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5" r:id="rId11"/>
    <p:sldId id="269" r:id="rId12"/>
    <p:sldId id="262" r:id="rId13"/>
    <p:sldId id="273" r:id="rId14"/>
    <p:sldId id="274" r:id="rId15"/>
    <p:sldId id="272" r:id="rId16"/>
    <p:sldId id="268" r:id="rId17"/>
    <p:sldId id="276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33CCFF"/>
    <a:srgbClr val="FF3399"/>
    <a:srgbClr val="FF0000"/>
    <a:srgbClr val="CC00CC"/>
    <a:srgbClr val="61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>
      <p:cViewPr varScale="1">
        <p:scale>
          <a:sx n="74" d="100"/>
          <a:sy n="74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0D45-7D4C-42B1-B7F8-F9BF67E44E2D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4756-B601-44BF-97DB-C946CD4B4B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2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 userDrawn="1"/>
        </p:nvSpPr>
        <p:spPr>
          <a:xfrm>
            <a:off x="2483768" y="1052736"/>
            <a:ext cx="5976664" cy="3312368"/>
          </a:xfrm>
          <a:prstGeom prst="horizontalScroll">
            <a:avLst/>
          </a:prstGeom>
          <a:solidFill>
            <a:schemeClr val="accent6">
              <a:lumMod val="75000"/>
              <a:alpha val="79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4" y="2562934"/>
            <a:ext cx="2488081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BD1-A661-48E7-8438-866E4A003643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0159-63CF-47AD-86ED-2C06D4046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52EA-C83B-4F05-8058-976854623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BD1-A661-48E7-8438-866E4A003643}" type="datetimeFigureOut">
              <a:rPr lang="ru-RU" smtClean="0"/>
              <a:pPr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28AE-6865-41AC-B7C2-7BD33D4485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1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g1539760845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1056827"/>
            <a:ext cx="5770984" cy="2752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177715"/>
            <a:ext cx="4978897" cy="236055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Знатоки народных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праздников и традиций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02" y="1592796"/>
            <a:ext cx="2970191" cy="4104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6853" y="3917489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3600" b="1" i="1" dirty="0" smtClean="0">
              <a:solidFill>
                <a:prstClr val="black"/>
              </a:solidFill>
            </a:endParaRPr>
          </a:p>
          <a:p>
            <a:pPr lvl="0" algn="r"/>
            <a:endParaRPr lang="ru-RU" sz="2200" b="1" i="1" dirty="0" smtClean="0">
              <a:solidFill>
                <a:srgbClr val="0066CC"/>
              </a:solidFill>
            </a:endParaRPr>
          </a:p>
          <a:p>
            <a:pPr lvl="0" algn="r"/>
            <a:r>
              <a:rPr lang="ru-RU" sz="2200" b="1" i="1" dirty="0" smtClean="0">
                <a:solidFill>
                  <a:srgbClr val="0066CC"/>
                </a:solidFill>
              </a:rPr>
              <a:t>Автор - составитель:</a:t>
            </a:r>
          </a:p>
          <a:p>
            <a:pPr lvl="0" algn="r"/>
            <a:r>
              <a:rPr lang="ru-RU" sz="2200" b="1" i="1" dirty="0" smtClean="0">
                <a:solidFill>
                  <a:srgbClr val="0066CC"/>
                </a:solidFill>
              </a:rPr>
              <a:t>Моргорская Наталья Владимировна, </a:t>
            </a:r>
          </a:p>
          <a:p>
            <a:pPr lvl="0" algn="r"/>
            <a:r>
              <a:rPr lang="ru-RU" sz="2200" b="1" i="1" dirty="0" smtClean="0">
                <a:solidFill>
                  <a:srgbClr val="0066CC"/>
                </a:solidFill>
              </a:rPr>
              <a:t>педагог дополнительного образования МБУДО «ЦРТДиЮ» </a:t>
            </a:r>
          </a:p>
          <a:p>
            <a:pPr lvl="0" algn="r"/>
            <a:r>
              <a:rPr lang="ru-RU" sz="2200" b="1" i="1" dirty="0" smtClean="0">
                <a:solidFill>
                  <a:srgbClr val="0066CC"/>
                </a:solidFill>
              </a:rPr>
              <a:t>Ленинского района г. Барнаула</a:t>
            </a:r>
            <a:endParaRPr lang="ru-RU" sz="2200" b="1" i="1" dirty="0">
              <a:solidFill>
                <a:srgbClr val="0066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1054" y="3507345"/>
            <a:ext cx="5920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CC"/>
                </a:solidFill>
                <a:ea typeface="+mj-ea"/>
                <a:cs typeface="+mj-cs"/>
              </a:rPr>
              <a:t>Интерактивная </a:t>
            </a:r>
          </a:p>
          <a:p>
            <a:pPr algn="ctr"/>
            <a:r>
              <a:rPr lang="ru-RU" sz="2800" b="1" i="1" dirty="0" smtClean="0">
                <a:solidFill>
                  <a:srgbClr val="0066CC"/>
                </a:solidFill>
                <a:ea typeface="+mj-ea"/>
                <a:cs typeface="+mj-cs"/>
              </a:rPr>
              <a:t>игра - викторина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28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3357586" cy="5000660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Рождество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Благовещение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Масленица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Вербное воскресенье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Иван Купала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Сретение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Покров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Сороки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Пасха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Кузьминки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Троица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Святки</a:t>
            </a:r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85728"/>
            <a:ext cx="3429024" cy="4929222"/>
          </a:xfrm>
          <a:prstGeom prst="rect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Зима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Весна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Зима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Весна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Лето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Зима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Осень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Весна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Весна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Осень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Лето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+mj-lt"/>
              </a:rPr>
              <a:t>Зима</a:t>
            </a:r>
            <a:endParaRPr lang="ru-RU" sz="2400" b="1" dirty="0">
              <a:latin typeface="+mj-lt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9" descr="пасха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20000">
            <a:off x="2915816" y="3610496"/>
            <a:ext cx="3660776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736"/>
            <a:ext cx="6429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785794"/>
            <a:ext cx="4000528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спеши делом.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а товарища выручай.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от того наберешься.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а лень портит.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а руки делают.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а </a:t>
            </a:r>
            <a:r>
              <a:rPr lang="ru-RU" sz="2400" b="1" dirty="0" smtClean="0">
                <a:latin typeface="+mj-lt"/>
              </a:rPr>
              <a:t>неученье - тьма</a:t>
            </a:r>
            <a:r>
              <a:rPr lang="ru-RU" sz="2400" b="1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по уму провожают.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всегда пригодится.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4143404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Не спеши языком –…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 Сам пропадай – …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 С кем поведёшься – …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Труд человека кормит – …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 Глаза страшатся – …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Ученье - свет – ...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 По одежке встречают – …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+mj-lt"/>
              </a:rPr>
              <a:t> Грамоте учиться – …</a:t>
            </a:r>
          </a:p>
        </p:txBody>
      </p:sp>
      <p:pic>
        <p:nvPicPr>
          <p:cNvPr id="6" name="Picture 9" descr="пасха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3645024"/>
            <a:ext cx="3660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5594354"/>
            <a:ext cx="597460" cy="56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Литературные произведения, которые в древности было принято не рассказывать, а петь.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Былина.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Протяжная ласковая песенка для маленьких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Колыбельная.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Короткие состоящие из двух или четырех строчек песенки, исполняемые подряд на одну мелодию.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Частушки.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Ритмичная песенка, сопутствующая игре с пальцами, ручками и ножками ребенка.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 Потешка.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Праздничные поздравительные зимние песенки с пожеланиями хозяевам дома хорошего урожая, богатства и счастья.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       Колядки.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" name="Рисунок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5563112"/>
            <a:ext cx="597460" cy="56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7"/>
          <p:cNvSpPr>
            <a:spLocks noChangeArrowheads="1"/>
          </p:cNvSpPr>
          <p:nvPr/>
        </p:nvSpPr>
        <p:spPr bwMode="auto">
          <a:xfrm>
            <a:off x="1285851" y="528638"/>
            <a:ext cx="6786611" cy="45434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00"/>
              </a:gs>
              <a:gs pos="100000">
                <a:schemeClr val="folHlink"/>
              </a:gs>
            </a:gsLst>
            <a:lin ang="5400000" scaled="1"/>
          </a:gradFill>
          <a:ln w="254000">
            <a:pattFill prst="pct5">
              <a:fgClr>
                <a:schemeClr val="bg1"/>
              </a:fgClr>
              <a:bgClr>
                <a:srgbClr val="CC9900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9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11250" y="2152650"/>
            <a:ext cx="1279525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и</a:t>
            </a:r>
          </a:p>
        </p:txBody>
      </p:sp>
      <p:sp>
        <p:nvSpPr>
          <p:cNvPr id="4100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4845050" y="2349500"/>
            <a:ext cx="2808288" cy="181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ки</a:t>
            </a:r>
          </a:p>
        </p:txBody>
      </p:sp>
      <p:pic>
        <p:nvPicPr>
          <p:cNvPr id="4101" name="Picture 9" descr="C:\Мои документы\Константинова С.Е\Ребусы\Груша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513" y="1908175"/>
            <a:ext cx="14446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4121150" y="1487488"/>
            <a:ext cx="409575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14546" y="3857628"/>
            <a:ext cx="3389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 i="1" dirty="0">
                <a:solidFill>
                  <a:srgbClr val="C00000"/>
                </a:solidFill>
                <a:latin typeface="Monotype Corsiva" pitchFamily="66" charset="0"/>
              </a:rPr>
              <a:t>Игрушки</a:t>
            </a: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7786710" y="5572140"/>
            <a:ext cx="7143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WordArt 4"/>
          <p:cNvSpPr>
            <a:spLocks noChangeArrowheads="1" noChangeShapeType="1" noTextEdit="1"/>
          </p:cNvSpPr>
          <p:nvPr/>
        </p:nvSpPr>
        <p:spPr bwMode="auto">
          <a:xfrm>
            <a:off x="928662" y="620713"/>
            <a:ext cx="4075138" cy="2236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Р1а</a:t>
            </a:r>
          </a:p>
        </p:txBody>
      </p:sp>
      <p:sp>
        <p:nvSpPr>
          <p:cNvPr id="144389" name="WordArt 5"/>
          <p:cNvSpPr>
            <a:spLocks noChangeArrowheads="1" noChangeShapeType="1" noTextEdit="1"/>
          </p:cNvSpPr>
          <p:nvPr/>
        </p:nvSpPr>
        <p:spPr bwMode="auto">
          <a:xfrm>
            <a:off x="5076825" y="2852738"/>
            <a:ext cx="2567009" cy="2576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7Я</a:t>
            </a:r>
          </a:p>
        </p:txBody>
      </p:sp>
      <p:sp>
        <p:nvSpPr>
          <p:cNvPr id="144390" name="WordArt 6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Родина</a:t>
            </a:r>
          </a:p>
        </p:txBody>
      </p:sp>
      <p:sp>
        <p:nvSpPr>
          <p:cNvPr id="144391" name="WordArt 7"/>
          <p:cNvSpPr>
            <a:spLocks noChangeArrowheads="1" noChangeShapeType="1" noTextEdit="1"/>
          </p:cNvSpPr>
          <p:nvPr/>
        </p:nvSpPr>
        <p:spPr bwMode="auto">
          <a:xfrm>
            <a:off x="4140200" y="5949950"/>
            <a:ext cx="1257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семья</a:t>
            </a:r>
          </a:p>
        </p:txBody>
      </p:sp>
      <p:sp>
        <p:nvSpPr>
          <p:cNvPr id="16390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440" y="6437983"/>
            <a:ext cx="431800" cy="360363"/>
          </a:xfrm>
          <a:prstGeom prst="actionButtonHome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5517232"/>
            <a:ext cx="597460" cy="56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animBg="1"/>
      <p:bldP spid="144390" grpId="0" animBg="1"/>
      <p:bldP spid="1443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360613" y="456191"/>
            <a:ext cx="44640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pattFill prst="pct5">
                    <a:fgClr>
                      <a:srgbClr val="99FF33"/>
                    </a:fgClr>
                    <a:bgClr>
                      <a:srgbClr val="00CC00"/>
                    </a:bgClr>
                  </a:patt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Кроссворд</a:t>
            </a:r>
          </a:p>
        </p:txBody>
      </p:sp>
      <p:sp>
        <p:nvSpPr>
          <p:cNvPr id="17411" name="Rectangle 3" descr="Букет"/>
          <p:cNvSpPr>
            <a:spLocks noChangeArrowheads="1"/>
          </p:cNvSpPr>
          <p:nvPr/>
        </p:nvSpPr>
        <p:spPr bwMode="auto">
          <a:xfrm>
            <a:off x="4592638" y="1268413"/>
            <a:ext cx="534987" cy="517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92638" y="17859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92638" y="2305050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592638" y="2822575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592638" y="3341688"/>
            <a:ext cx="534987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6" name="Rectangle 18"/>
          <p:cNvSpPr>
            <a:spLocks noChangeArrowheads="1"/>
          </p:cNvSpPr>
          <p:nvPr/>
        </p:nvSpPr>
        <p:spPr bwMode="auto">
          <a:xfrm>
            <a:off x="4592638" y="3860800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7" name="Rectangle 30"/>
          <p:cNvSpPr>
            <a:spLocks noChangeArrowheads="1"/>
          </p:cNvSpPr>
          <p:nvPr/>
        </p:nvSpPr>
        <p:spPr bwMode="auto">
          <a:xfrm>
            <a:off x="565626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8" name="Rectangle 31"/>
          <p:cNvSpPr>
            <a:spLocks noChangeArrowheads="1"/>
          </p:cNvSpPr>
          <p:nvPr/>
        </p:nvSpPr>
        <p:spPr bwMode="auto">
          <a:xfrm>
            <a:off x="5126038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19" name="Rectangle 32"/>
          <p:cNvSpPr>
            <a:spLocks noChangeArrowheads="1"/>
          </p:cNvSpPr>
          <p:nvPr/>
        </p:nvSpPr>
        <p:spPr bwMode="auto">
          <a:xfrm>
            <a:off x="3530600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20" name="Rectangle 33"/>
          <p:cNvSpPr>
            <a:spLocks noChangeArrowheads="1"/>
          </p:cNvSpPr>
          <p:nvPr/>
        </p:nvSpPr>
        <p:spPr bwMode="auto">
          <a:xfrm>
            <a:off x="406241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778351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22" name="Rectangle 44"/>
          <p:cNvSpPr>
            <a:spLocks noChangeArrowheads="1"/>
          </p:cNvSpPr>
          <p:nvPr/>
        </p:nvSpPr>
        <p:spPr bwMode="auto">
          <a:xfrm>
            <a:off x="7251700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46477" name="Rectangle 45"/>
          <p:cNvSpPr>
            <a:spLocks noChangeArrowheads="1"/>
          </p:cNvSpPr>
          <p:nvPr/>
        </p:nvSpPr>
        <p:spPr bwMode="auto">
          <a:xfrm>
            <a:off x="6719888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н</a:t>
            </a:r>
          </a:p>
        </p:txBody>
      </p:sp>
      <p:sp>
        <p:nvSpPr>
          <p:cNvPr id="17424" name="Rectangle 46"/>
          <p:cNvSpPr>
            <a:spLocks noChangeArrowheads="1"/>
          </p:cNvSpPr>
          <p:nvPr/>
        </p:nvSpPr>
        <p:spPr bwMode="auto">
          <a:xfrm>
            <a:off x="6188075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25" name="Rectangle 47"/>
          <p:cNvSpPr>
            <a:spLocks noChangeArrowheads="1"/>
          </p:cNvSpPr>
          <p:nvPr/>
        </p:nvSpPr>
        <p:spPr bwMode="auto">
          <a:xfrm>
            <a:off x="565626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46480" name="Rectangle 48"/>
          <p:cNvSpPr>
            <a:spLocks noChangeArrowheads="1"/>
          </p:cNvSpPr>
          <p:nvPr/>
        </p:nvSpPr>
        <p:spPr bwMode="auto">
          <a:xfrm>
            <a:off x="5125244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я</a:t>
            </a:r>
          </a:p>
        </p:txBody>
      </p:sp>
      <p:sp>
        <p:nvSpPr>
          <p:cNvPr id="17427" name="Rectangle 52"/>
          <p:cNvSpPr>
            <a:spLocks noChangeArrowheads="1"/>
          </p:cNvSpPr>
          <p:nvPr/>
        </p:nvSpPr>
        <p:spPr bwMode="auto">
          <a:xfrm>
            <a:off x="3530600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28" name="Rectangle 53"/>
          <p:cNvSpPr>
            <a:spLocks noChangeArrowheads="1"/>
          </p:cNvSpPr>
          <p:nvPr/>
        </p:nvSpPr>
        <p:spPr bwMode="auto">
          <a:xfrm>
            <a:off x="4062413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29" name="Rectangle 54"/>
          <p:cNvSpPr>
            <a:spLocks noChangeArrowheads="1"/>
          </p:cNvSpPr>
          <p:nvPr/>
        </p:nvSpPr>
        <p:spPr bwMode="auto">
          <a:xfrm>
            <a:off x="7251700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30" name="Rectangle 55"/>
          <p:cNvSpPr>
            <a:spLocks noChangeArrowheads="1"/>
          </p:cNvSpPr>
          <p:nvPr/>
        </p:nvSpPr>
        <p:spPr bwMode="auto">
          <a:xfrm>
            <a:off x="6719888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7431" name="Rectangle 56"/>
          <p:cNvSpPr>
            <a:spLocks noChangeArrowheads="1"/>
          </p:cNvSpPr>
          <p:nvPr/>
        </p:nvSpPr>
        <p:spPr bwMode="auto">
          <a:xfrm>
            <a:off x="6188075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46489" name="Rectangle 57"/>
          <p:cNvSpPr>
            <a:spLocks noChangeArrowheads="1"/>
          </p:cNvSpPr>
          <p:nvPr/>
        </p:nvSpPr>
        <p:spPr bwMode="auto">
          <a:xfrm>
            <a:off x="5656263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е</a:t>
            </a:r>
          </a:p>
        </p:txBody>
      </p:sp>
      <p:sp>
        <p:nvSpPr>
          <p:cNvPr id="146490" name="Rectangle 58"/>
          <p:cNvSpPr>
            <a:spLocks noChangeArrowheads="1"/>
          </p:cNvSpPr>
          <p:nvPr/>
        </p:nvSpPr>
        <p:spPr bwMode="auto">
          <a:xfrm>
            <a:off x="5126038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щ</a:t>
            </a:r>
          </a:p>
        </p:txBody>
      </p:sp>
      <p:sp>
        <p:nvSpPr>
          <p:cNvPr id="146491" name="Rectangle 59"/>
          <p:cNvSpPr>
            <a:spLocks noChangeArrowheads="1"/>
          </p:cNvSpPr>
          <p:nvPr/>
        </p:nvSpPr>
        <p:spPr bwMode="auto">
          <a:xfrm>
            <a:off x="3530600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д</a:t>
            </a:r>
          </a:p>
        </p:txBody>
      </p:sp>
      <p:sp>
        <p:nvSpPr>
          <p:cNvPr id="146492" name="Rectangle 60"/>
          <p:cNvSpPr>
            <a:spLocks noChangeArrowheads="1"/>
          </p:cNvSpPr>
          <p:nvPr/>
        </p:nvSpPr>
        <p:spPr bwMode="auto">
          <a:xfrm>
            <a:off x="4062413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е</a:t>
            </a:r>
          </a:p>
        </p:txBody>
      </p:sp>
      <p:sp>
        <p:nvSpPr>
          <p:cNvPr id="17436" name="Rectangle 61"/>
          <p:cNvSpPr>
            <a:spLocks noChangeArrowheads="1"/>
          </p:cNvSpPr>
          <p:nvPr/>
        </p:nvSpPr>
        <p:spPr bwMode="auto">
          <a:xfrm>
            <a:off x="5126038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46494" name="Rectangle 62"/>
          <p:cNvSpPr>
            <a:spLocks noChangeArrowheads="1"/>
          </p:cNvSpPr>
          <p:nvPr/>
        </p:nvSpPr>
        <p:spPr bwMode="auto">
          <a:xfrm>
            <a:off x="3530600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п</a:t>
            </a:r>
          </a:p>
        </p:txBody>
      </p:sp>
      <p:sp>
        <p:nvSpPr>
          <p:cNvPr id="146495" name="Rectangle 63"/>
          <p:cNvSpPr>
            <a:spLocks noChangeArrowheads="1"/>
          </p:cNvSpPr>
          <p:nvPr/>
        </p:nvSpPr>
        <p:spPr bwMode="auto">
          <a:xfrm>
            <a:off x="4062413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146496" name="Rectangle 64"/>
          <p:cNvSpPr>
            <a:spLocks noChangeArrowheads="1"/>
          </p:cNvSpPr>
          <p:nvPr/>
        </p:nvSpPr>
        <p:spPr bwMode="auto">
          <a:xfrm>
            <a:off x="6156325" y="1773238"/>
            <a:ext cx="576263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146497" name="Rectangle 65"/>
          <p:cNvSpPr>
            <a:spLocks noChangeArrowheads="1"/>
          </p:cNvSpPr>
          <p:nvPr/>
        </p:nvSpPr>
        <p:spPr bwMode="auto">
          <a:xfrm>
            <a:off x="5126038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т</a:t>
            </a:r>
          </a:p>
        </p:txBody>
      </p:sp>
      <p:sp>
        <p:nvSpPr>
          <p:cNvPr id="146498" name="Rectangle 66"/>
          <p:cNvSpPr>
            <a:spLocks noChangeArrowheads="1"/>
          </p:cNvSpPr>
          <p:nvPr/>
        </p:nvSpPr>
        <p:spPr bwMode="auto">
          <a:xfrm>
            <a:off x="3530600" y="1279919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146499" name="Rectangle 67"/>
          <p:cNvSpPr>
            <a:spLocks noChangeArrowheads="1"/>
          </p:cNvSpPr>
          <p:nvPr/>
        </p:nvSpPr>
        <p:spPr bwMode="auto">
          <a:xfrm>
            <a:off x="4062413" y="12684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146501" name="Rectangle 69"/>
          <p:cNvSpPr>
            <a:spLocks noChangeArrowheads="1"/>
          </p:cNvSpPr>
          <p:nvPr/>
        </p:nvSpPr>
        <p:spPr bwMode="auto">
          <a:xfrm>
            <a:off x="1966914" y="17859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146502" name="Rectangle 70"/>
          <p:cNvSpPr>
            <a:spLocks noChangeArrowheads="1"/>
          </p:cNvSpPr>
          <p:nvPr/>
        </p:nvSpPr>
        <p:spPr bwMode="auto">
          <a:xfrm>
            <a:off x="2466975" y="17859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146503" name="Rectangle 71"/>
          <p:cNvSpPr>
            <a:spLocks noChangeArrowheads="1"/>
          </p:cNvSpPr>
          <p:nvPr/>
        </p:nvSpPr>
        <p:spPr bwMode="auto">
          <a:xfrm>
            <a:off x="2998788" y="1785938"/>
            <a:ext cx="534987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ж</a:t>
            </a:r>
          </a:p>
        </p:txBody>
      </p:sp>
      <p:sp>
        <p:nvSpPr>
          <p:cNvPr id="146504" name="Rectangle 72"/>
          <p:cNvSpPr>
            <a:spLocks noChangeArrowheads="1"/>
          </p:cNvSpPr>
          <p:nvPr/>
        </p:nvSpPr>
        <p:spPr bwMode="auto">
          <a:xfrm>
            <a:off x="5126038" y="1268413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146505" name="Rectangle 73"/>
          <p:cNvSpPr>
            <a:spLocks noChangeArrowheads="1"/>
          </p:cNvSpPr>
          <p:nvPr/>
        </p:nvSpPr>
        <p:spPr bwMode="auto">
          <a:xfrm>
            <a:off x="5651500" y="1268413"/>
            <a:ext cx="5000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7448" name="Rectangle 74" descr="Букет"/>
          <p:cNvSpPr>
            <a:spLocks noChangeArrowheads="1"/>
          </p:cNvSpPr>
          <p:nvPr/>
        </p:nvSpPr>
        <p:spPr bwMode="auto">
          <a:xfrm>
            <a:off x="4592638" y="1268413"/>
            <a:ext cx="534987" cy="517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ж</a:t>
            </a:r>
          </a:p>
        </p:txBody>
      </p:sp>
      <p:sp>
        <p:nvSpPr>
          <p:cNvPr id="17449" name="Rectangle 75" descr="Букет"/>
          <p:cNvSpPr>
            <a:spLocks noChangeArrowheads="1"/>
          </p:cNvSpPr>
          <p:nvPr/>
        </p:nvSpPr>
        <p:spPr bwMode="auto">
          <a:xfrm>
            <a:off x="4592638" y="1785938"/>
            <a:ext cx="534987" cy="517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с</a:t>
            </a:r>
          </a:p>
        </p:txBody>
      </p:sp>
      <p:sp>
        <p:nvSpPr>
          <p:cNvPr id="17450" name="Rectangle 76" descr="Букет"/>
          <p:cNvSpPr>
            <a:spLocks noChangeArrowheads="1"/>
          </p:cNvSpPr>
          <p:nvPr/>
        </p:nvSpPr>
        <p:spPr bwMode="auto">
          <a:xfrm>
            <a:off x="4592638" y="2305050"/>
            <a:ext cx="534987" cy="517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с</a:t>
            </a:r>
          </a:p>
        </p:txBody>
      </p:sp>
      <p:sp>
        <p:nvSpPr>
          <p:cNvPr id="17451" name="Rectangle 77" descr="Букет"/>
          <p:cNvSpPr>
            <a:spLocks noChangeArrowheads="1"/>
          </p:cNvSpPr>
          <p:nvPr/>
        </p:nvSpPr>
        <p:spPr bwMode="auto">
          <a:xfrm>
            <a:off x="4592638" y="2822575"/>
            <a:ext cx="534987" cy="517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е</a:t>
            </a:r>
          </a:p>
        </p:txBody>
      </p:sp>
      <p:sp>
        <p:nvSpPr>
          <p:cNvPr id="17452" name="Rectangle 78" descr="Букет"/>
          <p:cNvSpPr>
            <a:spLocks noChangeArrowheads="1"/>
          </p:cNvSpPr>
          <p:nvPr/>
        </p:nvSpPr>
        <p:spPr bwMode="auto">
          <a:xfrm>
            <a:off x="4592638" y="3341688"/>
            <a:ext cx="534987" cy="5191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17453" name="Rectangle 89" descr="Букет"/>
          <p:cNvSpPr>
            <a:spLocks noChangeArrowheads="1"/>
          </p:cNvSpPr>
          <p:nvPr/>
        </p:nvSpPr>
        <p:spPr bwMode="auto">
          <a:xfrm>
            <a:off x="4592638" y="3860800"/>
            <a:ext cx="534987" cy="517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о</a:t>
            </a:r>
          </a:p>
        </p:txBody>
      </p:sp>
      <p:sp>
        <p:nvSpPr>
          <p:cNvPr id="146533" name="Rectangle 101"/>
          <p:cNvSpPr>
            <a:spLocks noChangeArrowheads="1"/>
          </p:cNvSpPr>
          <p:nvPr/>
        </p:nvSpPr>
        <p:spPr bwMode="auto">
          <a:xfrm>
            <a:off x="5643563" y="385762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а</a:t>
            </a:r>
          </a:p>
        </p:txBody>
      </p:sp>
      <p:sp>
        <p:nvSpPr>
          <p:cNvPr id="146534" name="Rectangle 102"/>
          <p:cNvSpPr>
            <a:spLocks noChangeArrowheads="1"/>
          </p:cNvSpPr>
          <p:nvPr/>
        </p:nvSpPr>
        <p:spPr bwMode="auto">
          <a:xfrm>
            <a:off x="5125244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н</a:t>
            </a:r>
          </a:p>
        </p:txBody>
      </p:sp>
      <p:sp>
        <p:nvSpPr>
          <p:cNvPr id="146535" name="Rectangle 103"/>
          <p:cNvSpPr>
            <a:spLocks noChangeArrowheads="1"/>
          </p:cNvSpPr>
          <p:nvPr/>
        </p:nvSpPr>
        <p:spPr bwMode="auto">
          <a:xfrm>
            <a:off x="3530600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и</a:t>
            </a:r>
          </a:p>
        </p:txBody>
      </p:sp>
      <p:sp>
        <p:nvSpPr>
          <p:cNvPr id="146536" name="Rectangle 104"/>
          <p:cNvSpPr>
            <a:spLocks noChangeArrowheads="1"/>
          </p:cNvSpPr>
          <p:nvPr/>
        </p:nvSpPr>
        <p:spPr bwMode="auto">
          <a:xfrm>
            <a:off x="4062413" y="386080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к</a:t>
            </a:r>
          </a:p>
        </p:txBody>
      </p:sp>
      <p:sp>
        <p:nvSpPr>
          <p:cNvPr id="146546" name="Rectangle 114"/>
          <p:cNvSpPr>
            <a:spLocks noChangeArrowheads="1"/>
          </p:cNvSpPr>
          <p:nvPr/>
        </p:nvSpPr>
        <p:spPr bwMode="auto">
          <a:xfrm>
            <a:off x="778351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е</a:t>
            </a:r>
          </a:p>
        </p:txBody>
      </p:sp>
      <p:sp>
        <p:nvSpPr>
          <p:cNvPr id="146547" name="Rectangle 115"/>
          <p:cNvSpPr>
            <a:spLocks noChangeArrowheads="1"/>
          </p:cNvSpPr>
          <p:nvPr/>
        </p:nvSpPr>
        <p:spPr bwMode="auto">
          <a:xfrm>
            <a:off x="7251700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ы</a:t>
            </a:r>
          </a:p>
        </p:txBody>
      </p:sp>
      <p:sp>
        <p:nvSpPr>
          <p:cNvPr id="146549" name="Rectangle 117"/>
          <p:cNvSpPr>
            <a:spLocks noChangeArrowheads="1"/>
          </p:cNvSpPr>
          <p:nvPr/>
        </p:nvSpPr>
        <p:spPr bwMode="auto">
          <a:xfrm>
            <a:off x="6188075" y="3341688"/>
            <a:ext cx="5349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е</a:t>
            </a:r>
          </a:p>
        </p:txBody>
      </p:sp>
      <p:sp>
        <p:nvSpPr>
          <p:cNvPr id="146550" name="Rectangle 118"/>
          <p:cNvSpPr>
            <a:spLocks noChangeArrowheads="1"/>
          </p:cNvSpPr>
          <p:nvPr/>
        </p:nvSpPr>
        <p:spPr bwMode="auto">
          <a:xfrm>
            <a:off x="5656263" y="3341688"/>
            <a:ext cx="533400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ж</a:t>
            </a:r>
          </a:p>
        </p:txBody>
      </p:sp>
      <p:sp>
        <p:nvSpPr>
          <p:cNvPr id="146555" name="Rectangle 123"/>
          <p:cNvSpPr>
            <a:spLocks noChangeArrowheads="1"/>
          </p:cNvSpPr>
          <p:nvPr/>
        </p:nvSpPr>
        <p:spPr bwMode="auto">
          <a:xfrm>
            <a:off x="3530600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к</a:t>
            </a:r>
          </a:p>
        </p:txBody>
      </p:sp>
      <p:sp>
        <p:nvSpPr>
          <p:cNvPr id="146556" name="Rectangle 124"/>
          <p:cNvSpPr>
            <a:spLocks noChangeArrowheads="1"/>
          </p:cNvSpPr>
          <p:nvPr/>
        </p:nvSpPr>
        <p:spPr bwMode="auto">
          <a:xfrm>
            <a:off x="4062413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р</a:t>
            </a:r>
          </a:p>
        </p:txBody>
      </p:sp>
      <p:sp>
        <p:nvSpPr>
          <p:cNvPr id="146557" name="Rectangle 125"/>
          <p:cNvSpPr>
            <a:spLocks noChangeArrowheads="1"/>
          </p:cNvSpPr>
          <p:nvPr/>
        </p:nvSpPr>
        <p:spPr bwMode="auto">
          <a:xfrm>
            <a:off x="7251700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е</a:t>
            </a:r>
          </a:p>
        </p:txBody>
      </p:sp>
      <p:sp>
        <p:nvSpPr>
          <p:cNvPr id="146558" name="Rectangle 126"/>
          <p:cNvSpPr>
            <a:spLocks noChangeArrowheads="1"/>
          </p:cNvSpPr>
          <p:nvPr/>
        </p:nvSpPr>
        <p:spPr bwMode="auto">
          <a:xfrm>
            <a:off x="6719888" y="2822575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и</a:t>
            </a:r>
          </a:p>
        </p:txBody>
      </p:sp>
      <p:sp>
        <p:nvSpPr>
          <p:cNvPr id="146559" name="Rectangle 127"/>
          <p:cNvSpPr>
            <a:spLocks noChangeArrowheads="1"/>
          </p:cNvSpPr>
          <p:nvPr/>
        </p:nvSpPr>
        <p:spPr bwMode="auto">
          <a:xfrm>
            <a:off x="6188075" y="2822575"/>
            <a:ext cx="534988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н</a:t>
            </a:r>
          </a:p>
        </p:txBody>
      </p:sp>
      <p:sp>
        <p:nvSpPr>
          <p:cNvPr id="146564" name="Rectangle 132"/>
          <p:cNvSpPr>
            <a:spLocks noChangeArrowheads="1"/>
          </p:cNvSpPr>
          <p:nvPr/>
        </p:nvSpPr>
        <p:spPr bwMode="auto">
          <a:xfrm>
            <a:off x="5126038" y="2305050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т</a:t>
            </a:r>
          </a:p>
        </p:txBody>
      </p:sp>
      <p:sp>
        <p:nvSpPr>
          <p:cNvPr id="146567" name="Rectangle 135"/>
          <p:cNvSpPr>
            <a:spLocks noChangeArrowheads="1"/>
          </p:cNvSpPr>
          <p:nvPr/>
        </p:nvSpPr>
        <p:spPr bwMode="auto">
          <a:xfrm>
            <a:off x="5651500" y="1773238"/>
            <a:ext cx="533400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FF3399"/>
                </a:solidFill>
              </a:rPr>
              <a:t>в</a:t>
            </a:r>
          </a:p>
        </p:txBody>
      </p:sp>
      <p:sp>
        <p:nvSpPr>
          <p:cNvPr id="17469" name="Прямоугольник 129"/>
          <p:cNvSpPr>
            <a:spLocks noChangeArrowheads="1"/>
          </p:cNvSpPr>
          <p:nvPr/>
        </p:nvSpPr>
        <p:spPr bwMode="auto">
          <a:xfrm>
            <a:off x="357158" y="4429132"/>
            <a:ext cx="485778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/>
              <a:t>1. Пастушеский духовой инструмент.</a:t>
            </a:r>
          </a:p>
        </p:txBody>
      </p:sp>
      <p:sp>
        <p:nvSpPr>
          <p:cNvPr id="17470" name="Прямоугольник 130"/>
          <p:cNvSpPr>
            <a:spLocks noChangeArrowheads="1"/>
          </p:cNvSpPr>
          <p:nvPr/>
        </p:nvSpPr>
        <p:spPr bwMode="auto">
          <a:xfrm>
            <a:off x="357158" y="4643446"/>
            <a:ext cx="585790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/>
              <a:t>2. Первый праздник в Святочный период</a:t>
            </a:r>
          </a:p>
        </p:txBody>
      </p:sp>
      <p:sp>
        <p:nvSpPr>
          <p:cNvPr id="17471" name="Прямоугольник 131"/>
          <p:cNvSpPr>
            <a:spLocks noChangeArrowheads="1"/>
          </p:cNvSpPr>
          <p:nvPr/>
        </p:nvSpPr>
        <p:spPr bwMode="auto">
          <a:xfrm>
            <a:off x="285720" y="4857760"/>
            <a:ext cx="885828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/>
              <a:t> 3</a:t>
            </a:r>
            <a:r>
              <a:rPr lang="ru-RU" sz="1800" b="1" dirty="0"/>
              <a:t>. Название периода жизни христиан, который наступает после Масленицы.</a:t>
            </a:r>
          </a:p>
        </p:txBody>
      </p:sp>
      <p:sp>
        <p:nvSpPr>
          <p:cNvPr id="17472" name="Прямоугольник 132"/>
          <p:cNvSpPr>
            <a:spLocks noChangeArrowheads="1"/>
          </p:cNvSpPr>
          <p:nvPr/>
        </p:nvSpPr>
        <p:spPr bwMode="auto">
          <a:xfrm>
            <a:off x="357157" y="5286388"/>
            <a:ext cx="878684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/>
              <a:t>5. Участники святочных обрядов и игр, наряженные в костюмы и маски.</a:t>
            </a:r>
          </a:p>
        </p:txBody>
      </p:sp>
      <p:sp>
        <p:nvSpPr>
          <p:cNvPr id="17473" name="Прямоугольник 133"/>
          <p:cNvSpPr>
            <a:spLocks noChangeArrowheads="1"/>
          </p:cNvSpPr>
          <p:nvPr/>
        </p:nvSpPr>
        <p:spPr bwMode="auto">
          <a:xfrm>
            <a:off x="357157" y="5618057"/>
            <a:ext cx="8058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/>
              <a:t>6.Ритуальный предмет, который держала в руках мать</a:t>
            </a:r>
            <a:r>
              <a:rPr lang="ru-RU" sz="1800" b="1" dirty="0" smtClean="0"/>
              <a:t>,</a:t>
            </a:r>
          </a:p>
          <a:p>
            <a:r>
              <a:rPr lang="ru-RU" b="1" dirty="0" smtClean="0"/>
              <a:t>      </a:t>
            </a:r>
            <a:r>
              <a:rPr lang="ru-RU" sz="1800" b="1" dirty="0" smtClean="0"/>
              <a:t> </a:t>
            </a:r>
            <a:r>
              <a:rPr lang="ru-RU" sz="1800" b="1" dirty="0"/>
              <a:t>благословляя сына на </a:t>
            </a:r>
            <a:r>
              <a:rPr lang="ru-RU" sz="1800" b="1" dirty="0" smtClean="0"/>
              <a:t>военную </a:t>
            </a:r>
            <a:r>
              <a:rPr lang="ru-RU" sz="1800" b="1" dirty="0"/>
              <a:t>службу</a:t>
            </a:r>
          </a:p>
        </p:txBody>
      </p:sp>
      <p:sp>
        <p:nvSpPr>
          <p:cNvPr id="17475" name="Прямоугольник 67"/>
          <p:cNvSpPr>
            <a:spLocks noChangeArrowheads="1"/>
          </p:cNvSpPr>
          <p:nvPr/>
        </p:nvSpPr>
        <p:spPr bwMode="auto">
          <a:xfrm>
            <a:off x="357158" y="5072074"/>
            <a:ext cx="514353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/>
              <a:t>4. Праздник в Святочный период</a:t>
            </a:r>
            <a:endParaRPr lang="ru-RU" sz="1800" dirty="0"/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483" y="5618057"/>
            <a:ext cx="597460" cy="56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6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6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6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6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6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6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6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6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46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6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6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6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4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4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46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4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4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5720" y="214290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символизирует масленичный блин?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    Солнце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Назовите главный атрибут праздника Троицы?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   Березовые ветки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Почему братьев Кузьму и Демьяна звали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кашниками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  Не брали денег за работу, их кормили кашей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Чем заканчивается народный праздник Масленица?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 Сжиганием чучела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какой праздник «девица косу не плетет»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 Благовещение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какой праздник принято выпускать птиц из клеток?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Сороки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Какое блюдо ели в канун Рождества?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Сочиво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называется время от Рождества Христова до Крещения Господня?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  Святки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какой народный праздник с горок спускают горящее колесо?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                                    Масленица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9" descr="пасха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333" y="-1323528"/>
            <a:ext cx="3660776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2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2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21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476672"/>
            <a:ext cx="7388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b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творческих успехов!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47" y="2319360"/>
            <a:ext cx="22002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821537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«Задача настоящего времени – положить новые пути и отыскать новые формы, в которые могла бы перелиться та здоровая художественная сила, которая когда-то до краев наполняла крестьянское </a:t>
            </a:r>
            <a:r>
              <a:rPr lang="ru-RU" sz="2800" dirty="0" err="1" smtClean="0">
                <a:solidFill>
                  <a:srgbClr val="0070C0"/>
                </a:solidFill>
                <a:latin typeface="Arial Black" pitchFamily="34" charset="0"/>
              </a:rPr>
              <a:t>бытостроительство</a:t>
            </a: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. Нужно сберечь эту внутреннюю художественную энергию и то огромное, веками накопленное и сейчас еще живое техническое мастерство, которым было уходящее искусство крестьянина»</a:t>
            </a:r>
            <a:endParaRPr lang="ru-RU" sz="2800" i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r">
              <a:lnSpc>
                <a:spcPct val="90000"/>
              </a:lnSpc>
              <a:defRPr/>
            </a:pPr>
            <a:r>
              <a:rPr lang="ru-RU" sz="2800" b="1" i="1" dirty="0" smtClean="0">
                <a:latin typeface="Times New Roman" pitchFamily="18" charset="0"/>
              </a:rPr>
              <a:t>В.С.Воронов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357167"/>
          <a:ext cx="8215372" cy="4857783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205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Отборочный</a:t>
                      </a: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Народные праздники</a:t>
                      </a: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III 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раунд. Фольклор</a:t>
                      </a: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IV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</a:t>
                      </a:r>
                    </a:p>
                    <a:p>
                      <a:pPr algn="ctr"/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Мифология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Народные игрушки</a:t>
                      </a:r>
                      <a:endParaRPr lang="ru-RU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Посуда</a:t>
                      </a:r>
                      <a:endParaRPr lang="ru-RU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VII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«Масленица»</a:t>
                      </a:r>
                    </a:p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VIII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раунд. </a:t>
                      </a:r>
                    </a:p>
                    <a:p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Задание для зрителей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61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IX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</a:t>
                      </a:r>
                    </a:p>
                    <a:p>
                      <a:pPr algn="ctr"/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Пословицы</a:t>
                      </a:r>
                    </a:p>
                    <a:p>
                      <a:pPr algn="ctr"/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 поговорки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X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</a:t>
                      </a:r>
                    </a:p>
                    <a:p>
                      <a:pPr algn="ctr"/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Ребусы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XI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</a:t>
                      </a:r>
                    </a:p>
                    <a:p>
                      <a:pPr algn="ctr"/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Кроссворд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XII</a:t>
                      </a:r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раунд. </a:t>
                      </a:r>
                    </a:p>
                    <a:p>
                      <a:pPr algn="ctr"/>
                      <a:r>
                        <a:rPr lang="ru-RU" sz="24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Итоговый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967" y="327546"/>
          <a:ext cx="8229600" cy="494049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0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Улыбающееся лицо 20">
            <a:hlinkClick r:id="" action="ppaction://hlinkshowjump?jump=nextslide"/>
          </p:cNvPr>
          <p:cNvSpPr/>
          <p:nvPr/>
        </p:nvSpPr>
        <p:spPr>
          <a:xfrm>
            <a:off x="1214414" y="1428736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>
            <a:hlinkClick r:id="rId2" action="ppaction://hlinksldjump"/>
          </p:cNvPr>
          <p:cNvSpPr/>
          <p:nvPr/>
        </p:nvSpPr>
        <p:spPr>
          <a:xfrm>
            <a:off x="3286116" y="150017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>
            <a:hlinkClick r:id="rId3" action="ppaction://hlinksldjump"/>
          </p:cNvPr>
          <p:cNvSpPr/>
          <p:nvPr/>
        </p:nvSpPr>
        <p:spPr>
          <a:xfrm>
            <a:off x="5357818" y="150017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>
            <a:hlinkClick r:id="rId4" action="ppaction://hlinksldjump"/>
          </p:cNvPr>
          <p:cNvSpPr/>
          <p:nvPr/>
        </p:nvSpPr>
        <p:spPr>
          <a:xfrm>
            <a:off x="7500958" y="150017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>
            <a:hlinkClick r:id="rId5" action="ppaction://hlinksldjump"/>
          </p:cNvPr>
          <p:cNvSpPr/>
          <p:nvPr/>
        </p:nvSpPr>
        <p:spPr>
          <a:xfrm>
            <a:off x="3286116" y="3000372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>
            <a:hlinkClick r:id="rId6" action="ppaction://hlinksldjump"/>
          </p:cNvPr>
          <p:cNvSpPr/>
          <p:nvPr/>
        </p:nvSpPr>
        <p:spPr>
          <a:xfrm>
            <a:off x="1357290" y="3071810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лыбающееся лицо 26">
            <a:hlinkClick r:id="rId7" action="ppaction://hlinksldjump"/>
          </p:cNvPr>
          <p:cNvSpPr/>
          <p:nvPr/>
        </p:nvSpPr>
        <p:spPr>
          <a:xfrm>
            <a:off x="5429256" y="3000372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лыбающееся лицо 27">
            <a:hlinkClick r:id="rId8" action="ppaction://hlinksldjump"/>
          </p:cNvPr>
          <p:cNvSpPr/>
          <p:nvPr/>
        </p:nvSpPr>
        <p:spPr>
          <a:xfrm>
            <a:off x="7500958" y="3071810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лыбающееся лицо 28">
            <a:hlinkClick r:id="rId9" action="ppaction://hlinksldjump"/>
          </p:cNvPr>
          <p:cNvSpPr/>
          <p:nvPr/>
        </p:nvSpPr>
        <p:spPr>
          <a:xfrm>
            <a:off x="1428728" y="471488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>
            <a:hlinkClick r:id="rId10" action="ppaction://hlinksldjump"/>
          </p:cNvPr>
          <p:cNvSpPr/>
          <p:nvPr/>
        </p:nvSpPr>
        <p:spPr>
          <a:xfrm>
            <a:off x="3428992" y="471488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>
            <a:hlinkClick r:id="rId11" action="ppaction://hlinksldjump"/>
          </p:cNvPr>
          <p:cNvSpPr/>
          <p:nvPr/>
        </p:nvSpPr>
        <p:spPr>
          <a:xfrm>
            <a:off x="5357818" y="471488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>
            <a:hlinkClick r:id="rId12" action="ppaction://hlinksldjump"/>
          </p:cNvPr>
          <p:cNvSpPr/>
          <p:nvPr/>
        </p:nvSpPr>
        <p:spPr>
          <a:xfrm>
            <a:off x="7572396" y="4714884"/>
            <a:ext cx="357190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>1. </a:t>
            </a:r>
            <a:r>
              <a:rPr lang="ru-RU" sz="5400" b="1" i="1" dirty="0" err="1" smtClean="0"/>
              <a:t>о,и,е,и,п,с,д,л,к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428736"/>
            <a:ext cx="4807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/>
              <a:t>2. </a:t>
            </a:r>
            <a:r>
              <a:rPr lang="ru-RU" sz="5400" b="1" i="1" dirty="0" err="1" smtClean="0"/>
              <a:t>п,л,к,н,о,а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928934"/>
            <a:ext cx="4822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/>
            <a:r>
              <a:rPr lang="ru-RU" sz="5400" b="1" i="1" dirty="0" smtClean="0"/>
              <a:t>3. </a:t>
            </a:r>
            <a:r>
              <a:rPr lang="ru-RU" sz="5400" b="1" i="1" dirty="0" err="1" smtClean="0"/>
              <a:t>а,г,и,л,а,н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4143380"/>
            <a:ext cx="5310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5400" b="1" i="1" dirty="0" smtClean="0"/>
              <a:t>4. </a:t>
            </a:r>
            <a:r>
              <a:rPr lang="ru-RU" sz="5400" b="1" i="1" dirty="0" err="1" smtClean="0"/>
              <a:t>б,е,р,о,г,е,и</a:t>
            </a:r>
            <a:endParaRPr lang="ru-RU" sz="5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86388"/>
            <a:ext cx="6655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5400" b="1" i="1" dirty="0" smtClean="0"/>
              <a:t>5. </a:t>
            </a:r>
            <a:r>
              <a:rPr lang="ru-RU" sz="5400" b="1" i="1" dirty="0" err="1" smtClean="0"/>
              <a:t>л,я,к,и,к,д,о</a:t>
            </a:r>
            <a:endParaRPr lang="ru-RU" sz="5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928670"/>
            <a:ext cx="321471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Посиделки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428868"/>
            <a:ext cx="321471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Полкан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786190"/>
            <a:ext cx="321471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Глина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000636"/>
            <a:ext cx="321471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Обереги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6143644"/>
            <a:ext cx="3214710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Колядки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85728"/>
            <a:ext cx="878684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какое время года отмечают праздник Покров?</a:t>
            </a:r>
          </a:p>
          <a:p>
            <a:pPr lvl="1">
              <a:buFont typeface="Wingdings" pitchFamily="2" charset="2"/>
              <a:buChar char="v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/>
              <a:t>Зимой;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/>
              <a:t>Осенью;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/>
              <a:t>Весной;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/>
              <a:t>Летом.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500175"/>
            <a:ext cx="784984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какой праздник зимой окунаются в прорубь не только «моржи»?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Святки;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Крещение;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Иван-Купала;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Вознесение.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714620"/>
            <a:ext cx="46586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Праздник Кузьминки называют так…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По фамилии знаменитости;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По названию местности;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 По кличке животного;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В честь святых Кузьмы и Демьяна.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1" y="3929066"/>
            <a:ext cx="8858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Название, какого дерева носит последнее воскресенье перед Пасхой?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Береза;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Верба;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Яблоня;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Ива.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214950"/>
            <a:ext cx="8501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 ночь под этот праздник просыпается вся нечисть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Святки;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 Благовещение;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Масленица;             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dk1"/>
                </a:solidFill>
              </a:rPr>
              <a:t>Покров.</a:t>
            </a:r>
          </a:p>
          <a:p>
            <a:endParaRPr lang="ru-RU" sz="24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4" descr="пасха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116631"/>
            <a:ext cx="2420217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Мифология</a:t>
            </a:r>
            <a:endParaRPr lang="ru-RU" b="1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1000108"/>
            <a:ext cx="87154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Дух дома, живущий за печкой?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Домовой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Злая старуха-волшебница и ведьма с костяной ногой? </a:t>
            </a:r>
            <a:endParaRPr lang="ru-RU" sz="2400" b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                    Баба-Яга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Кот Бабы-Яги – главный помощник в её злодеяниях?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</a:t>
            </a:r>
            <a:r>
              <a:rPr lang="ru-RU" sz="2400" b="1" dirty="0" err="1" smtClean="0">
                <a:cs typeface="Times New Roman" pitchFamily="18" charset="0"/>
              </a:rPr>
              <a:t>Баюн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славянской мифологии хозяин леса и зверей?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Леший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Хозяин воды, который обитает у мельницы или в омуте?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Водяной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Мифический дух, который может изменить свой облик, превратившись во что угодно?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Оборотень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 descr="пасха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5212" y="33469"/>
            <a:ext cx="2126004" cy="25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Народные игрушки</a:t>
            </a:r>
            <a:endParaRPr lang="ru-RU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000108"/>
            <a:ext cx="88582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 называются вятские глиняные игрушки?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                   Дымковские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Чем расписывают свои игрушки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филимоновские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мастерицы?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                  Пером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называются гончарные изделия и игрушки, сделанные из белой глины и расписанные в голубовато-синей гамме?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Гжельские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Главное украшение калининских (тверских) птичек-свистулек?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                 </a:t>
            </a:r>
            <a:r>
              <a:rPr lang="ru-RU" sz="2400" b="1" dirty="0" err="1" smtClean="0">
                <a:cs typeface="Times New Roman" pitchFamily="18" charset="0"/>
              </a:rPr>
              <a:t>Налепы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Название весеннего вятского праздника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                Свистопляска, Свистунья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Мифическая, сказочная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каргопольская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птица-свистулька.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cs typeface="Times New Roman" pitchFamily="18" charset="0"/>
              </a:rPr>
              <a:t>                                     Сирин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3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Посуда</a:t>
            </a:r>
            <a:endParaRPr lang="ru-RU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928670"/>
            <a:ext cx="878684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Сдвоенные маленькие горшочки, объединенные одной ручкой по центру.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                       Двоешки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Печь для обжига глиняных изделий.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                        Горн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Широкая, глубокая тарелка для жарки.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 dirty="0" err="1" smtClean="0">
                <a:ea typeface="Calibri" pitchFamily="34" charset="0"/>
                <a:cs typeface="Times New Roman" pitchFamily="18" charset="0"/>
              </a:rPr>
              <a:t>Ладка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Нагревание изделий из глины до определенной температуры.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                   Обжиг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Большой кувшин с узким горлышком для сыпучих продуктов.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                  Горлач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Крынка для молока.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                               Махотка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4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Масленица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428736"/>
          <a:ext cx="8072493" cy="3786214"/>
        </p:xfrm>
        <a:graphic>
          <a:graphicData uri="http://schemas.openxmlformats.org/drawingml/2006/table">
            <a:tbl>
              <a:tblPr/>
              <a:tblGrid>
                <a:gridCol w="403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6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62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Понедельник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Вторник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Среда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Четверг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Пятница</a:t>
                      </a:r>
                      <a:b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Суббота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Воскресенье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Прощеный день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Встреча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Широкий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 err="1">
                          <a:latin typeface="+mn-lt"/>
                          <a:ea typeface="Calibri"/>
                          <a:cs typeface="Times New Roman"/>
                        </a:rPr>
                        <a:t>Заигрыш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 err="1">
                          <a:latin typeface="+mn-lt"/>
                          <a:ea typeface="Calibri"/>
                          <a:cs typeface="Times New Roman"/>
                        </a:rPr>
                        <a:t>Золовкины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 посиделки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Лакомка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Тещины вечерки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2714612" y="1785926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000232" y="2357430"/>
            <a:ext cx="250033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14480" y="2928934"/>
            <a:ext cx="271464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857356" y="2857496"/>
            <a:ext cx="257176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000232" y="4000504"/>
            <a:ext cx="257176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85918" y="3929066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928794" y="2500306"/>
            <a:ext cx="328614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71504" cy="542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0" descr="масленица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031" y="-99392"/>
            <a:ext cx="428466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847</Words>
  <Application>Microsoft Office PowerPoint</Application>
  <PresentationFormat>Экран (4:3)</PresentationFormat>
  <Paragraphs>242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Monotype Corsiva</vt:lpstr>
      <vt:lpstr>Times New Roman</vt:lpstr>
      <vt:lpstr>Wingdings</vt:lpstr>
      <vt:lpstr>Тема Office</vt:lpstr>
      <vt:lpstr>Знатоки народных  праздников и традиций</vt:lpstr>
      <vt:lpstr>Презентация PowerPoint</vt:lpstr>
      <vt:lpstr>Презентация PowerPoint</vt:lpstr>
      <vt:lpstr>1. о,и,е,и,п,с,д,л,к</vt:lpstr>
      <vt:lpstr>Презентация PowerPoint</vt:lpstr>
      <vt:lpstr>Мифология</vt:lpstr>
      <vt:lpstr>Народные игрушки</vt:lpstr>
      <vt:lpstr>Посуда</vt:lpstr>
      <vt:lpstr>Масленица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Моргорская Н.В.</dc:creator>
  <cp:lastModifiedBy>USER</cp:lastModifiedBy>
  <cp:revision>50</cp:revision>
  <cp:lastPrinted>2022-04-22T08:13:11Z</cp:lastPrinted>
  <dcterms:created xsi:type="dcterms:W3CDTF">2012-07-06T14:37:40Z</dcterms:created>
  <dcterms:modified xsi:type="dcterms:W3CDTF">2022-04-22T09:04:05Z</dcterms:modified>
</cp:coreProperties>
</file>