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310" r:id="rId2"/>
    <p:sldId id="256" r:id="rId3"/>
    <p:sldId id="258" r:id="rId4"/>
    <p:sldId id="292" r:id="rId5"/>
    <p:sldId id="294" r:id="rId6"/>
    <p:sldId id="293" r:id="rId7"/>
    <p:sldId id="286" r:id="rId8"/>
    <p:sldId id="291" r:id="rId9"/>
    <p:sldId id="290" r:id="rId10"/>
    <p:sldId id="289" r:id="rId11"/>
    <p:sldId id="288" r:id="rId12"/>
    <p:sldId id="287" r:id="rId13"/>
    <p:sldId id="285" r:id="rId14"/>
    <p:sldId id="284" r:id="rId15"/>
    <p:sldId id="283" r:id="rId16"/>
    <p:sldId id="282" r:id="rId17"/>
    <p:sldId id="281" r:id="rId18"/>
    <p:sldId id="280" r:id="rId19"/>
    <p:sldId id="278" r:id="rId20"/>
    <p:sldId id="277" r:id="rId21"/>
    <p:sldId id="276" r:id="rId22"/>
    <p:sldId id="295" r:id="rId23"/>
    <p:sldId id="275" r:id="rId24"/>
    <p:sldId id="273" r:id="rId25"/>
    <p:sldId id="274" r:id="rId26"/>
    <p:sldId id="267" r:id="rId27"/>
    <p:sldId id="266" r:id="rId28"/>
    <p:sldId id="265" r:id="rId29"/>
    <p:sldId id="264" r:id="rId30"/>
    <p:sldId id="263" r:id="rId31"/>
    <p:sldId id="272" r:id="rId32"/>
    <p:sldId id="271" r:id="rId33"/>
    <p:sldId id="270" r:id="rId34"/>
    <p:sldId id="269" r:id="rId35"/>
    <p:sldId id="268" r:id="rId36"/>
    <p:sldId id="262" r:id="rId37"/>
    <p:sldId id="296" r:id="rId38"/>
    <p:sldId id="261" r:id="rId39"/>
    <p:sldId id="297" r:id="rId40"/>
    <p:sldId id="298" r:id="rId41"/>
    <p:sldId id="305" r:id="rId42"/>
    <p:sldId id="299" r:id="rId43"/>
    <p:sldId id="303" r:id="rId44"/>
    <p:sldId id="304" r:id="rId45"/>
    <p:sldId id="306" r:id="rId46"/>
    <p:sldId id="302" r:id="rId47"/>
    <p:sldId id="307" r:id="rId48"/>
    <p:sldId id="308" r:id="rId49"/>
    <p:sldId id="309" r:id="rId50"/>
    <p:sldId id="300" r:id="rId51"/>
    <p:sldId id="301" r:id="rId52"/>
  </p:sldIdLst>
  <p:sldSz cx="95408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99FF"/>
    <a:srgbClr val="66FFFF"/>
    <a:srgbClr val="BD00EA"/>
    <a:srgbClr val="993300"/>
    <a:srgbClr val="A500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894" y="-576"/>
      </p:cViewPr>
      <p:guideLst>
        <p:guide orient="horz" pos="2160"/>
        <p:guide pos="300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F2377-BACD-4884-8CD1-AD73A034FEB3}" type="datetimeFigureOut">
              <a:rPr lang="ru-RU" smtClean="0"/>
              <a:pPr/>
              <a:t>04.02.2021</a:t>
            </a:fld>
            <a:endParaRPr lang="ru-RU"/>
          </a:p>
        </p:txBody>
      </p:sp>
      <p:sp>
        <p:nvSpPr>
          <p:cNvPr id="4" name="Образ слайда 3"/>
          <p:cNvSpPr>
            <a:spLocks noGrp="1" noRot="1" noChangeAspect="1"/>
          </p:cNvSpPr>
          <p:nvPr>
            <p:ph type="sldImg" idx="2"/>
          </p:nvPr>
        </p:nvSpPr>
        <p:spPr>
          <a:xfrm>
            <a:off x="1044575" y="685800"/>
            <a:ext cx="47688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5B5E0-43C2-4FCF-8AB6-C1918667DC5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510" y="0"/>
            <a:ext cx="9539856" cy="6858000"/>
          </a:xfrm>
          <a:prstGeom prst="rect">
            <a:avLst/>
          </a:prstGeom>
        </p:spPr>
      </p:pic>
      <p:sp>
        <p:nvSpPr>
          <p:cNvPr id="2" name="Title 1"/>
          <p:cNvSpPr>
            <a:spLocks noGrp="1"/>
          </p:cNvSpPr>
          <p:nvPr>
            <p:ph type="ctrTitle"/>
          </p:nvPr>
        </p:nvSpPr>
        <p:spPr>
          <a:xfrm>
            <a:off x="715567" y="1122363"/>
            <a:ext cx="8109743"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92611" y="3602038"/>
            <a:ext cx="715565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B79FD8-E0CF-4ECF-ABEC-FB4D30759E41}" type="datetime1">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9439142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DF3DD-238C-4CA2-BE3C-AB7A60124979}" type="datetime1">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414943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690" y="365125"/>
            <a:ext cx="205725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5937" y="365125"/>
            <a:ext cx="6052493"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D912E-B882-4C80-AF9C-E0F8DDEF3099}" type="datetime1">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7880024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F02D8-27C7-4A6E-A92C-796325C739AA}" type="datetime1">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4554643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968" y="1709742"/>
            <a:ext cx="822900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50968" y="4589467"/>
            <a:ext cx="822900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14BAA4-2D05-4692-B14A-053AB368F76C}" type="datetime1">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8520767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55936" y="1825625"/>
            <a:ext cx="405487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30068" y="1825625"/>
            <a:ext cx="405487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F69406-5E2D-4630-83EB-EA061CA03B93}" type="datetime1">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650743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7179" y="365129"/>
            <a:ext cx="822900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57179" y="1681163"/>
            <a:ext cx="40362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57179" y="2505075"/>
            <a:ext cx="40362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0070" y="1681163"/>
            <a:ext cx="40561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30070" y="2505075"/>
            <a:ext cx="405611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88E466-5F37-4AB5-8362-0329169BB034}" type="datetime1">
              <a:rPr lang="en-US" smtClean="0"/>
              <a:pPr/>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1710971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BA347B-81FD-469C-BF44-C8C9C0823878}" type="datetime1">
              <a:rPr lang="en-US" smtClean="0"/>
              <a:pPr/>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3910732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F6B3E-1B08-4DF2-B861-EF919F8073FC}" type="datetime1">
              <a:rPr lang="en-US" smtClean="0"/>
              <a:pPr/>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2461370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7179" y="457200"/>
            <a:ext cx="307718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056116" y="987429"/>
            <a:ext cx="48300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7179" y="2057400"/>
            <a:ext cx="30771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5BF515-AA7B-4DE9-A17A-65E6C57949FB}" type="datetime1">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7488783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7179" y="457200"/>
            <a:ext cx="3077180"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56116" y="987429"/>
            <a:ext cx="4830068"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7179" y="2057400"/>
            <a:ext cx="30771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94B11E-19C1-41FB-B99E-F36BF01B5393}" type="datetime1">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1672765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screen">
            <a:extLst>
              <a:ext uri="{28A0092B-C50C-407E-A947-70E740481C1C}">
                <a14:useLocalDpi xmlns:a14="http://schemas.microsoft.com/office/drawing/2010/main" xmlns="" val="0"/>
              </a:ext>
            </a:extLst>
          </a:blip>
          <a:stretch>
            <a:fillRect/>
          </a:stretch>
        </p:blipFill>
        <p:spPr>
          <a:xfrm>
            <a:off x="510" y="0"/>
            <a:ext cx="9539857" cy="6858000"/>
          </a:xfrm>
          <a:prstGeom prst="rect">
            <a:avLst/>
          </a:prstGeom>
        </p:spPr>
      </p:pic>
      <p:sp>
        <p:nvSpPr>
          <p:cNvPr id="2" name="Title Placeholder 1"/>
          <p:cNvSpPr>
            <a:spLocks noGrp="1"/>
          </p:cNvSpPr>
          <p:nvPr>
            <p:ph type="title"/>
          </p:nvPr>
        </p:nvSpPr>
        <p:spPr>
          <a:xfrm>
            <a:off x="655936" y="365129"/>
            <a:ext cx="822900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5936" y="1825625"/>
            <a:ext cx="822900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936" y="6356354"/>
            <a:ext cx="21466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323AA-EE80-4656-949C-082D26DD41B9}" type="datetime1">
              <a:rPr lang="en-US" smtClean="0"/>
              <a:pPr/>
              <a:t>2/4/2021</a:t>
            </a:fld>
            <a:endParaRPr lang="en-US"/>
          </a:p>
        </p:txBody>
      </p:sp>
      <p:sp>
        <p:nvSpPr>
          <p:cNvPr id="5" name="Footer Placeholder 4"/>
          <p:cNvSpPr>
            <a:spLocks noGrp="1"/>
          </p:cNvSpPr>
          <p:nvPr>
            <p:ph type="ftr" sz="quarter" idx="3"/>
          </p:nvPr>
        </p:nvSpPr>
        <p:spPr>
          <a:xfrm>
            <a:off x="3160416" y="6356354"/>
            <a:ext cx="322004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38244" y="6356354"/>
            <a:ext cx="21466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7.xml"/><Relationship Id="rId18" Type="http://schemas.openxmlformats.org/officeDocument/2006/relationships/slide" Target="slide25.xml"/><Relationship Id="rId3" Type="http://schemas.openxmlformats.org/officeDocument/2006/relationships/slide" Target="slide31.xml"/><Relationship Id="rId21" Type="http://schemas.openxmlformats.org/officeDocument/2006/relationships/image" Target="../media/image11.png"/><Relationship Id="rId7" Type="http://schemas.openxmlformats.org/officeDocument/2006/relationships/slide" Target="slide29.xml"/><Relationship Id="rId12" Type="http://schemas.openxmlformats.org/officeDocument/2006/relationships/slide" Target="slide35.xml"/><Relationship Id="rId17" Type="http://schemas.openxmlformats.org/officeDocument/2006/relationships/slide" Target="slide23.xml"/><Relationship Id="rId2" Type="http://schemas.openxmlformats.org/officeDocument/2006/relationships/slide" Target="slide26.xml"/><Relationship Id="rId16" Type="http://schemas.openxmlformats.org/officeDocument/2006/relationships/slide" Target="slide40.xm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slide" Target="slide34.xml"/><Relationship Id="rId5" Type="http://schemas.openxmlformats.org/officeDocument/2006/relationships/slide" Target="slide27.xml"/><Relationship Id="rId15" Type="http://schemas.openxmlformats.org/officeDocument/2006/relationships/slide" Target="slide39.xml"/><Relationship Id="rId10" Type="http://schemas.openxmlformats.org/officeDocument/2006/relationships/slide" Target="slide33.xml"/><Relationship Id="rId19" Type="http://schemas.openxmlformats.org/officeDocument/2006/relationships/slide" Target="slide24.xml"/><Relationship Id="rId4" Type="http://schemas.openxmlformats.org/officeDocument/2006/relationships/slide" Target="slide36.xml"/><Relationship Id="rId9" Type="http://schemas.openxmlformats.org/officeDocument/2006/relationships/slide" Target="slide32.xml"/><Relationship Id="rId14" Type="http://schemas.openxmlformats.org/officeDocument/2006/relationships/slide" Target="slide38.xml"/><Relationship Id="rId22"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1.xml"/><Relationship Id="rId3" Type="http://schemas.openxmlformats.org/officeDocument/2006/relationships/slide" Target="slide41.xml"/><Relationship Id="rId21" Type="http://schemas.openxmlformats.org/officeDocument/2006/relationships/slide" Target="slide6.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20.xml"/><Relationship Id="rId2" Type="http://schemas.openxmlformats.org/officeDocument/2006/relationships/slide" Target="slide22.xml"/><Relationship Id="rId16" Type="http://schemas.openxmlformats.org/officeDocument/2006/relationships/slide" Target="slide19.xml"/><Relationship Id="rId20"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13.xml"/><Relationship Id="rId5" Type="http://schemas.openxmlformats.org/officeDocument/2006/relationships/slide" Target="slide12.xml"/><Relationship Id="rId15" Type="http://schemas.openxmlformats.org/officeDocument/2006/relationships/slide" Target="slide18.xml"/><Relationship Id="rId10" Type="http://schemas.openxmlformats.org/officeDocument/2006/relationships/slide" Target="slide11.xml"/><Relationship Id="rId19" Type="http://schemas.openxmlformats.org/officeDocument/2006/relationships/slide" Target="slide4.xml"/><Relationship Id="rId4" Type="http://schemas.openxmlformats.org/officeDocument/2006/relationships/slide" Target="slide7.xml"/><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3.xml"/><Relationship Id="rId7" Type="http://schemas.openxmlformats.org/officeDocument/2006/relationships/slide" Target="slide48.xml"/><Relationship Id="rId2" Type="http://schemas.openxmlformats.org/officeDocument/2006/relationships/slide" Target="slide42.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45.xml"/><Relationship Id="rId10" Type="http://schemas.openxmlformats.org/officeDocument/2006/relationships/image" Target="../media/image5.png"/><Relationship Id="rId4" Type="http://schemas.openxmlformats.org/officeDocument/2006/relationships/slide" Target="slide44.xml"/><Relationship Id="rId9"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slide" Target="slide50.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slide" Target="slide50.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slide" Target="slide50.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slide" Target="slide50.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4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slide" Target="slide50.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7949" y="0"/>
            <a:ext cx="8928992" cy="830997"/>
          </a:xfrm>
          <a:prstGeom prst="rect">
            <a:avLst/>
          </a:prstGeom>
          <a:noFill/>
        </p:spPr>
        <p:txBody>
          <a:bodyPr wrap="square" rtlCol="0">
            <a:spAutoFit/>
          </a:bodyPr>
          <a:lstStyle/>
          <a:p>
            <a:pPr algn="ctr"/>
            <a:r>
              <a:rPr lang="ru-RU" sz="2400" b="1" dirty="0" smtClean="0">
                <a:solidFill>
                  <a:srgbClr val="C00000"/>
                </a:solidFill>
                <a:latin typeface="Georgia" pitchFamily="18" charset="0"/>
              </a:rPr>
              <a:t>Прохладненский   Многопрофильный   колледж</a:t>
            </a:r>
          </a:p>
          <a:p>
            <a:pPr algn="ctr"/>
            <a:r>
              <a:rPr lang="ru-RU" sz="2400" b="1" dirty="0" smtClean="0">
                <a:solidFill>
                  <a:srgbClr val="C00000"/>
                </a:solidFill>
                <a:latin typeface="Georgia" pitchFamily="18" charset="0"/>
              </a:rPr>
              <a:t>Республика  Кабардино-Балкария</a:t>
            </a:r>
            <a:endParaRPr lang="ru-RU" sz="2400" b="1" dirty="0">
              <a:solidFill>
                <a:srgbClr val="C00000"/>
              </a:solidFill>
              <a:latin typeface="Georgia" pitchFamily="18" charset="0"/>
            </a:endParaRPr>
          </a:p>
        </p:txBody>
      </p:sp>
      <p:sp>
        <p:nvSpPr>
          <p:cNvPr id="7" name="TextBox 6"/>
          <p:cNvSpPr txBox="1"/>
          <p:nvPr/>
        </p:nvSpPr>
        <p:spPr>
          <a:xfrm>
            <a:off x="2754213" y="2564904"/>
            <a:ext cx="4007828" cy="707886"/>
          </a:xfrm>
          <a:prstGeom prst="rect">
            <a:avLst/>
          </a:prstGeom>
          <a:noFill/>
        </p:spPr>
        <p:txBody>
          <a:bodyPr wrap="none" rtlCol="0">
            <a:spAutoFit/>
          </a:bodyPr>
          <a:lstStyle/>
          <a:p>
            <a:r>
              <a:rPr lang="ru-RU" sz="4000" b="1" dirty="0" smtClean="0">
                <a:solidFill>
                  <a:srgbClr val="006600"/>
                </a:solidFill>
                <a:latin typeface="Georgia" pitchFamily="18" charset="0"/>
              </a:rPr>
              <a:t>Представляет</a:t>
            </a:r>
            <a:endParaRPr lang="ru-RU" sz="4000" b="1" dirty="0">
              <a:solidFill>
                <a:srgbClr val="006600"/>
              </a:solidFill>
              <a:latin typeface="Georgia" pitchFamily="18" charset="0"/>
            </a:endParaRPr>
          </a:p>
        </p:txBody>
      </p:sp>
      <p:sp>
        <p:nvSpPr>
          <p:cNvPr id="8" name="TextBox 7"/>
          <p:cNvSpPr txBox="1"/>
          <p:nvPr/>
        </p:nvSpPr>
        <p:spPr>
          <a:xfrm>
            <a:off x="5346501" y="6165304"/>
            <a:ext cx="4014240" cy="369332"/>
          </a:xfrm>
          <a:prstGeom prst="rect">
            <a:avLst/>
          </a:prstGeom>
          <a:noFill/>
        </p:spPr>
        <p:txBody>
          <a:bodyPr wrap="none" rtlCol="0">
            <a:spAutoFit/>
          </a:bodyPr>
          <a:lstStyle/>
          <a:p>
            <a:r>
              <a:rPr lang="ru-RU" b="1" dirty="0" smtClean="0">
                <a:latin typeface="Georgia" pitchFamily="18" charset="0"/>
              </a:rPr>
              <a:t>Преподаватель: Никитюк И.А.</a:t>
            </a:r>
            <a:endParaRPr lang="ru-RU" b="1" dirty="0">
              <a:latin typeface="Georgia"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808235" cy="646331"/>
          </a:xfrm>
          <a:prstGeom prst="rect">
            <a:avLst/>
          </a:prstGeom>
          <a:noFill/>
        </p:spPr>
        <p:txBody>
          <a:bodyPr wrap="none" rtlCol="0">
            <a:spAutoFit/>
          </a:bodyPr>
          <a:lstStyle/>
          <a:p>
            <a:r>
              <a:rPr lang="ru-RU" sz="3600" b="1" dirty="0" smtClean="0">
                <a:solidFill>
                  <a:srgbClr val="002060"/>
                </a:solidFill>
                <a:latin typeface="Georgia" pitchFamily="18" charset="0"/>
              </a:rPr>
              <a:t>40</a:t>
            </a:r>
            <a:endParaRPr lang="ru-RU" sz="3600" b="1" dirty="0">
              <a:solidFill>
                <a:srgbClr val="002060"/>
              </a:solidFill>
              <a:latin typeface="Georgia" pitchFamily="18" charset="0"/>
            </a:endParaRPr>
          </a:p>
        </p:txBody>
      </p:sp>
      <p:pic>
        <p:nvPicPr>
          <p:cNvPr id="3" name="Picture 2" descr="C:\Documents and Settings\Admin\Мои документы\РАБОТА\КОНКУРСЫ,ДОКЛАДЫ,ОТКРЫТЫЕ УРОКИ,НЕДЕЛИ\Недели математики\2019г\Новая папка\c6fd13d8f4a4120a29ecb3f4b6553ea0.jpg">
            <a:hlinkClick r:id="rId2" action="ppaction://hlinksldjump"/>
          </p:cNvPr>
          <p:cNvPicPr>
            <a:picLocks noChangeAspect="1" noChangeArrowheads="1"/>
          </p:cNvPicPr>
          <p:nvPr/>
        </p:nvPicPr>
        <p:blipFill>
          <a:blip r:embed="rId3" cstate="print"/>
          <a:srcRect/>
          <a:stretch>
            <a:fillRect/>
          </a:stretch>
        </p:blipFill>
        <p:spPr bwMode="auto">
          <a:xfrm>
            <a:off x="3643438" y="1340768"/>
            <a:ext cx="1988304" cy="1709168"/>
          </a:xfrm>
          <a:prstGeom prst="rect">
            <a:avLst/>
          </a:prstGeom>
          <a:ln>
            <a:noFill/>
          </a:ln>
          <a:effectLst>
            <a:softEdge rad="112500"/>
          </a:effectLst>
        </p:spPr>
      </p:pic>
      <p:sp>
        <p:nvSpPr>
          <p:cNvPr id="4" name="Прямоугольник 3"/>
          <p:cNvSpPr/>
          <p:nvPr/>
        </p:nvSpPr>
        <p:spPr>
          <a:xfrm>
            <a:off x="487838" y="3284984"/>
            <a:ext cx="8640334" cy="1077218"/>
          </a:xfrm>
          <a:prstGeom prst="rect">
            <a:avLst/>
          </a:prstGeom>
        </p:spPr>
        <p:txBody>
          <a:bodyPr wrap="square">
            <a:spAutoFit/>
          </a:bodyPr>
          <a:lstStyle/>
          <a:p>
            <a:pPr algn="ctr"/>
            <a:r>
              <a:rPr lang="ru-RU" sz="3200" b="1" dirty="0" smtClean="0">
                <a:latin typeface="Garamond" pitchFamily="18" charset="0"/>
              </a:rPr>
              <a:t>Сколько  бегемотов  умещается  в  кузове  пятитонного  грузовика? </a:t>
            </a:r>
            <a:endParaRPr lang="ru-RU" sz="3200" b="1" dirty="0">
              <a:latin typeface="Garamond" pitchFamily="18" charset="0"/>
            </a:endParaRPr>
          </a:p>
        </p:txBody>
      </p:sp>
      <p:sp>
        <p:nvSpPr>
          <p:cNvPr id="5" name="Прямоугольник 4"/>
          <p:cNvSpPr/>
          <p:nvPr/>
        </p:nvSpPr>
        <p:spPr>
          <a:xfrm>
            <a:off x="638104" y="5733257"/>
            <a:ext cx="8189536" cy="523220"/>
          </a:xfrm>
          <a:prstGeom prst="rect">
            <a:avLst/>
          </a:prstGeom>
        </p:spPr>
        <p:txBody>
          <a:bodyPr wrap="square">
            <a:spAutoFit/>
          </a:bodyPr>
          <a:lstStyle/>
          <a:p>
            <a:pPr algn="ctr"/>
            <a:r>
              <a:rPr lang="ru-RU" sz="2800" b="1" dirty="0" smtClean="0">
                <a:solidFill>
                  <a:srgbClr val="BD00EA"/>
                </a:solidFill>
                <a:latin typeface="Garamond" pitchFamily="18" charset="0"/>
              </a:rPr>
              <a:t>Умещается  5  тонн  бегемотов – полный  кузов</a:t>
            </a:r>
            <a:endParaRPr lang="ru-RU" sz="2800" b="1" dirty="0">
              <a:solidFill>
                <a:srgbClr val="BD00EA"/>
              </a:solidFill>
              <a:latin typeface="Garamond" pitchFamily="18" charset="0"/>
            </a:endParaRPr>
          </a:p>
        </p:txBody>
      </p:sp>
      <p:sp>
        <p:nvSpPr>
          <p:cNvPr id="6" name="Прямоугольник 5"/>
          <p:cNvSpPr/>
          <p:nvPr/>
        </p:nvSpPr>
        <p:spPr>
          <a:xfrm>
            <a:off x="1765103" y="188640"/>
            <a:ext cx="6853158" cy="892552"/>
          </a:xfrm>
          <a:prstGeom prst="rect">
            <a:avLst/>
          </a:prstGeom>
        </p:spPr>
        <p:txBody>
          <a:bodyPr wrap="none">
            <a:spAutoFit/>
          </a:bodyPr>
          <a:lstStyle/>
          <a:p>
            <a:r>
              <a:rPr lang="ru-RU" sz="2600" b="1" dirty="0" smtClean="0">
                <a:solidFill>
                  <a:srgbClr val="C00000"/>
                </a:solidFill>
                <a:latin typeface="Garamond" pitchFamily="18" charset="0"/>
              </a:rPr>
              <a:t>Этот  вопрос  проверяет  вашу  способность </a:t>
            </a:r>
          </a:p>
          <a:p>
            <a:pPr algn="ctr"/>
            <a:r>
              <a:rPr lang="ru-RU" sz="2600" b="1" dirty="0" smtClean="0">
                <a:solidFill>
                  <a:srgbClr val="C00000"/>
                </a:solidFill>
                <a:latin typeface="Garamond" pitchFamily="18" charset="0"/>
              </a:rPr>
              <a:t>правильно  оценить  задачу</a:t>
            </a:r>
            <a:endParaRPr lang="ru-RU" sz="2600" dirty="0">
              <a:solidFill>
                <a:srgbClr val="C00000"/>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1" y="3"/>
            <a:ext cx="785793" cy="646331"/>
          </a:xfrm>
          <a:prstGeom prst="rect">
            <a:avLst/>
          </a:prstGeom>
          <a:noFill/>
        </p:spPr>
        <p:txBody>
          <a:bodyPr wrap="none" rtlCol="0">
            <a:spAutoFit/>
          </a:bodyPr>
          <a:lstStyle/>
          <a:p>
            <a:r>
              <a:rPr lang="ru-RU" sz="3600" b="1" dirty="0" smtClean="0">
                <a:solidFill>
                  <a:srgbClr val="002060"/>
                </a:solidFill>
                <a:latin typeface="Georgia" pitchFamily="18" charset="0"/>
              </a:rPr>
              <a:t>50</a:t>
            </a:r>
            <a:endParaRPr lang="ru-RU" sz="3600" b="1" dirty="0">
              <a:solidFill>
                <a:srgbClr val="002060"/>
              </a:solidFill>
              <a:latin typeface="Georgia" pitchFamily="18" charset="0"/>
            </a:endParaRPr>
          </a:p>
        </p:txBody>
      </p:sp>
      <p:pic>
        <p:nvPicPr>
          <p:cNvPr id="3" name="Picture 2" descr="C:\Documents and Settings\Admin\Мои документы\РАБОТА\КОНКУРСЫ,ДОКЛАДЫ,ОТКРЫТЫЕ УРОКИ,НЕДЕЛИ\Недели математики\2019г\Новая папка\c6fd13d8f4a4120a29ecb3f4b6553ea0.jpg">
            <a:hlinkClick r:id="rId2" action="ppaction://hlinksldjump"/>
          </p:cNvPr>
          <p:cNvPicPr>
            <a:picLocks noChangeAspect="1" noChangeArrowheads="1"/>
          </p:cNvPicPr>
          <p:nvPr/>
        </p:nvPicPr>
        <p:blipFill>
          <a:blip r:embed="rId3" cstate="print"/>
          <a:srcRect/>
          <a:stretch>
            <a:fillRect/>
          </a:stretch>
        </p:blipFill>
        <p:spPr bwMode="auto">
          <a:xfrm>
            <a:off x="3718571" y="1700808"/>
            <a:ext cx="1988304" cy="1709168"/>
          </a:xfrm>
          <a:prstGeom prst="rect">
            <a:avLst/>
          </a:prstGeom>
          <a:ln>
            <a:noFill/>
          </a:ln>
          <a:effectLst>
            <a:softEdge rad="112500"/>
          </a:effectLst>
        </p:spPr>
      </p:pic>
      <p:sp>
        <p:nvSpPr>
          <p:cNvPr id="4" name="Прямоугольник 3"/>
          <p:cNvSpPr/>
          <p:nvPr/>
        </p:nvSpPr>
        <p:spPr>
          <a:xfrm>
            <a:off x="788370" y="3429000"/>
            <a:ext cx="7738735" cy="1077218"/>
          </a:xfrm>
          <a:prstGeom prst="rect">
            <a:avLst/>
          </a:prstGeom>
        </p:spPr>
        <p:txBody>
          <a:bodyPr wrap="square">
            <a:spAutoFit/>
          </a:bodyPr>
          <a:lstStyle/>
          <a:p>
            <a:pPr algn="ctr"/>
            <a:r>
              <a:rPr lang="ru-RU" sz="3200" b="1" dirty="0" smtClean="0">
                <a:latin typeface="Garamond" pitchFamily="18" charset="0"/>
              </a:rPr>
              <a:t>Сколько  жирафов  поместится в  кузове  пятитонного  грузовика? </a:t>
            </a:r>
            <a:endParaRPr lang="ru-RU" sz="3200" b="1" dirty="0">
              <a:latin typeface="Garamond" pitchFamily="18" charset="0"/>
            </a:endParaRPr>
          </a:p>
        </p:txBody>
      </p:sp>
      <p:sp>
        <p:nvSpPr>
          <p:cNvPr id="5" name="Прямоугольник 4"/>
          <p:cNvSpPr/>
          <p:nvPr/>
        </p:nvSpPr>
        <p:spPr>
          <a:xfrm>
            <a:off x="1539704" y="188640"/>
            <a:ext cx="6837134" cy="892552"/>
          </a:xfrm>
          <a:prstGeom prst="rect">
            <a:avLst/>
          </a:prstGeom>
        </p:spPr>
        <p:txBody>
          <a:bodyPr wrap="square">
            <a:spAutoFit/>
          </a:bodyPr>
          <a:lstStyle/>
          <a:p>
            <a:pPr algn="ctr"/>
            <a:r>
              <a:rPr lang="ru-RU" sz="2600" b="1" dirty="0" smtClean="0">
                <a:solidFill>
                  <a:srgbClr val="C00000"/>
                </a:solidFill>
                <a:latin typeface="Garamond" pitchFamily="18" charset="0"/>
              </a:rPr>
              <a:t>Этот вопрос позволяет выяснить, способны ли вы учиться на собственных ошибках</a:t>
            </a:r>
            <a:endParaRPr lang="ru-RU" sz="2600" dirty="0">
              <a:solidFill>
                <a:srgbClr val="C00000"/>
              </a:solidFill>
              <a:latin typeface="Garamond" pitchFamily="18" charset="0"/>
            </a:endParaRPr>
          </a:p>
        </p:txBody>
      </p:sp>
      <p:sp>
        <p:nvSpPr>
          <p:cNvPr id="6" name="Прямоугольник 5"/>
          <p:cNvSpPr/>
          <p:nvPr/>
        </p:nvSpPr>
        <p:spPr>
          <a:xfrm>
            <a:off x="788370" y="5661251"/>
            <a:ext cx="8189536" cy="954107"/>
          </a:xfrm>
          <a:prstGeom prst="rect">
            <a:avLst/>
          </a:prstGeom>
        </p:spPr>
        <p:txBody>
          <a:bodyPr wrap="square">
            <a:spAutoFit/>
          </a:bodyPr>
          <a:lstStyle/>
          <a:p>
            <a:pPr algn="ctr"/>
            <a:r>
              <a:rPr lang="ru-RU" sz="2800" b="1" dirty="0" smtClean="0">
                <a:solidFill>
                  <a:srgbClr val="BD00EA"/>
                </a:solidFill>
                <a:latin typeface="Garamond" pitchFamily="18" charset="0"/>
              </a:rPr>
              <a:t>Ни  одного  жирафа, потому  что  кузов  доверху  набит  бегемотами</a:t>
            </a:r>
            <a:endParaRPr lang="ru-RU" sz="28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0" y="3"/>
            <a:ext cx="734496" cy="646331"/>
          </a:xfrm>
          <a:prstGeom prst="rect">
            <a:avLst/>
          </a:prstGeom>
          <a:noFill/>
        </p:spPr>
        <p:txBody>
          <a:bodyPr wrap="none" rtlCol="0">
            <a:spAutoFit/>
          </a:bodyPr>
          <a:lstStyle/>
          <a:p>
            <a:r>
              <a:rPr lang="ru-RU" sz="3600" b="1" dirty="0" smtClean="0">
                <a:solidFill>
                  <a:srgbClr val="002060"/>
                </a:solidFill>
                <a:latin typeface="Georgia" pitchFamily="18" charset="0"/>
              </a:rPr>
              <a:t>10</a:t>
            </a:r>
            <a:endParaRPr lang="ru-RU" sz="3600" b="1" dirty="0">
              <a:solidFill>
                <a:srgbClr val="002060"/>
              </a:solidFill>
              <a:latin typeface="Georgia" pitchFamily="18" charset="0"/>
            </a:endParaRPr>
          </a:p>
        </p:txBody>
      </p:sp>
      <p:pic>
        <p:nvPicPr>
          <p:cNvPr id="26625" name="Picture 1" descr="C:\Documents and Settings\Admin\Мои документы\РАБОТА\КОНКУРСЫ,ДОКЛАДЫ,ОТКРЫТЫЕ УРОКИ,НЕДЕЛИ\Недели математики\2019г\Новая папка\5d8657c966b392f983dbc5b6524b381f.jpg">
            <a:hlinkClick r:id="rId2" action="ppaction://hlinksldjump"/>
          </p:cNvPr>
          <p:cNvPicPr>
            <a:picLocks noChangeAspect="1" noChangeArrowheads="1"/>
          </p:cNvPicPr>
          <p:nvPr/>
        </p:nvPicPr>
        <p:blipFill>
          <a:blip r:embed="rId3" cstate="print"/>
          <a:srcRect/>
          <a:stretch>
            <a:fillRect/>
          </a:stretch>
        </p:blipFill>
        <p:spPr bwMode="auto">
          <a:xfrm>
            <a:off x="3117505" y="332659"/>
            <a:ext cx="2983724" cy="2045141"/>
          </a:xfrm>
          <a:prstGeom prst="rect">
            <a:avLst/>
          </a:prstGeom>
          <a:ln>
            <a:noFill/>
          </a:ln>
          <a:effectLst>
            <a:softEdge rad="112500"/>
          </a:effectLst>
        </p:spPr>
      </p:pic>
      <p:sp>
        <p:nvSpPr>
          <p:cNvPr id="4" name="Прямоугольник 3"/>
          <p:cNvSpPr/>
          <p:nvPr/>
        </p:nvSpPr>
        <p:spPr>
          <a:xfrm>
            <a:off x="562971" y="2348880"/>
            <a:ext cx="8640334" cy="1077218"/>
          </a:xfrm>
          <a:prstGeom prst="rect">
            <a:avLst/>
          </a:prstGeom>
        </p:spPr>
        <p:txBody>
          <a:bodyPr wrap="square">
            <a:spAutoFit/>
          </a:bodyPr>
          <a:lstStyle/>
          <a:p>
            <a:pPr algn="ctr"/>
            <a:r>
              <a:rPr lang="ru-RU" sz="3200" b="1" dirty="0" smtClean="0">
                <a:latin typeface="Garamond" pitchFamily="18" charset="0"/>
              </a:rPr>
              <a:t>Правильно сориентироваться в пространстве по звуку удается не каждому. </a:t>
            </a:r>
            <a:endParaRPr lang="ru-RU" sz="3200" b="1" dirty="0">
              <a:latin typeface="Garamond" pitchFamily="18" charset="0"/>
            </a:endParaRPr>
          </a:p>
        </p:txBody>
      </p:sp>
      <p:sp>
        <p:nvSpPr>
          <p:cNvPr id="5" name="Прямоугольник 4"/>
          <p:cNvSpPr/>
          <p:nvPr/>
        </p:nvSpPr>
        <p:spPr>
          <a:xfrm>
            <a:off x="1840238" y="5661248"/>
            <a:ext cx="5524269" cy="523220"/>
          </a:xfrm>
          <a:prstGeom prst="rect">
            <a:avLst/>
          </a:prstGeom>
        </p:spPr>
        <p:txBody>
          <a:bodyPr wrap="none">
            <a:spAutoFit/>
          </a:bodyPr>
          <a:lstStyle/>
          <a:p>
            <a:r>
              <a:rPr lang="ru-RU" sz="2800" b="1" dirty="0" smtClean="0">
                <a:solidFill>
                  <a:srgbClr val="BD00EA"/>
                </a:solidFill>
                <a:latin typeface="Garamond" pitchFamily="18" charset="0"/>
              </a:rPr>
              <a:t>Слышал звон, да не знает, где он.</a:t>
            </a:r>
            <a:endParaRPr lang="ru-RU" sz="28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20</a:t>
            </a:r>
            <a:endParaRPr lang="ru-RU" sz="3600" b="1" dirty="0">
              <a:solidFill>
                <a:srgbClr val="002060"/>
              </a:solidFill>
              <a:latin typeface="Georgia" pitchFamily="18" charset="0"/>
            </a:endParaRPr>
          </a:p>
        </p:txBody>
      </p:sp>
      <p:pic>
        <p:nvPicPr>
          <p:cNvPr id="3" name="Picture 1" descr="C:\Documents and Settings\Admin\Мои документы\РАБОТА\КОНКУРСЫ,ДОКЛАДЫ,ОТКРЫТЫЕ УРОКИ,НЕДЕЛИ\Недели математики\2019г\Новая папка\5d8657c966b392f983dbc5b6524b381f.jpg">
            <a:hlinkClick r:id="rId2" action="ppaction://hlinksldjump"/>
          </p:cNvPr>
          <p:cNvPicPr>
            <a:picLocks noChangeAspect="1" noChangeArrowheads="1"/>
          </p:cNvPicPr>
          <p:nvPr/>
        </p:nvPicPr>
        <p:blipFill>
          <a:blip r:embed="rId3" cstate="print"/>
          <a:srcRect/>
          <a:stretch>
            <a:fillRect/>
          </a:stretch>
        </p:blipFill>
        <p:spPr bwMode="auto">
          <a:xfrm>
            <a:off x="3117505" y="188643"/>
            <a:ext cx="2983724" cy="2045141"/>
          </a:xfrm>
          <a:prstGeom prst="rect">
            <a:avLst/>
          </a:prstGeom>
          <a:ln>
            <a:noFill/>
          </a:ln>
          <a:effectLst>
            <a:softEdge rad="112500"/>
          </a:effectLst>
        </p:spPr>
      </p:pic>
      <p:sp>
        <p:nvSpPr>
          <p:cNvPr id="4" name="Прямоугольник 3"/>
          <p:cNvSpPr/>
          <p:nvPr/>
        </p:nvSpPr>
        <p:spPr>
          <a:xfrm>
            <a:off x="337570" y="2204865"/>
            <a:ext cx="8865735" cy="3046988"/>
          </a:xfrm>
          <a:prstGeom prst="rect">
            <a:avLst/>
          </a:prstGeom>
        </p:spPr>
        <p:txBody>
          <a:bodyPr wrap="square">
            <a:spAutoFit/>
          </a:bodyPr>
          <a:lstStyle/>
          <a:p>
            <a:pPr algn="ctr"/>
            <a:r>
              <a:rPr lang="ru-RU" sz="3200" b="1" dirty="0" smtClean="0">
                <a:latin typeface="Garamond" pitchFamily="18" charset="0"/>
              </a:rPr>
              <a:t>Соответствие длительности процесса жизнедеятельности и процесса </a:t>
            </a:r>
            <a:r>
              <a:rPr lang="ru-RU" sz="3200" b="1" dirty="0" err="1" smtClean="0">
                <a:latin typeface="Garamond" pitchFamily="18" charset="0"/>
              </a:rPr>
              <a:t>обучаемости</a:t>
            </a:r>
            <a:r>
              <a:rPr lang="ru-RU" sz="3200" b="1" dirty="0" smtClean="0">
                <a:latin typeface="Garamond" pitchFamily="18" charset="0"/>
              </a:rPr>
              <a:t> человеческого индивидуума, означающее неизбежное завершение жизненного цикла в состоянии пониженного интеллектуального развития.</a:t>
            </a:r>
            <a:endParaRPr lang="ru-RU" sz="3200" b="1" dirty="0">
              <a:latin typeface="Garamond" pitchFamily="18" charset="0"/>
            </a:endParaRPr>
          </a:p>
        </p:txBody>
      </p:sp>
      <p:sp>
        <p:nvSpPr>
          <p:cNvPr id="5" name="Прямоугольник 4"/>
          <p:cNvSpPr/>
          <p:nvPr/>
        </p:nvSpPr>
        <p:spPr>
          <a:xfrm>
            <a:off x="638104" y="5733256"/>
            <a:ext cx="8063426" cy="523220"/>
          </a:xfrm>
          <a:prstGeom prst="rect">
            <a:avLst/>
          </a:prstGeom>
        </p:spPr>
        <p:txBody>
          <a:bodyPr wrap="none">
            <a:spAutoFit/>
          </a:bodyPr>
          <a:lstStyle/>
          <a:p>
            <a:r>
              <a:rPr lang="ru-RU" sz="2800" b="1" dirty="0" smtClean="0">
                <a:solidFill>
                  <a:srgbClr val="BD00EA"/>
                </a:solidFill>
                <a:latin typeface="Garamond" pitchFamily="18" charset="0"/>
              </a:rPr>
              <a:t>Век живи, век учись, все равно </a:t>
            </a:r>
            <a:r>
              <a:rPr lang="ru-RU" sz="2800" b="1" dirty="0" err="1" smtClean="0">
                <a:solidFill>
                  <a:srgbClr val="BD00EA"/>
                </a:solidFill>
                <a:latin typeface="Garamond" pitchFamily="18" charset="0"/>
              </a:rPr>
              <a:t>дураком</a:t>
            </a:r>
            <a:r>
              <a:rPr lang="ru-RU" sz="2800" b="1" dirty="0" smtClean="0">
                <a:solidFill>
                  <a:srgbClr val="BD00EA"/>
                </a:solidFill>
                <a:latin typeface="Garamond" pitchFamily="18" charset="0"/>
              </a:rPr>
              <a:t>  умрешь</a:t>
            </a:r>
            <a:endParaRPr lang="ru-RU" sz="28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30</a:t>
            </a:r>
            <a:endParaRPr lang="ru-RU" sz="3600" b="1" dirty="0">
              <a:solidFill>
                <a:srgbClr val="002060"/>
              </a:solidFill>
              <a:latin typeface="Georgia" pitchFamily="18" charset="0"/>
            </a:endParaRPr>
          </a:p>
        </p:txBody>
      </p:sp>
      <p:pic>
        <p:nvPicPr>
          <p:cNvPr id="3" name="Picture 1" descr="C:\Documents and Settings\Admin\Мои документы\РАБОТА\КОНКУРСЫ,ДОКЛАДЫ,ОТКРЫТЫЕ УРОКИ,НЕДЕЛИ\Недели математики\2019г\Новая папка\5d8657c966b392f983dbc5b6524b381f.jpg">
            <a:hlinkClick r:id="rId2" action="ppaction://hlinksldjump"/>
          </p:cNvPr>
          <p:cNvPicPr>
            <a:picLocks noChangeAspect="1" noChangeArrowheads="1"/>
          </p:cNvPicPr>
          <p:nvPr/>
        </p:nvPicPr>
        <p:blipFill>
          <a:blip r:embed="rId3" cstate="print"/>
          <a:srcRect/>
          <a:stretch>
            <a:fillRect/>
          </a:stretch>
        </p:blipFill>
        <p:spPr bwMode="auto">
          <a:xfrm>
            <a:off x="3117505" y="2"/>
            <a:ext cx="2983724" cy="2045141"/>
          </a:xfrm>
          <a:prstGeom prst="rect">
            <a:avLst/>
          </a:prstGeom>
          <a:ln>
            <a:noFill/>
          </a:ln>
          <a:effectLst>
            <a:softEdge rad="112500"/>
          </a:effectLst>
        </p:spPr>
      </p:pic>
      <p:sp>
        <p:nvSpPr>
          <p:cNvPr id="4" name="Прямоугольник 3"/>
          <p:cNvSpPr/>
          <p:nvPr/>
        </p:nvSpPr>
        <p:spPr>
          <a:xfrm>
            <a:off x="487837" y="2204866"/>
            <a:ext cx="8865735" cy="2062103"/>
          </a:xfrm>
          <a:prstGeom prst="rect">
            <a:avLst/>
          </a:prstGeom>
        </p:spPr>
        <p:txBody>
          <a:bodyPr wrap="square">
            <a:spAutoFit/>
          </a:bodyPr>
          <a:lstStyle/>
          <a:p>
            <a:pPr algn="ctr"/>
            <a:r>
              <a:rPr lang="ru-RU" sz="3200" b="1" dirty="0" smtClean="0">
                <a:latin typeface="Garamond" pitchFamily="18" charset="0"/>
              </a:rPr>
              <a:t>Непригодность к решению боевых задач воинских частей и соединений малой численности в условиях нахождения в открытом пространстве. </a:t>
            </a:r>
            <a:endParaRPr lang="ru-RU" sz="3200" b="1" dirty="0">
              <a:latin typeface="Garamond" pitchFamily="18" charset="0"/>
            </a:endParaRPr>
          </a:p>
        </p:txBody>
      </p:sp>
      <p:sp>
        <p:nvSpPr>
          <p:cNvPr id="5" name="Прямоугольник 4"/>
          <p:cNvSpPr/>
          <p:nvPr/>
        </p:nvSpPr>
        <p:spPr>
          <a:xfrm>
            <a:off x="2666704" y="5589240"/>
            <a:ext cx="3850734" cy="523220"/>
          </a:xfrm>
          <a:prstGeom prst="rect">
            <a:avLst/>
          </a:prstGeom>
        </p:spPr>
        <p:txBody>
          <a:bodyPr wrap="none">
            <a:spAutoFit/>
          </a:bodyPr>
          <a:lstStyle/>
          <a:p>
            <a:r>
              <a:rPr lang="ru-RU" sz="2800" b="1" dirty="0" smtClean="0">
                <a:solidFill>
                  <a:srgbClr val="BD00EA"/>
                </a:solidFill>
                <a:latin typeface="Garamond" pitchFamily="18" charset="0"/>
              </a:rPr>
              <a:t>Один  в  поле  не  воин</a:t>
            </a:r>
            <a:endParaRPr lang="ru-RU" sz="28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808235" cy="646331"/>
          </a:xfrm>
          <a:prstGeom prst="rect">
            <a:avLst/>
          </a:prstGeom>
          <a:noFill/>
        </p:spPr>
        <p:txBody>
          <a:bodyPr wrap="none" rtlCol="0">
            <a:spAutoFit/>
          </a:bodyPr>
          <a:lstStyle/>
          <a:p>
            <a:r>
              <a:rPr lang="ru-RU" sz="3600" b="1" dirty="0" smtClean="0">
                <a:solidFill>
                  <a:srgbClr val="002060"/>
                </a:solidFill>
                <a:latin typeface="Georgia" pitchFamily="18" charset="0"/>
              </a:rPr>
              <a:t>40</a:t>
            </a:r>
            <a:endParaRPr lang="ru-RU" sz="3600" b="1" dirty="0">
              <a:solidFill>
                <a:srgbClr val="002060"/>
              </a:solidFill>
              <a:latin typeface="Georgia" pitchFamily="18" charset="0"/>
            </a:endParaRPr>
          </a:p>
        </p:txBody>
      </p:sp>
      <p:pic>
        <p:nvPicPr>
          <p:cNvPr id="3" name="Picture 1" descr="C:\Documents and Settings\Admin\Мои документы\РАБОТА\КОНКУРСЫ,ДОКЛАДЫ,ОТКРЫТЫЕ УРОКИ,НЕДЕЛИ\Недели математики\2019г\Новая папка\5d8657c966b392f983dbc5b6524b381f.jpg">
            <a:hlinkClick r:id="rId2" action="ppaction://hlinksldjump"/>
          </p:cNvPr>
          <p:cNvPicPr>
            <a:picLocks noChangeAspect="1" noChangeArrowheads="1"/>
          </p:cNvPicPr>
          <p:nvPr/>
        </p:nvPicPr>
        <p:blipFill>
          <a:blip r:embed="rId3" cstate="print"/>
          <a:srcRect/>
          <a:stretch>
            <a:fillRect/>
          </a:stretch>
        </p:blipFill>
        <p:spPr bwMode="auto">
          <a:xfrm>
            <a:off x="3117505" y="188643"/>
            <a:ext cx="2983724" cy="2045141"/>
          </a:xfrm>
          <a:prstGeom prst="rect">
            <a:avLst/>
          </a:prstGeom>
          <a:ln>
            <a:noFill/>
          </a:ln>
          <a:effectLst>
            <a:softEdge rad="112500"/>
          </a:effectLst>
        </p:spPr>
      </p:pic>
      <p:sp>
        <p:nvSpPr>
          <p:cNvPr id="4" name="Прямоугольник 3"/>
          <p:cNvSpPr/>
          <p:nvPr/>
        </p:nvSpPr>
        <p:spPr>
          <a:xfrm>
            <a:off x="562971" y="2204864"/>
            <a:ext cx="8640334" cy="1569660"/>
          </a:xfrm>
          <a:prstGeom prst="rect">
            <a:avLst/>
          </a:prstGeom>
        </p:spPr>
        <p:txBody>
          <a:bodyPr wrap="square">
            <a:spAutoFit/>
          </a:bodyPr>
          <a:lstStyle/>
          <a:p>
            <a:pPr algn="ctr"/>
            <a:r>
              <a:rPr lang="ru-RU" sz="3200" b="1" dirty="0" smtClean="0">
                <a:latin typeface="Garamond" pitchFamily="18" charset="0"/>
              </a:rPr>
              <a:t>Нельзя сделать русскую национальную еду несъедобной при помощи продукта переработки суспензии жира в воде.</a:t>
            </a:r>
            <a:endParaRPr lang="ru-RU" sz="3200" b="1" dirty="0">
              <a:latin typeface="Garamond" pitchFamily="18" charset="0"/>
            </a:endParaRPr>
          </a:p>
        </p:txBody>
      </p:sp>
      <p:sp>
        <p:nvSpPr>
          <p:cNvPr id="5" name="Прямоугольник 4"/>
          <p:cNvSpPr/>
          <p:nvPr/>
        </p:nvSpPr>
        <p:spPr>
          <a:xfrm>
            <a:off x="1990504" y="5661248"/>
            <a:ext cx="4966424" cy="523220"/>
          </a:xfrm>
          <a:prstGeom prst="rect">
            <a:avLst/>
          </a:prstGeom>
        </p:spPr>
        <p:txBody>
          <a:bodyPr wrap="none">
            <a:spAutoFit/>
          </a:bodyPr>
          <a:lstStyle/>
          <a:p>
            <a:r>
              <a:rPr lang="ru-RU" sz="2800" b="1" dirty="0" smtClean="0">
                <a:solidFill>
                  <a:srgbClr val="BD00EA"/>
                </a:solidFill>
                <a:latin typeface="Garamond" pitchFamily="18" charset="0"/>
              </a:rPr>
              <a:t>Кашу  маслом  не  испортишь</a:t>
            </a:r>
            <a:endParaRPr lang="ru-RU" sz="28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1" y="3"/>
            <a:ext cx="785793" cy="646331"/>
          </a:xfrm>
          <a:prstGeom prst="rect">
            <a:avLst/>
          </a:prstGeom>
          <a:noFill/>
        </p:spPr>
        <p:txBody>
          <a:bodyPr wrap="none" rtlCol="0">
            <a:spAutoFit/>
          </a:bodyPr>
          <a:lstStyle/>
          <a:p>
            <a:r>
              <a:rPr lang="ru-RU" sz="3600" b="1" dirty="0" smtClean="0">
                <a:solidFill>
                  <a:srgbClr val="002060"/>
                </a:solidFill>
                <a:latin typeface="Georgia" pitchFamily="18" charset="0"/>
              </a:rPr>
              <a:t>50</a:t>
            </a:r>
            <a:endParaRPr lang="ru-RU" sz="3600" b="1" dirty="0">
              <a:solidFill>
                <a:srgbClr val="002060"/>
              </a:solidFill>
              <a:latin typeface="Georgia" pitchFamily="18" charset="0"/>
            </a:endParaRPr>
          </a:p>
        </p:txBody>
      </p:sp>
      <p:pic>
        <p:nvPicPr>
          <p:cNvPr id="3" name="Picture 1" descr="C:\Documents and Settings\Admin\Мои документы\РАБОТА\КОНКУРСЫ,ДОКЛАДЫ,ОТКРЫТЫЕ УРОКИ,НЕДЕЛИ\Недели математики\2019г\Новая папка\5d8657c966b392f983dbc5b6524b381f.jpg">
            <a:hlinkClick r:id="rId2" action="ppaction://hlinksldjump"/>
          </p:cNvPr>
          <p:cNvPicPr>
            <a:picLocks noChangeAspect="1" noChangeArrowheads="1"/>
          </p:cNvPicPr>
          <p:nvPr/>
        </p:nvPicPr>
        <p:blipFill>
          <a:blip r:embed="rId3" cstate="print"/>
          <a:srcRect/>
          <a:stretch>
            <a:fillRect/>
          </a:stretch>
        </p:blipFill>
        <p:spPr bwMode="auto">
          <a:xfrm>
            <a:off x="3117505" y="188643"/>
            <a:ext cx="2983724" cy="2045141"/>
          </a:xfrm>
          <a:prstGeom prst="rect">
            <a:avLst/>
          </a:prstGeom>
          <a:ln>
            <a:noFill/>
          </a:ln>
          <a:effectLst>
            <a:softEdge rad="112500"/>
          </a:effectLst>
        </p:spPr>
      </p:pic>
      <p:sp>
        <p:nvSpPr>
          <p:cNvPr id="4" name="Прямоугольник 3"/>
          <p:cNvSpPr/>
          <p:nvPr/>
        </p:nvSpPr>
        <p:spPr>
          <a:xfrm>
            <a:off x="112170" y="2492897"/>
            <a:ext cx="9128172" cy="1569660"/>
          </a:xfrm>
          <a:prstGeom prst="rect">
            <a:avLst/>
          </a:prstGeom>
        </p:spPr>
        <p:txBody>
          <a:bodyPr wrap="square">
            <a:spAutoFit/>
          </a:bodyPr>
          <a:lstStyle/>
          <a:p>
            <a:pPr algn="ctr"/>
            <a:r>
              <a:rPr lang="ru-RU" sz="3200" b="1" dirty="0" smtClean="0">
                <a:latin typeface="Garamond" pitchFamily="18" charset="0"/>
              </a:rPr>
              <a:t>Производительный труд не является хищным животным и не может переместиться в обычную для этого  животного среду обитания</a:t>
            </a:r>
            <a:endParaRPr lang="ru-RU" sz="3200" b="1" dirty="0">
              <a:latin typeface="Garamond" pitchFamily="18" charset="0"/>
            </a:endParaRPr>
          </a:p>
        </p:txBody>
      </p:sp>
      <p:sp>
        <p:nvSpPr>
          <p:cNvPr id="5" name="Прямоугольник 4"/>
          <p:cNvSpPr/>
          <p:nvPr/>
        </p:nvSpPr>
        <p:spPr>
          <a:xfrm>
            <a:off x="1840238" y="5445224"/>
            <a:ext cx="5617243" cy="523220"/>
          </a:xfrm>
          <a:prstGeom prst="rect">
            <a:avLst/>
          </a:prstGeom>
        </p:spPr>
        <p:txBody>
          <a:bodyPr wrap="none">
            <a:spAutoFit/>
          </a:bodyPr>
          <a:lstStyle/>
          <a:p>
            <a:r>
              <a:rPr lang="ru-RU" sz="2800" b="1" dirty="0" smtClean="0">
                <a:solidFill>
                  <a:srgbClr val="BD00EA"/>
                </a:solidFill>
                <a:latin typeface="Garamond" pitchFamily="18" charset="0"/>
              </a:rPr>
              <a:t>Работа  не волк,  в лес  не  убежит</a:t>
            </a:r>
            <a:endParaRPr lang="ru-RU" sz="28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0" y="3"/>
            <a:ext cx="734496" cy="646331"/>
          </a:xfrm>
          <a:prstGeom prst="rect">
            <a:avLst/>
          </a:prstGeom>
          <a:noFill/>
        </p:spPr>
        <p:txBody>
          <a:bodyPr wrap="none" rtlCol="0">
            <a:spAutoFit/>
          </a:bodyPr>
          <a:lstStyle/>
          <a:p>
            <a:r>
              <a:rPr lang="ru-RU" sz="3600" b="1" dirty="0" smtClean="0">
                <a:solidFill>
                  <a:srgbClr val="002060"/>
                </a:solidFill>
                <a:latin typeface="Georgia" pitchFamily="18" charset="0"/>
              </a:rPr>
              <a:t>10</a:t>
            </a:r>
            <a:endParaRPr lang="ru-RU" sz="3600" b="1" dirty="0">
              <a:solidFill>
                <a:srgbClr val="002060"/>
              </a:solidFill>
              <a:latin typeface="Georgia" pitchFamily="18" charset="0"/>
            </a:endParaRPr>
          </a:p>
        </p:txBody>
      </p:sp>
      <p:pic>
        <p:nvPicPr>
          <p:cNvPr id="21505" name="Picture 1" descr="C:\Documents and Settings\Admin\Мои документы\РАБОТА\КОНКУРСЫ,ДОКЛАДЫ,ОТКРЫТЫЕ УРОКИ,НЕДЕЛИ\Недели математики\2019г\Новая папка\2354.jpg">
            <a:hlinkClick r:id="rId2" action="ppaction://hlinksldjump"/>
          </p:cNvPr>
          <p:cNvPicPr>
            <a:picLocks noChangeAspect="1" noChangeArrowheads="1"/>
          </p:cNvPicPr>
          <p:nvPr/>
        </p:nvPicPr>
        <p:blipFill>
          <a:blip r:embed="rId3" cstate="print"/>
          <a:srcRect l="15981" r="14720"/>
          <a:stretch>
            <a:fillRect/>
          </a:stretch>
        </p:blipFill>
        <p:spPr bwMode="auto">
          <a:xfrm>
            <a:off x="3493171" y="116632"/>
            <a:ext cx="2404267" cy="2592288"/>
          </a:xfrm>
          <a:prstGeom prst="rect">
            <a:avLst/>
          </a:prstGeom>
          <a:ln>
            <a:noFill/>
          </a:ln>
          <a:effectLst>
            <a:softEdge rad="112500"/>
          </a:effectLst>
        </p:spPr>
      </p:pic>
      <p:sp>
        <p:nvSpPr>
          <p:cNvPr id="21506" name="Rectangle 2"/>
          <p:cNvSpPr>
            <a:spLocks noChangeArrowheads="1"/>
          </p:cNvSpPr>
          <p:nvPr/>
        </p:nvSpPr>
        <p:spPr bwMode="auto">
          <a:xfrm>
            <a:off x="638104" y="5013179"/>
            <a:ext cx="856520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Garamond" pitchFamily="18" charset="0"/>
                <a:ea typeface="Times New Roman" pitchFamily="18" charset="0"/>
              </a:rPr>
              <a:t>Сколько пальчиков у двух мальчиков?</a:t>
            </a:r>
            <a:endParaRPr kumimoji="0" lang="ru-RU" sz="3200" b="1" i="0" u="none" strike="noStrike" cap="none" normalizeH="0" baseline="0" dirty="0" smtClean="0">
              <a:ln>
                <a:noFill/>
              </a:ln>
              <a:solidFill>
                <a:schemeClr val="tx1"/>
              </a:solidFill>
              <a:effectLst/>
              <a:latin typeface="Garamond" pitchFamily="18" charset="0"/>
            </a:endParaRPr>
          </a:p>
        </p:txBody>
      </p:sp>
      <p:sp>
        <p:nvSpPr>
          <p:cNvPr id="5" name="Прямоугольник 4"/>
          <p:cNvSpPr/>
          <p:nvPr/>
        </p:nvSpPr>
        <p:spPr>
          <a:xfrm>
            <a:off x="1164037" y="2564907"/>
            <a:ext cx="7663602" cy="584775"/>
          </a:xfrm>
          <a:prstGeom prst="rect">
            <a:avLst/>
          </a:prstGeom>
        </p:spPr>
        <p:txBody>
          <a:bodyPr wrap="square">
            <a:spAutoFit/>
          </a:bodyPr>
          <a:lstStyle/>
          <a:p>
            <a:pPr lvl="0" fontAlgn="base">
              <a:spcBef>
                <a:spcPct val="0"/>
              </a:spcBef>
              <a:spcAft>
                <a:spcPct val="0"/>
              </a:spcAft>
            </a:pPr>
            <a:r>
              <a:rPr lang="ru-RU" sz="3200" b="1" dirty="0" smtClean="0">
                <a:solidFill>
                  <a:prstClr val="black"/>
                </a:solidFill>
                <a:latin typeface="Garamond" pitchFamily="18" charset="0"/>
                <a:ea typeface="Times New Roman" pitchFamily="18" charset="0"/>
              </a:rPr>
              <a:t>Сколько носов у двух псов? </a:t>
            </a:r>
            <a:endParaRPr lang="ru-RU" sz="3200" b="1" dirty="0" smtClean="0">
              <a:solidFill>
                <a:prstClr val="black"/>
              </a:solidFill>
              <a:latin typeface="Garamond" pitchFamily="18" charset="0"/>
            </a:endParaRPr>
          </a:p>
        </p:txBody>
      </p:sp>
      <p:sp>
        <p:nvSpPr>
          <p:cNvPr id="6" name="Прямоугольник 5"/>
          <p:cNvSpPr/>
          <p:nvPr/>
        </p:nvSpPr>
        <p:spPr>
          <a:xfrm>
            <a:off x="1013770" y="3140971"/>
            <a:ext cx="7162100" cy="584775"/>
          </a:xfrm>
          <a:prstGeom prst="rect">
            <a:avLst/>
          </a:prstGeom>
        </p:spPr>
        <p:txBody>
          <a:bodyPr wrap="square">
            <a:spAutoFit/>
          </a:bodyPr>
          <a:lstStyle/>
          <a:p>
            <a:pPr lvl="0" eaLnBrk="0" fontAlgn="base" hangingPunct="0">
              <a:spcBef>
                <a:spcPct val="0"/>
              </a:spcBef>
              <a:spcAft>
                <a:spcPct val="0"/>
              </a:spcAft>
            </a:pPr>
            <a:r>
              <a:rPr lang="ru-RU" sz="3200" b="1" dirty="0" smtClean="0">
                <a:solidFill>
                  <a:prstClr val="black"/>
                </a:solidFill>
                <a:latin typeface="Garamond" pitchFamily="18" charset="0"/>
                <a:ea typeface="Times New Roman" pitchFamily="18" charset="0"/>
              </a:rPr>
              <a:t>Сколько хвостов у семи котов? </a:t>
            </a:r>
            <a:endParaRPr lang="ru-RU" sz="3200" b="1" dirty="0" smtClean="0">
              <a:solidFill>
                <a:prstClr val="black"/>
              </a:solidFill>
              <a:latin typeface="Garamond" pitchFamily="18" charset="0"/>
            </a:endParaRPr>
          </a:p>
        </p:txBody>
      </p:sp>
      <p:sp>
        <p:nvSpPr>
          <p:cNvPr id="7" name="Прямоугольник 6"/>
          <p:cNvSpPr/>
          <p:nvPr/>
        </p:nvSpPr>
        <p:spPr>
          <a:xfrm>
            <a:off x="1013771" y="3789043"/>
            <a:ext cx="6912269" cy="584775"/>
          </a:xfrm>
          <a:prstGeom prst="rect">
            <a:avLst/>
          </a:prstGeom>
        </p:spPr>
        <p:txBody>
          <a:bodyPr wrap="square">
            <a:spAutoFit/>
          </a:bodyPr>
          <a:lstStyle/>
          <a:p>
            <a:pPr lvl="0" eaLnBrk="0" fontAlgn="base" hangingPunct="0">
              <a:spcBef>
                <a:spcPct val="0"/>
              </a:spcBef>
              <a:spcAft>
                <a:spcPct val="0"/>
              </a:spcAft>
            </a:pPr>
            <a:r>
              <a:rPr lang="ru-RU" sz="3200" b="1" dirty="0" smtClean="0">
                <a:solidFill>
                  <a:prstClr val="black"/>
                </a:solidFill>
                <a:latin typeface="Garamond" pitchFamily="18" charset="0"/>
                <a:ea typeface="Times New Roman" pitchFamily="18" charset="0"/>
              </a:rPr>
              <a:t>Сколько ушек у трех старушек? </a:t>
            </a:r>
            <a:endParaRPr lang="ru-RU" sz="3200" b="1" dirty="0" smtClean="0">
              <a:solidFill>
                <a:prstClr val="black"/>
              </a:solidFill>
              <a:latin typeface="Garamond" pitchFamily="18" charset="0"/>
            </a:endParaRPr>
          </a:p>
        </p:txBody>
      </p:sp>
      <p:sp>
        <p:nvSpPr>
          <p:cNvPr id="8" name="Прямоугольник 7"/>
          <p:cNvSpPr/>
          <p:nvPr/>
        </p:nvSpPr>
        <p:spPr>
          <a:xfrm>
            <a:off x="1013770" y="4365107"/>
            <a:ext cx="7513335" cy="584775"/>
          </a:xfrm>
          <a:prstGeom prst="rect">
            <a:avLst/>
          </a:prstGeom>
        </p:spPr>
        <p:txBody>
          <a:bodyPr wrap="square">
            <a:spAutoFit/>
          </a:bodyPr>
          <a:lstStyle/>
          <a:p>
            <a:pPr lvl="0" eaLnBrk="0" fontAlgn="base" hangingPunct="0">
              <a:spcBef>
                <a:spcPct val="0"/>
              </a:spcBef>
              <a:spcAft>
                <a:spcPct val="0"/>
              </a:spcAft>
            </a:pPr>
            <a:r>
              <a:rPr lang="ru-RU" sz="3200" b="1" dirty="0" smtClean="0">
                <a:solidFill>
                  <a:prstClr val="black"/>
                </a:solidFill>
                <a:latin typeface="Garamond" pitchFamily="18" charset="0"/>
                <a:ea typeface="Times New Roman" pitchFamily="18" charset="0"/>
              </a:rPr>
              <a:t>Сколько ушей у пяти малышей? </a:t>
            </a:r>
            <a:endParaRPr lang="ru-RU" sz="3200" b="1" dirty="0" smtClean="0">
              <a:solidFill>
                <a:prstClr val="black"/>
              </a:solidFill>
              <a:latin typeface="Garamond" pitchFamily="18" charset="0"/>
            </a:endParaRPr>
          </a:p>
        </p:txBody>
      </p:sp>
      <p:sp>
        <p:nvSpPr>
          <p:cNvPr id="9" name="Прямоугольник 8"/>
          <p:cNvSpPr/>
          <p:nvPr/>
        </p:nvSpPr>
        <p:spPr>
          <a:xfrm>
            <a:off x="1314304" y="5805264"/>
            <a:ext cx="425116" cy="707886"/>
          </a:xfrm>
          <a:prstGeom prst="rect">
            <a:avLst/>
          </a:prstGeom>
        </p:spPr>
        <p:txBody>
          <a:bodyPr wrap="none">
            <a:spAutoFit/>
          </a:bodyPr>
          <a:lstStyle/>
          <a:p>
            <a:r>
              <a:rPr lang="ru-RU" sz="4000" b="1" dirty="0" smtClean="0">
                <a:solidFill>
                  <a:srgbClr val="BD00EA"/>
                </a:solidFill>
                <a:latin typeface="Garamond" pitchFamily="18" charset="0"/>
                <a:ea typeface="Times New Roman" pitchFamily="18" charset="0"/>
              </a:rPr>
              <a:t>2</a:t>
            </a:r>
            <a:endParaRPr lang="ru-RU" sz="4000" dirty="0">
              <a:solidFill>
                <a:srgbClr val="BD00EA"/>
              </a:solidFill>
            </a:endParaRPr>
          </a:p>
        </p:txBody>
      </p:sp>
      <p:sp>
        <p:nvSpPr>
          <p:cNvPr id="10" name="Прямоугольник 9"/>
          <p:cNvSpPr/>
          <p:nvPr/>
        </p:nvSpPr>
        <p:spPr>
          <a:xfrm>
            <a:off x="2741837" y="5805264"/>
            <a:ext cx="425116" cy="707886"/>
          </a:xfrm>
          <a:prstGeom prst="rect">
            <a:avLst/>
          </a:prstGeom>
        </p:spPr>
        <p:txBody>
          <a:bodyPr wrap="none">
            <a:spAutoFit/>
          </a:bodyPr>
          <a:lstStyle/>
          <a:p>
            <a:r>
              <a:rPr lang="ru-RU" sz="4000" b="1" dirty="0" smtClean="0">
                <a:solidFill>
                  <a:srgbClr val="BD00EA"/>
                </a:solidFill>
                <a:latin typeface="Garamond" pitchFamily="18" charset="0"/>
                <a:ea typeface="Times New Roman" pitchFamily="18" charset="0"/>
              </a:rPr>
              <a:t>7</a:t>
            </a:r>
            <a:endParaRPr lang="ru-RU" sz="4000" dirty="0">
              <a:solidFill>
                <a:srgbClr val="BD00EA"/>
              </a:solidFill>
            </a:endParaRPr>
          </a:p>
        </p:txBody>
      </p:sp>
      <p:sp>
        <p:nvSpPr>
          <p:cNvPr id="11" name="Прямоугольник 10"/>
          <p:cNvSpPr/>
          <p:nvPr/>
        </p:nvSpPr>
        <p:spPr>
          <a:xfrm>
            <a:off x="4169370" y="5805264"/>
            <a:ext cx="425116" cy="707886"/>
          </a:xfrm>
          <a:prstGeom prst="rect">
            <a:avLst/>
          </a:prstGeom>
        </p:spPr>
        <p:txBody>
          <a:bodyPr wrap="none">
            <a:spAutoFit/>
          </a:bodyPr>
          <a:lstStyle/>
          <a:p>
            <a:r>
              <a:rPr lang="ru-RU" sz="4000" b="1" dirty="0" smtClean="0">
                <a:solidFill>
                  <a:srgbClr val="BD00EA"/>
                </a:solidFill>
                <a:latin typeface="Garamond" pitchFamily="18" charset="0"/>
                <a:ea typeface="Times New Roman" pitchFamily="18" charset="0"/>
              </a:rPr>
              <a:t>6</a:t>
            </a:r>
            <a:endParaRPr lang="ru-RU" sz="4000" dirty="0">
              <a:solidFill>
                <a:srgbClr val="BD00EA"/>
              </a:solidFill>
            </a:endParaRPr>
          </a:p>
        </p:txBody>
      </p:sp>
      <p:sp>
        <p:nvSpPr>
          <p:cNvPr id="12" name="Прямоугольник 11"/>
          <p:cNvSpPr/>
          <p:nvPr/>
        </p:nvSpPr>
        <p:spPr>
          <a:xfrm>
            <a:off x="5747171" y="5805264"/>
            <a:ext cx="628698" cy="707886"/>
          </a:xfrm>
          <a:prstGeom prst="rect">
            <a:avLst/>
          </a:prstGeom>
        </p:spPr>
        <p:txBody>
          <a:bodyPr wrap="none">
            <a:spAutoFit/>
          </a:bodyPr>
          <a:lstStyle/>
          <a:p>
            <a:r>
              <a:rPr lang="ru-RU" sz="4000" b="1" dirty="0" smtClean="0">
                <a:solidFill>
                  <a:srgbClr val="BD00EA"/>
                </a:solidFill>
                <a:latin typeface="Garamond" pitchFamily="18" charset="0"/>
                <a:ea typeface="Times New Roman" pitchFamily="18" charset="0"/>
              </a:rPr>
              <a:t>10</a:t>
            </a:r>
            <a:endParaRPr lang="ru-RU" sz="4000" dirty="0">
              <a:solidFill>
                <a:srgbClr val="BD00EA"/>
              </a:solidFill>
            </a:endParaRPr>
          </a:p>
        </p:txBody>
      </p:sp>
      <p:sp>
        <p:nvSpPr>
          <p:cNvPr id="13" name="Прямоугольник 12"/>
          <p:cNvSpPr/>
          <p:nvPr/>
        </p:nvSpPr>
        <p:spPr>
          <a:xfrm>
            <a:off x="7475240" y="5805264"/>
            <a:ext cx="665567" cy="707886"/>
          </a:xfrm>
          <a:prstGeom prst="rect">
            <a:avLst/>
          </a:prstGeom>
        </p:spPr>
        <p:txBody>
          <a:bodyPr wrap="none">
            <a:spAutoFit/>
          </a:bodyPr>
          <a:lstStyle/>
          <a:p>
            <a:r>
              <a:rPr lang="ru-RU" sz="4000" b="1" dirty="0" smtClean="0">
                <a:solidFill>
                  <a:srgbClr val="BD00EA"/>
                </a:solidFill>
                <a:latin typeface="Garamond" pitchFamily="18" charset="0"/>
                <a:ea typeface="Times New Roman" pitchFamily="18" charset="0"/>
              </a:rPr>
              <a:t>40</a:t>
            </a:r>
            <a:endParaRPr lang="ru-RU" sz="4000" dirty="0">
              <a:solidFill>
                <a:srgbClr val="BD00EA"/>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1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506">
                                            <p:txEl>
                                              <p:pRg st="0" end="0"/>
                                            </p:txEl>
                                          </p:spTgt>
                                        </p:tgtEl>
                                        <p:attrNameLst>
                                          <p:attrName>style.visibility</p:attrName>
                                        </p:attrNameLst>
                                      </p:cBhvr>
                                      <p:to>
                                        <p:strVal val="visible"/>
                                      </p:to>
                                    </p:set>
                                    <p:animEffect transition="in" filter="fade">
                                      <p:cBhvr>
                                        <p:cTn id="47" dur="1000"/>
                                        <p:tgtEl>
                                          <p:spTgt spid="2150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20</a:t>
            </a:r>
            <a:endParaRPr lang="ru-RU" sz="3600" b="1" dirty="0">
              <a:solidFill>
                <a:srgbClr val="002060"/>
              </a:solidFill>
              <a:latin typeface="Georgia" pitchFamily="18" charset="0"/>
            </a:endParaRPr>
          </a:p>
        </p:txBody>
      </p:sp>
      <p:pic>
        <p:nvPicPr>
          <p:cNvPr id="3" name="Picture 1" descr="C:\Documents and Settings\Admin\Мои документы\РАБОТА\КОНКУРСЫ,ДОКЛАДЫ,ОТКРЫТЫЕ УРОКИ,НЕДЕЛИ\Недели математики\2019г\Новая папка\2354.jpg">
            <a:hlinkClick r:id="rId2" action="ppaction://hlinksldjump"/>
          </p:cNvPr>
          <p:cNvPicPr>
            <a:picLocks noChangeAspect="1" noChangeArrowheads="1"/>
          </p:cNvPicPr>
          <p:nvPr/>
        </p:nvPicPr>
        <p:blipFill>
          <a:blip r:embed="rId3" cstate="print"/>
          <a:srcRect l="15981" r="14720"/>
          <a:stretch>
            <a:fillRect/>
          </a:stretch>
        </p:blipFill>
        <p:spPr bwMode="auto">
          <a:xfrm>
            <a:off x="3493171" y="188640"/>
            <a:ext cx="2404267" cy="2592288"/>
          </a:xfrm>
          <a:prstGeom prst="rect">
            <a:avLst/>
          </a:prstGeom>
          <a:ln>
            <a:noFill/>
          </a:ln>
          <a:effectLst>
            <a:softEdge rad="112500"/>
          </a:effectLst>
        </p:spPr>
      </p:pic>
      <p:sp>
        <p:nvSpPr>
          <p:cNvPr id="4" name="Прямоугольник 3"/>
          <p:cNvSpPr/>
          <p:nvPr/>
        </p:nvSpPr>
        <p:spPr>
          <a:xfrm>
            <a:off x="412703" y="2780930"/>
            <a:ext cx="8865735" cy="2062103"/>
          </a:xfrm>
          <a:prstGeom prst="rect">
            <a:avLst/>
          </a:prstGeom>
        </p:spPr>
        <p:txBody>
          <a:bodyPr wrap="square">
            <a:spAutoFit/>
          </a:bodyPr>
          <a:lstStyle/>
          <a:p>
            <a:pPr algn="ctr"/>
            <a:r>
              <a:rPr lang="ru-RU" sz="3200" b="1" dirty="0" smtClean="0">
                <a:latin typeface="Garamond" pitchFamily="18" charset="0"/>
              </a:rPr>
              <a:t>Фигура.</a:t>
            </a:r>
          </a:p>
          <a:p>
            <a:pPr algn="ctr"/>
            <a:r>
              <a:rPr lang="ru-RU" sz="3200" b="1" dirty="0" smtClean="0">
                <a:latin typeface="Garamond" pitchFamily="18" charset="0"/>
              </a:rPr>
              <a:t>Термин греческого происхождения, означающий в древности  вращающееся тело – веретено, юлу. </a:t>
            </a:r>
            <a:endParaRPr lang="ru-RU" sz="3200" b="1" dirty="0">
              <a:latin typeface="Garamond" pitchFamily="18" charset="0"/>
            </a:endParaRPr>
          </a:p>
        </p:txBody>
      </p:sp>
      <p:sp>
        <p:nvSpPr>
          <p:cNvPr id="5" name="Прямоугольник 4"/>
          <p:cNvSpPr/>
          <p:nvPr/>
        </p:nvSpPr>
        <p:spPr>
          <a:xfrm>
            <a:off x="4094237" y="5517235"/>
            <a:ext cx="1124026" cy="584775"/>
          </a:xfrm>
          <a:prstGeom prst="rect">
            <a:avLst/>
          </a:prstGeom>
        </p:spPr>
        <p:txBody>
          <a:bodyPr wrap="none">
            <a:spAutoFit/>
          </a:bodyPr>
          <a:lstStyle/>
          <a:p>
            <a:r>
              <a:rPr lang="ru-RU" sz="3200" b="1" dirty="0" smtClean="0">
                <a:solidFill>
                  <a:srgbClr val="BD00EA"/>
                </a:solidFill>
                <a:latin typeface="Garamond" pitchFamily="18" charset="0"/>
              </a:rPr>
              <a:t>Ромб</a:t>
            </a:r>
            <a:endParaRPr lang="ru-RU" sz="32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30</a:t>
            </a:r>
            <a:endParaRPr lang="ru-RU" sz="3600" b="1" dirty="0">
              <a:solidFill>
                <a:srgbClr val="002060"/>
              </a:solidFill>
              <a:latin typeface="Georgia" pitchFamily="18" charset="0"/>
            </a:endParaRPr>
          </a:p>
        </p:txBody>
      </p:sp>
      <p:pic>
        <p:nvPicPr>
          <p:cNvPr id="3" name="Picture 1" descr="C:\Documents and Settings\Admin\Мои документы\РАБОТА\КОНКУРСЫ,ДОКЛАДЫ,ОТКРЫТЫЕ УРОКИ,НЕДЕЛИ\Недели математики\2019г\Новая папка\2354.jpg">
            <a:hlinkClick r:id="rId2" action="ppaction://hlinksldjump"/>
          </p:cNvPr>
          <p:cNvPicPr>
            <a:picLocks noChangeAspect="1" noChangeArrowheads="1"/>
          </p:cNvPicPr>
          <p:nvPr/>
        </p:nvPicPr>
        <p:blipFill>
          <a:blip r:embed="rId3" cstate="print"/>
          <a:srcRect l="15981" r="14720"/>
          <a:stretch>
            <a:fillRect/>
          </a:stretch>
        </p:blipFill>
        <p:spPr bwMode="auto">
          <a:xfrm>
            <a:off x="3493171" y="188640"/>
            <a:ext cx="2404267" cy="2592288"/>
          </a:xfrm>
          <a:prstGeom prst="rect">
            <a:avLst/>
          </a:prstGeom>
          <a:ln>
            <a:noFill/>
          </a:ln>
          <a:effectLst>
            <a:softEdge rad="112500"/>
          </a:effectLst>
        </p:spPr>
      </p:pic>
      <p:sp>
        <p:nvSpPr>
          <p:cNvPr id="4" name="Прямоугольник 3"/>
          <p:cNvSpPr/>
          <p:nvPr/>
        </p:nvSpPr>
        <p:spPr>
          <a:xfrm>
            <a:off x="487838" y="2780928"/>
            <a:ext cx="9053038" cy="1569660"/>
          </a:xfrm>
          <a:prstGeom prst="rect">
            <a:avLst/>
          </a:prstGeom>
        </p:spPr>
        <p:txBody>
          <a:bodyPr wrap="square">
            <a:spAutoFit/>
          </a:bodyPr>
          <a:lstStyle/>
          <a:p>
            <a:pPr algn="ctr"/>
            <a:r>
              <a:rPr lang="ru-RU" sz="3200" b="1" dirty="0" smtClean="0">
                <a:latin typeface="Garamond" pitchFamily="18" charset="0"/>
              </a:rPr>
              <a:t>Индийцы  называли его «</a:t>
            </a:r>
            <a:r>
              <a:rPr lang="ru-RU" sz="3200" b="1" dirty="0" err="1" smtClean="0">
                <a:latin typeface="Garamond" pitchFamily="18" charset="0"/>
              </a:rPr>
              <a:t>сунья</a:t>
            </a:r>
            <a:r>
              <a:rPr lang="ru-RU" sz="3200" b="1" dirty="0" smtClean="0">
                <a:latin typeface="Garamond" pitchFamily="18" charset="0"/>
              </a:rPr>
              <a:t>», арабские математики «</a:t>
            </a:r>
            <a:r>
              <a:rPr lang="ru-RU" sz="3200" b="1" dirty="0" err="1" smtClean="0">
                <a:latin typeface="Garamond" pitchFamily="18" charset="0"/>
              </a:rPr>
              <a:t>сифр</a:t>
            </a:r>
            <a:r>
              <a:rPr lang="ru-RU" sz="3200" b="1" dirty="0" smtClean="0">
                <a:latin typeface="Garamond" pitchFamily="18" charset="0"/>
              </a:rPr>
              <a:t>». </a:t>
            </a:r>
          </a:p>
          <a:p>
            <a:pPr algn="ctr"/>
            <a:r>
              <a:rPr lang="ru-RU" sz="3200" b="1" dirty="0" smtClean="0">
                <a:latin typeface="Garamond" pitchFamily="18" charset="0"/>
              </a:rPr>
              <a:t>Как мы называем его сейчас? </a:t>
            </a:r>
            <a:endParaRPr lang="ru-RU" sz="3200" b="1" dirty="0">
              <a:latin typeface="Garamond" pitchFamily="18" charset="0"/>
            </a:endParaRPr>
          </a:p>
        </p:txBody>
      </p:sp>
      <p:sp>
        <p:nvSpPr>
          <p:cNvPr id="5" name="Прямоугольник 4"/>
          <p:cNvSpPr/>
          <p:nvPr/>
        </p:nvSpPr>
        <p:spPr>
          <a:xfrm>
            <a:off x="4394771" y="5517235"/>
            <a:ext cx="1297150" cy="646331"/>
          </a:xfrm>
          <a:prstGeom prst="rect">
            <a:avLst/>
          </a:prstGeom>
        </p:spPr>
        <p:txBody>
          <a:bodyPr wrap="none">
            <a:spAutoFit/>
          </a:bodyPr>
          <a:lstStyle/>
          <a:p>
            <a:r>
              <a:rPr lang="ru-RU" sz="3600" b="1" dirty="0" smtClean="0">
                <a:solidFill>
                  <a:srgbClr val="BD00EA"/>
                </a:solidFill>
                <a:latin typeface="Garamond" pitchFamily="18" charset="0"/>
              </a:rPr>
              <a:t>Нуль</a:t>
            </a:r>
            <a:r>
              <a:rPr lang="ru-RU" dirty="0" smtClean="0"/>
              <a:t> </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314305" y="1916832"/>
            <a:ext cx="7363067" cy="1080120"/>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none" fromWordArt="1">
            <a:prstTxWarp prst="textCanDown">
              <a:avLst>
                <a:gd name="adj" fmla="val 33333"/>
              </a:avLst>
            </a:prstTxWarp>
          </a:bodyPr>
          <a:lstStyle/>
          <a:p>
            <a:pPr algn="ctr" rtl="0"/>
            <a:r>
              <a:rPr lang="ru-RU" sz="2800" b="1" kern="10" dirty="0" smtClean="0">
                <a:ln w="31550" cmpd="sng">
                  <a:solidFill>
                    <a:srgbClr val="0066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a:cs typeface="Times New Roman"/>
              </a:rPr>
              <a:t>Интеллект</a:t>
            </a:r>
            <a:endParaRPr lang="ru-RU" sz="2800" b="1" kern="10" dirty="0">
              <a:ln w="31550" cmpd="sng">
                <a:solidFill>
                  <a:srgbClr val="0066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a:cs typeface="Times New Roman"/>
            </a:endParaRPr>
          </a:p>
        </p:txBody>
      </p:sp>
      <p:sp>
        <p:nvSpPr>
          <p:cNvPr id="1029" name="WordArt 5"/>
          <p:cNvSpPr>
            <a:spLocks noChangeArrowheads="1" noChangeShapeType="1" noTextEdit="1"/>
          </p:cNvSpPr>
          <p:nvPr/>
        </p:nvSpPr>
        <p:spPr bwMode="auto">
          <a:xfrm>
            <a:off x="3042371" y="3429000"/>
            <a:ext cx="3456134" cy="1152128"/>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none" fromWordArt="1">
            <a:prstTxWarp prst="textDeflate">
              <a:avLst>
                <a:gd name="adj" fmla="val 26227"/>
              </a:avLst>
            </a:prstTxWarp>
          </a:bodyPr>
          <a:lstStyle/>
          <a:p>
            <a:pPr algn="ctr" rtl="0"/>
            <a:r>
              <a:rPr lang="ru-RU" sz="2800" b="1" kern="10" dirty="0" err="1" smtClean="0">
                <a:ln w="31550" cmpd="sng">
                  <a:solidFill>
                    <a:srgbClr val="0066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a:rPr>
              <a:t>БатЛ</a:t>
            </a:r>
            <a:endParaRPr lang="ru-RU" sz="2800" b="1" kern="10" dirty="0">
              <a:ln w="31550" cmpd="sng">
                <a:solidFill>
                  <a:srgbClr val="0066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a:endParaRPr>
          </a:p>
        </p:txBody>
      </p:sp>
      <p:pic>
        <p:nvPicPr>
          <p:cNvPr id="4" name="Picture 2" descr="C:\Documents and Settings\Admin\Мои документы\РАБОТА\КОНКУРСЫ,ДОКЛАДЫ,ОТКРЫТЫЕ УРОКИ,НЕДЕЛИ\Недели математики\2019г\93aed30c.jpg"/>
          <p:cNvPicPr>
            <a:picLocks noChangeAspect="1" noChangeArrowheads="1"/>
          </p:cNvPicPr>
          <p:nvPr/>
        </p:nvPicPr>
        <p:blipFill>
          <a:blip r:embed="rId2" cstate="print"/>
          <a:srcRect l="23422" r="17516"/>
          <a:stretch>
            <a:fillRect/>
          </a:stretch>
        </p:blipFill>
        <p:spPr bwMode="auto">
          <a:xfrm>
            <a:off x="3568303" y="692696"/>
            <a:ext cx="1803201" cy="1728192"/>
          </a:xfrm>
          <a:prstGeom prst="rect">
            <a:avLst/>
          </a:prstGeom>
          <a:ln>
            <a:noFill/>
          </a:ln>
          <a:effectLst>
            <a:softEdge rad="112500"/>
          </a:effectLst>
        </p:spPr>
      </p:pic>
      <p:pic>
        <p:nvPicPr>
          <p:cNvPr id="2" name="Picture 2" descr="C:\Documents and Settings\Admin\Мои документы\РАБОТА\КОНКУРСЫ,ДОКЛАДЫ,ОТКРЫТЫЕ УРОКИ,НЕДЕЛИ\Недели математики\2019г\robot_PNG70.png"/>
          <p:cNvPicPr>
            <a:picLocks noChangeAspect="1" noChangeArrowheads="1"/>
          </p:cNvPicPr>
          <p:nvPr/>
        </p:nvPicPr>
        <p:blipFill>
          <a:blip r:embed="rId3" cstate="print"/>
          <a:srcRect/>
          <a:stretch>
            <a:fillRect/>
          </a:stretch>
        </p:blipFill>
        <p:spPr bwMode="auto">
          <a:xfrm>
            <a:off x="6836587" y="4149080"/>
            <a:ext cx="2704289" cy="2708920"/>
          </a:xfrm>
          <a:prstGeom prst="rect">
            <a:avLst/>
          </a:prstGeom>
          <a:noFill/>
        </p:spPr>
      </p:pic>
    </p:spTree>
    <p:extLst>
      <p:ext uri="{BB962C8B-B14F-4D97-AF65-F5344CB8AC3E}">
        <p14:creationId xmlns:p14="http://schemas.microsoft.com/office/powerpoint/2010/main" xmlns="" val="23994360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808235" cy="646331"/>
          </a:xfrm>
          <a:prstGeom prst="rect">
            <a:avLst/>
          </a:prstGeom>
          <a:noFill/>
        </p:spPr>
        <p:txBody>
          <a:bodyPr wrap="none" rtlCol="0">
            <a:spAutoFit/>
          </a:bodyPr>
          <a:lstStyle/>
          <a:p>
            <a:r>
              <a:rPr lang="ru-RU" sz="3600" b="1" dirty="0" smtClean="0">
                <a:solidFill>
                  <a:srgbClr val="002060"/>
                </a:solidFill>
                <a:latin typeface="Georgia" pitchFamily="18" charset="0"/>
              </a:rPr>
              <a:t>40</a:t>
            </a:r>
            <a:endParaRPr lang="ru-RU" sz="3600" b="1" dirty="0">
              <a:solidFill>
                <a:srgbClr val="002060"/>
              </a:solidFill>
              <a:latin typeface="Georgia" pitchFamily="18" charset="0"/>
            </a:endParaRPr>
          </a:p>
        </p:txBody>
      </p:sp>
      <p:pic>
        <p:nvPicPr>
          <p:cNvPr id="3" name="Picture 1" descr="C:\Documents and Settings\Admin\Мои документы\РАБОТА\КОНКУРСЫ,ДОКЛАДЫ,ОТКРЫТЫЕ УРОКИ,НЕДЕЛИ\Недели математики\2019г\Новая папка\2354.jpg">
            <a:hlinkClick r:id="rId2" action="ppaction://hlinksldjump"/>
          </p:cNvPr>
          <p:cNvPicPr>
            <a:picLocks noChangeAspect="1" noChangeArrowheads="1"/>
          </p:cNvPicPr>
          <p:nvPr/>
        </p:nvPicPr>
        <p:blipFill>
          <a:blip r:embed="rId3" cstate="print"/>
          <a:srcRect l="15981" r="14720"/>
          <a:stretch>
            <a:fillRect/>
          </a:stretch>
        </p:blipFill>
        <p:spPr bwMode="auto">
          <a:xfrm>
            <a:off x="3493171" y="188640"/>
            <a:ext cx="2404267" cy="2592288"/>
          </a:xfrm>
          <a:prstGeom prst="rect">
            <a:avLst/>
          </a:prstGeom>
          <a:ln>
            <a:noFill/>
          </a:ln>
          <a:effectLst>
            <a:softEdge rad="112500"/>
          </a:effectLst>
        </p:spPr>
      </p:pic>
      <p:sp>
        <p:nvSpPr>
          <p:cNvPr id="18433" name="Rectangle 1"/>
          <p:cNvSpPr>
            <a:spLocks noChangeArrowheads="1"/>
          </p:cNvSpPr>
          <p:nvPr/>
        </p:nvSpPr>
        <p:spPr bwMode="auto">
          <a:xfrm>
            <a:off x="1013770" y="2564904"/>
            <a:ext cx="826466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3200" b="1" i="0" u="none" strike="noStrike" cap="none" normalizeH="0" baseline="0" dirty="0" smtClean="0">
                <a:ln>
                  <a:noFill/>
                </a:ln>
                <a:solidFill>
                  <a:schemeClr val="tx1"/>
                </a:solidFill>
                <a:effectLst/>
                <a:latin typeface="Garamond" pitchFamily="18" charset="0"/>
                <a:ea typeface="Times New Roman" pitchFamily="18" charset="0"/>
              </a:rPr>
              <a:t>Чтоб окружность верно счесть</a:t>
            </a:r>
            <a:endParaRPr kumimoji="0" lang="ru-RU" sz="3200" b="1" i="0" u="none" strike="noStrike" cap="none" normalizeH="0" baseline="0" dirty="0" smtClean="0">
              <a:ln>
                <a:noFill/>
              </a:ln>
              <a:solidFill>
                <a:schemeClr val="tx1"/>
              </a:solidFill>
              <a:effectLst/>
              <a:latin typeface="Garamond"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1" i="0" u="none" strike="noStrike" cap="none" normalizeH="0" baseline="0" dirty="0" smtClean="0">
                <a:ln>
                  <a:noFill/>
                </a:ln>
                <a:solidFill>
                  <a:schemeClr val="tx1"/>
                </a:solidFill>
                <a:effectLst/>
                <a:latin typeface="Garamond" pitchFamily="18" charset="0"/>
                <a:ea typeface="Times New Roman" pitchFamily="18" charset="0"/>
              </a:rPr>
              <a:t>Надо только постараться </a:t>
            </a:r>
            <a:endParaRPr kumimoji="0" lang="ru-RU" sz="3200" b="1" i="0" u="none" strike="noStrike" cap="none" normalizeH="0" baseline="0" dirty="0" smtClean="0">
              <a:ln>
                <a:noFill/>
              </a:ln>
              <a:solidFill>
                <a:schemeClr val="tx1"/>
              </a:solidFill>
              <a:effectLst/>
              <a:latin typeface="Garamond"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1" i="0" u="none" strike="noStrike" cap="none" normalizeH="0" baseline="0" dirty="0" smtClean="0">
                <a:ln>
                  <a:noFill/>
                </a:ln>
                <a:solidFill>
                  <a:schemeClr val="tx1"/>
                </a:solidFill>
                <a:effectLst/>
                <a:latin typeface="Garamond" pitchFamily="18" charset="0"/>
                <a:ea typeface="Times New Roman" pitchFamily="18" charset="0"/>
              </a:rPr>
              <a:t>И запомнить все как есть:</a:t>
            </a:r>
            <a:endParaRPr kumimoji="0" lang="ru-RU" sz="3200" b="1" i="0" u="none" strike="noStrike" cap="none" normalizeH="0" baseline="0" dirty="0" smtClean="0">
              <a:ln>
                <a:noFill/>
              </a:ln>
              <a:solidFill>
                <a:schemeClr val="tx1"/>
              </a:solidFill>
              <a:effectLst/>
              <a:latin typeface="Garamond"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1" i="0" u="none" strike="noStrike" cap="none" normalizeH="0" baseline="0" dirty="0" smtClean="0">
                <a:ln>
                  <a:noFill/>
                </a:ln>
                <a:solidFill>
                  <a:schemeClr val="tx1"/>
                </a:solidFill>
                <a:effectLst/>
                <a:latin typeface="Garamond" pitchFamily="18" charset="0"/>
                <a:ea typeface="Times New Roman" pitchFamily="18" charset="0"/>
              </a:rPr>
              <a:t>Три – четырнадцать – пятнадцать –</a:t>
            </a:r>
            <a:endParaRPr kumimoji="0" lang="ru-RU" sz="3200" b="1" i="0" u="none" strike="noStrike" cap="none" normalizeH="0" baseline="0" dirty="0" smtClean="0">
              <a:ln>
                <a:noFill/>
              </a:ln>
              <a:solidFill>
                <a:schemeClr val="tx1"/>
              </a:solidFill>
              <a:effectLst/>
              <a:latin typeface="Garamond" pitchFamily="18" charset="0"/>
            </a:endParaRPr>
          </a:p>
          <a:p>
            <a:pPr eaLnBrk="0" fontAlgn="base" hangingPunct="0">
              <a:spcBef>
                <a:spcPct val="0"/>
              </a:spcBef>
              <a:spcAft>
                <a:spcPct val="0"/>
              </a:spcAft>
            </a:pPr>
            <a:r>
              <a:rPr kumimoji="0" lang="ru-RU" sz="3200" b="1" i="0" u="none" strike="noStrike" cap="none" normalizeH="0" baseline="0" dirty="0" smtClean="0">
                <a:ln>
                  <a:noFill/>
                </a:ln>
                <a:solidFill>
                  <a:schemeClr val="tx1"/>
                </a:solidFill>
                <a:effectLst/>
                <a:latin typeface="Garamond" pitchFamily="18" charset="0"/>
                <a:ea typeface="Times New Roman" pitchFamily="18" charset="0"/>
              </a:rPr>
              <a:t>Девяносто два и шесть.</a:t>
            </a:r>
          </a:p>
          <a:p>
            <a:pPr eaLnBrk="0" fontAlgn="base" hangingPunct="0">
              <a:spcBef>
                <a:spcPct val="0"/>
              </a:spcBef>
              <a:spcAft>
                <a:spcPct val="0"/>
              </a:spcAft>
            </a:pPr>
            <a:r>
              <a:rPr lang="ru-RU" sz="3200" b="1" dirty="0" smtClean="0">
                <a:latin typeface="Garamond" pitchFamily="18" charset="0"/>
                <a:ea typeface="Times New Roman" pitchFamily="18" charset="0"/>
              </a:rPr>
              <a:t>                               Число?</a:t>
            </a:r>
            <a:endParaRPr lang="ru-RU" sz="3200" b="1" dirty="0" smtClean="0">
              <a:latin typeface="Garamond"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sz="3200" b="1" i="0" u="none" strike="noStrike" cap="none" normalizeH="0" baseline="0" dirty="0" smtClean="0">
              <a:ln>
                <a:noFill/>
              </a:ln>
              <a:solidFill>
                <a:schemeClr val="tx1"/>
              </a:solidFill>
              <a:effectLst/>
              <a:latin typeface="Garamond" pitchFamily="18" charset="0"/>
              <a:ea typeface="Times New Roman" pitchFamily="18" charset="0"/>
            </a:endParaRPr>
          </a:p>
        </p:txBody>
      </p:sp>
      <p:sp>
        <p:nvSpPr>
          <p:cNvPr id="18434" name="Rectangle 2"/>
          <p:cNvSpPr>
            <a:spLocks noChangeArrowheads="1"/>
          </p:cNvSpPr>
          <p:nvPr/>
        </p:nvSpPr>
        <p:spPr bwMode="auto">
          <a:xfrm>
            <a:off x="7400105" y="5229203"/>
            <a:ext cx="976734" cy="1200329"/>
          </a:xfrm>
          <a:prstGeom prst="rect">
            <a:avLst/>
          </a:prstGeom>
          <a:no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200" b="1" i="0" u="none" strike="noStrike" normalizeH="0" baseline="0" dirty="0" err="1" smtClean="0">
                <a:ln w="11430"/>
                <a:solidFill>
                  <a:srgbClr val="006600"/>
                </a:solidFill>
                <a:effectLst>
                  <a:outerShdw blurRad="80000" dist="40000" dir="5040000" algn="tl">
                    <a:srgbClr val="000000">
                      <a:alpha val="30000"/>
                    </a:srgbClr>
                  </a:outerShdw>
                </a:effectLst>
                <a:latin typeface="Georgia" pitchFamily="18" charset="0"/>
                <a:ea typeface="Calibri" pitchFamily="34" charset="0"/>
                <a:cs typeface="Times New Roman" pitchFamily="18" charset="0"/>
              </a:rPr>
              <a:t>π</a:t>
            </a:r>
            <a:endParaRPr kumimoji="0" lang="ru-RU" sz="7200" b="1" i="0" u="none" strike="noStrike" normalizeH="0" baseline="0" dirty="0" smtClean="0">
              <a:ln w="11430"/>
              <a:solidFill>
                <a:srgbClr val="006600"/>
              </a:solidFill>
              <a:effectLst>
                <a:outerShdw blurRad="80000" dist="40000" dir="5040000" algn="tl">
                  <a:srgbClr val="000000">
                    <a:alpha val="30000"/>
                  </a:srgbClr>
                </a:outerShdw>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2000"/>
                                        <p:tgtEl>
                                          <p:spTgt spid="18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1" y="3"/>
            <a:ext cx="785793" cy="646331"/>
          </a:xfrm>
          <a:prstGeom prst="rect">
            <a:avLst/>
          </a:prstGeom>
          <a:noFill/>
        </p:spPr>
        <p:txBody>
          <a:bodyPr wrap="none" rtlCol="0">
            <a:spAutoFit/>
          </a:bodyPr>
          <a:lstStyle/>
          <a:p>
            <a:r>
              <a:rPr lang="ru-RU" sz="3600" b="1" dirty="0" smtClean="0">
                <a:solidFill>
                  <a:srgbClr val="002060"/>
                </a:solidFill>
                <a:latin typeface="Georgia" pitchFamily="18" charset="0"/>
              </a:rPr>
              <a:t>50</a:t>
            </a:r>
            <a:endParaRPr lang="ru-RU" sz="3600" b="1" dirty="0">
              <a:solidFill>
                <a:srgbClr val="002060"/>
              </a:solidFill>
              <a:latin typeface="Georgia" pitchFamily="18" charset="0"/>
            </a:endParaRPr>
          </a:p>
        </p:txBody>
      </p:sp>
      <p:pic>
        <p:nvPicPr>
          <p:cNvPr id="3" name="Picture 1" descr="C:\Documents and Settings\Admin\Мои документы\РАБОТА\КОНКУРСЫ,ДОКЛАДЫ,ОТКРЫТЫЕ УРОКИ,НЕДЕЛИ\Недели математики\2019г\Новая папка\2354.jpg">
            <a:hlinkClick r:id="rId2" action="ppaction://hlinksldjump"/>
          </p:cNvPr>
          <p:cNvPicPr>
            <a:picLocks noChangeAspect="1" noChangeArrowheads="1"/>
          </p:cNvPicPr>
          <p:nvPr/>
        </p:nvPicPr>
        <p:blipFill>
          <a:blip r:embed="rId3" cstate="print"/>
          <a:srcRect l="15981" r="14720"/>
          <a:stretch>
            <a:fillRect/>
          </a:stretch>
        </p:blipFill>
        <p:spPr bwMode="auto">
          <a:xfrm>
            <a:off x="3568305" y="188640"/>
            <a:ext cx="2404267" cy="2592288"/>
          </a:xfrm>
          <a:prstGeom prst="rect">
            <a:avLst/>
          </a:prstGeom>
          <a:ln>
            <a:noFill/>
          </a:ln>
          <a:effectLst>
            <a:softEdge rad="112500"/>
          </a:effectLst>
        </p:spPr>
      </p:pic>
      <p:sp>
        <p:nvSpPr>
          <p:cNvPr id="4" name="TextBox 3"/>
          <p:cNvSpPr txBox="1"/>
          <p:nvPr/>
        </p:nvSpPr>
        <p:spPr>
          <a:xfrm>
            <a:off x="1526394" y="2564907"/>
            <a:ext cx="6281462" cy="2554545"/>
          </a:xfrm>
          <a:prstGeom prst="rect">
            <a:avLst/>
          </a:prstGeom>
          <a:noFill/>
        </p:spPr>
        <p:txBody>
          <a:bodyPr wrap="none" rtlCol="0">
            <a:spAutoFit/>
          </a:bodyPr>
          <a:lstStyle/>
          <a:p>
            <a:pPr algn="ctr"/>
            <a:r>
              <a:rPr lang="ru-RU" sz="3200" b="1" dirty="0" smtClean="0">
                <a:latin typeface="Garamond" pitchFamily="18" charset="0"/>
              </a:rPr>
              <a:t>Фигура.</a:t>
            </a:r>
          </a:p>
          <a:p>
            <a:pPr algn="ctr"/>
            <a:r>
              <a:rPr lang="ru-RU" sz="3200" b="1" dirty="0" smtClean="0">
                <a:latin typeface="Garamond" pitchFamily="18" charset="0"/>
              </a:rPr>
              <a:t>Мне служит головой вершина,</a:t>
            </a:r>
          </a:p>
          <a:p>
            <a:pPr algn="ctr"/>
            <a:r>
              <a:rPr lang="ru-RU" sz="3200" b="1" dirty="0" smtClean="0">
                <a:latin typeface="Garamond" pitchFamily="18" charset="0"/>
              </a:rPr>
              <a:t>А то, что вы считаете ногами,</a:t>
            </a:r>
          </a:p>
          <a:p>
            <a:pPr algn="ctr"/>
            <a:r>
              <a:rPr lang="ru-RU" sz="3200" b="1" dirty="0" smtClean="0">
                <a:latin typeface="Garamond" pitchFamily="18" charset="0"/>
              </a:rPr>
              <a:t>Все называют сторонами.</a:t>
            </a:r>
          </a:p>
          <a:p>
            <a:endParaRPr lang="ru-RU" sz="3200" b="1" dirty="0">
              <a:latin typeface="Garamond" pitchFamily="18" charset="0"/>
            </a:endParaRPr>
          </a:p>
        </p:txBody>
      </p:sp>
      <p:sp>
        <p:nvSpPr>
          <p:cNvPr id="5" name="TextBox 4"/>
          <p:cNvSpPr txBox="1"/>
          <p:nvPr/>
        </p:nvSpPr>
        <p:spPr>
          <a:xfrm>
            <a:off x="5070972" y="5661251"/>
            <a:ext cx="1132041" cy="646331"/>
          </a:xfrm>
          <a:prstGeom prst="rect">
            <a:avLst/>
          </a:prstGeom>
          <a:noFill/>
        </p:spPr>
        <p:txBody>
          <a:bodyPr wrap="none" rtlCol="0">
            <a:spAutoFit/>
          </a:bodyPr>
          <a:lstStyle/>
          <a:p>
            <a:r>
              <a:rPr lang="ru-RU" sz="3600" b="1" dirty="0" smtClean="0">
                <a:solidFill>
                  <a:srgbClr val="BD00EA"/>
                </a:solidFill>
                <a:latin typeface="Garamond" pitchFamily="18" charset="0"/>
              </a:rPr>
              <a:t>Угол</a:t>
            </a:r>
            <a:endParaRPr lang="ru-RU" sz="36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87838" y="1124747"/>
          <a:ext cx="8339802" cy="3112119"/>
        </p:xfrm>
        <a:graphic>
          <a:graphicData uri="http://schemas.openxmlformats.org/drawingml/2006/table">
            <a:tbl>
              <a:tblPr firstRow="1" bandRow="1">
                <a:tableStyleId>{8799B23B-EC83-4686-B30A-512413B5E67A}</a:tableStyleId>
              </a:tblPr>
              <a:tblGrid>
                <a:gridCol w="3155600"/>
                <a:gridCol w="1051867"/>
                <a:gridCol w="1051867"/>
                <a:gridCol w="1051867"/>
                <a:gridCol w="976734"/>
                <a:gridCol w="1051867"/>
              </a:tblGrid>
              <a:tr h="1037373">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r>
              <a:tr h="1037373">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r>
              <a:tr h="1037373">
                <a:tc>
                  <a:txBody>
                    <a:bodyPr/>
                    <a:lstStyle/>
                    <a:p>
                      <a:endParaRPr lang="ru-RU" dirty="0"/>
                    </a:p>
                  </a:txBody>
                  <a:tcPr marL="95409" marR="95409">
                    <a:cell3D prstMaterial="dkEdge">
                      <a:bevel prst="convex"/>
                      <a:lightRig rig="flood" dir="t"/>
                    </a:cell3D>
                  </a:tcPr>
                </a:tc>
                <a:tc>
                  <a:txBody>
                    <a:bodyPr/>
                    <a:lstStyle/>
                    <a:p>
                      <a:endParaRPr lang="ru-RU"/>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r>
            </a:tbl>
          </a:graphicData>
        </a:graphic>
      </p:graphicFrame>
      <p:sp>
        <p:nvSpPr>
          <p:cNvPr id="3" name="TextBox 2"/>
          <p:cNvSpPr txBox="1"/>
          <p:nvPr/>
        </p:nvSpPr>
        <p:spPr>
          <a:xfrm>
            <a:off x="3950772" y="332659"/>
            <a:ext cx="1412566" cy="584775"/>
          </a:xfrm>
          <a:prstGeom prst="rect">
            <a:avLst/>
          </a:prstGeom>
          <a:noFill/>
        </p:spPr>
        <p:txBody>
          <a:bodyPr wrap="none" rtlCol="0">
            <a:spAutoFit/>
          </a:bodyPr>
          <a:lstStyle/>
          <a:p>
            <a:pPr algn="ctr"/>
            <a:r>
              <a:rPr lang="ru-RU" sz="3200" b="1" dirty="0" smtClean="0">
                <a:solidFill>
                  <a:srgbClr val="002060"/>
                </a:solidFill>
                <a:latin typeface="Georgia" pitchFamily="18" charset="0"/>
              </a:rPr>
              <a:t>2 Тин</a:t>
            </a:r>
            <a:endParaRPr lang="ru-RU" sz="3200" b="1" dirty="0">
              <a:solidFill>
                <a:srgbClr val="002060"/>
              </a:solidFill>
              <a:latin typeface="Georgia" pitchFamily="18" charset="0"/>
            </a:endParaRPr>
          </a:p>
        </p:txBody>
      </p:sp>
      <p:sp>
        <p:nvSpPr>
          <p:cNvPr id="7" name="TextBox 6"/>
          <p:cNvSpPr txBox="1"/>
          <p:nvPr/>
        </p:nvSpPr>
        <p:spPr>
          <a:xfrm>
            <a:off x="3868838" y="1412776"/>
            <a:ext cx="612668" cy="523220"/>
          </a:xfrm>
          <a:prstGeom prst="rect">
            <a:avLst/>
          </a:prstGeom>
          <a:noFill/>
        </p:spPr>
        <p:txBody>
          <a:bodyPr wrap="none" rtlCol="0">
            <a:spAutoFit/>
          </a:bodyPr>
          <a:lstStyle/>
          <a:p>
            <a:r>
              <a:rPr lang="ru-RU" sz="2800" b="1" dirty="0" smtClean="0">
                <a:solidFill>
                  <a:schemeClr val="bg1"/>
                </a:solidFill>
                <a:latin typeface="Georgia" pitchFamily="18" charset="0"/>
                <a:hlinkClick r:id="rId2" action="ppaction://hlinksldjump"/>
              </a:rPr>
              <a:t>10</a:t>
            </a:r>
            <a:endParaRPr lang="ru-RU" sz="2800" b="1" dirty="0">
              <a:solidFill>
                <a:schemeClr val="bg1"/>
              </a:solidFill>
              <a:latin typeface="Georgia" pitchFamily="18" charset="0"/>
            </a:endParaRPr>
          </a:p>
        </p:txBody>
      </p:sp>
      <p:sp>
        <p:nvSpPr>
          <p:cNvPr id="8" name="TextBox 7"/>
          <p:cNvSpPr txBox="1"/>
          <p:nvPr/>
        </p:nvSpPr>
        <p:spPr>
          <a:xfrm>
            <a:off x="3868838" y="2492896"/>
            <a:ext cx="612668"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3" action="ppaction://hlinksldjump"/>
              </a:rPr>
              <a:t>10</a:t>
            </a:r>
            <a:endParaRPr lang="ru-RU" sz="2800" b="1" dirty="0">
              <a:solidFill>
                <a:srgbClr val="002060"/>
              </a:solidFill>
              <a:latin typeface="Georgia" pitchFamily="18" charset="0"/>
            </a:endParaRPr>
          </a:p>
        </p:txBody>
      </p:sp>
      <p:sp>
        <p:nvSpPr>
          <p:cNvPr id="9" name="TextBox 8"/>
          <p:cNvSpPr txBox="1"/>
          <p:nvPr/>
        </p:nvSpPr>
        <p:spPr>
          <a:xfrm>
            <a:off x="3868838" y="3429000"/>
            <a:ext cx="612668"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4" action="ppaction://hlinksldjump"/>
              </a:rPr>
              <a:t>10</a:t>
            </a:r>
            <a:endParaRPr lang="ru-RU" sz="2800" b="1" dirty="0">
              <a:solidFill>
                <a:srgbClr val="FF0000"/>
              </a:solidFill>
              <a:latin typeface="Georgia" pitchFamily="18" charset="0"/>
            </a:endParaRPr>
          </a:p>
        </p:txBody>
      </p:sp>
      <p:sp>
        <p:nvSpPr>
          <p:cNvPr id="10" name="TextBox 9"/>
          <p:cNvSpPr txBox="1"/>
          <p:nvPr/>
        </p:nvSpPr>
        <p:spPr>
          <a:xfrm>
            <a:off x="4845571" y="1412776"/>
            <a:ext cx="660758" cy="523220"/>
          </a:xfrm>
          <a:prstGeom prst="rect">
            <a:avLst/>
          </a:prstGeom>
          <a:noFill/>
        </p:spPr>
        <p:txBody>
          <a:bodyPr wrap="none" rtlCol="0">
            <a:spAutoFit/>
          </a:bodyPr>
          <a:lstStyle/>
          <a:p>
            <a:r>
              <a:rPr lang="ru-RU" sz="2800" b="1" dirty="0" smtClean="0">
                <a:solidFill>
                  <a:schemeClr val="bg1"/>
                </a:solidFill>
                <a:latin typeface="Georgia" pitchFamily="18" charset="0"/>
                <a:hlinkClick r:id="rId5" action="ppaction://hlinksldjump"/>
              </a:rPr>
              <a:t>20</a:t>
            </a:r>
            <a:endParaRPr lang="ru-RU" sz="2800" b="1" dirty="0">
              <a:solidFill>
                <a:schemeClr val="bg1"/>
              </a:solidFill>
              <a:latin typeface="Georgia" pitchFamily="18" charset="0"/>
            </a:endParaRPr>
          </a:p>
        </p:txBody>
      </p:sp>
      <p:sp>
        <p:nvSpPr>
          <p:cNvPr id="11" name="TextBox 10"/>
          <p:cNvSpPr txBox="1"/>
          <p:nvPr/>
        </p:nvSpPr>
        <p:spPr>
          <a:xfrm>
            <a:off x="5972572" y="1412776"/>
            <a:ext cx="660758" cy="523220"/>
          </a:xfrm>
          <a:prstGeom prst="rect">
            <a:avLst/>
          </a:prstGeom>
          <a:noFill/>
        </p:spPr>
        <p:txBody>
          <a:bodyPr wrap="none" rtlCol="0">
            <a:spAutoFit/>
          </a:bodyPr>
          <a:lstStyle/>
          <a:p>
            <a:r>
              <a:rPr lang="ru-RU" sz="2800" b="1" dirty="0" smtClean="0">
                <a:solidFill>
                  <a:schemeClr val="bg1"/>
                </a:solidFill>
                <a:latin typeface="Georgia" pitchFamily="18" charset="0"/>
                <a:hlinkClick r:id="rId6" action="ppaction://hlinksldjump"/>
              </a:rPr>
              <a:t>30</a:t>
            </a:r>
            <a:endParaRPr lang="ru-RU" sz="2800" b="1" dirty="0">
              <a:solidFill>
                <a:schemeClr val="bg1"/>
              </a:solidFill>
              <a:latin typeface="Georgia" pitchFamily="18" charset="0"/>
            </a:endParaRPr>
          </a:p>
        </p:txBody>
      </p:sp>
      <p:sp>
        <p:nvSpPr>
          <p:cNvPr id="12" name="TextBox 11"/>
          <p:cNvSpPr txBox="1"/>
          <p:nvPr/>
        </p:nvSpPr>
        <p:spPr>
          <a:xfrm>
            <a:off x="6949305" y="1412776"/>
            <a:ext cx="668773" cy="523220"/>
          </a:xfrm>
          <a:prstGeom prst="rect">
            <a:avLst/>
          </a:prstGeom>
          <a:noFill/>
        </p:spPr>
        <p:txBody>
          <a:bodyPr wrap="none" rtlCol="0">
            <a:spAutoFit/>
          </a:bodyPr>
          <a:lstStyle/>
          <a:p>
            <a:r>
              <a:rPr lang="ru-RU" sz="2800" b="1" dirty="0" smtClean="0">
                <a:solidFill>
                  <a:schemeClr val="bg1"/>
                </a:solidFill>
                <a:latin typeface="Georgia" pitchFamily="18" charset="0"/>
                <a:hlinkClick r:id="rId7" action="ppaction://hlinksldjump"/>
              </a:rPr>
              <a:t>40</a:t>
            </a:r>
            <a:endParaRPr lang="ru-RU" sz="2800" b="1" dirty="0">
              <a:solidFill>
                <a:schemeClr val="bg1"/>
              </a:solidFill>
              <a:latin typeface="Georgia" pitchFamily="18" charset="0"/>
            </a:endParaRPr>
          </a:p>
        </p:txBody>
      </p:sp>
      <p:sp>
        <p:nvSpPr>
          <p:cNvPr id="13" name="TextBox 12"/>
          <p:cNvSpPr txBox="1"/>
          <p:nvPr/>
        </p:nvSpPr>
        <p:spPr>
          <a:xfrm>
            <a:off x="8001171" y="1412776"/>
            <a:ext cx="651140" cy="523220"/>
          </a:xfrm>
          <a:prstGeom prst="rect">
            <a:avLst/>
          </a:prstGeom>
          <a:noFill/>
        </p:spPr>
        <p:txBody>
          <a:bodyPr wrap="none" rtlCol="0">
            <a:spAutoFit/>
          </a:bodyPr>
          <a:lstStyle/>
          <a:p>
            <a:r>
              <a:rPr lang="ru-RU" sz="2800" b="1" dirty="0" smtClean="0">
                <a:solidFill>
                  <a:schemeClr val="bg1"/>
                </a:solidFill>
                <a:latin typeface="Georgia" pitchFamily="18" charset="0"/>
                <a:hlinkClick r:id="rId8" action="ppaction://hlinksldjump"/>
              </a:rPr>
              <a:t>50</a:t>
            </a:r>
            <a:endParaRPr lang="ru-RU" sz="2800" b="1" dirty="0">
              <a:solidFill>
                <a:schemeClr val="bg1"/>
              </a:solidFill>
              <a:latin typeface="Georgia" pitchFamily="18" charset="0"/>
            </a:endParaRPr>
          </a:p>
        </p:txBody>
      </p:sp>
      <p:sp>
        <p:nvSpPr>
          <p:cNvPr id="14" name="TextBox 13"/>
          <p:cNvSpPr txBox="1"/>
          <p:nvPr/>
        </p:nvSpPr>
        <p:spPr>
          <a:xfrm>
            <a:off x="4920705" y="2492896"/>
            <a:ext cx="660758"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9" action="ppaction://hlinksldjump"/>
              </a:rPr>
              <a:t>20</a:t>
            </a:r>
            <a:endParaRPr lang="ru-RU" sz="2800" b="1" dirty="0">
              <a:solidFill>
                <a:srgbClr val="002060"/>
              </a:solidFill>
              <a:latin typeface="Georgia" pitchFamily="18" charset="0"/>
            </a:endParaRPr>
          </a:p>
        </p:txBody>
      </p:sp>
      <p:sp>
        <p:nvSpPr>
          <p:cNvPr id="15" name="TextBox 14"/>
          <p:cNvSpPr txBox="1"/>
          <p:nvPr/>
        </p:nvSpPr>
        <p:spPr>
          <a:xfrm>
            <a:off x="5972572" y="2492896"/>
            <a:ext cx="660758"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10" action="ppaction://hlinksldjump"/>
              </a:rPr>
              <a:t>30</a:t>
            </a:r>
            <a:endParaRPr lang="ru-RU" sz="2800" b="1" dirty="0">
              <a:solidFill>
                <a:srgbClr val="002060"/>
              </a:solidFill>
              <a:latin typeface="Georgia" pitchFamily="18" charset="0"/>
            </a:endParaRPr>
          </a:p>
        </p:txBody>
      </p:sp>
      <p:sp>
        <p:nvSpPr>
          <p:cNvPr id="16" name="TextBox 15"/>
          <p:cNvSpPr txBox="1"/>
          <p:nvPr/>
        </p:nvSpPr>
        <p:spPr>
          <a:xfrm>
            <a:off x="6949305" y="2492896"/>
            <a:ext cx="668773"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11" action="ppaction://hlinksldjump"/>
              </a:rPr>
              <a:t>40</a:t>
            </a:r>
            <a:endParaRPr lang="ru-RU" sz="2800" b="1" dirty="0">
              <a:solidFill>
                <a:srgbClr val="002060"/>
              </a:solidFill>
              <a:latin typeface="Georgia" pitchFamily="18" charset="0"/>
            </a:endParaRPr>
          </a:p>
        </p:txBody>
      </p:sp>
      <p:sp>
        <p:nvSpPr>
          <p:cNvPr id="17" name="TextBox 16"/>
          <p:cNvSpPr txBox="1"/>
          <p:nvPr/>
        </p:nvSpPr>
        <p:spPr>
          <a:xfrm>
            <a:off x="8001171" y="2492896"/>
            <a:ext cx="651140"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12" action="ppaction://hlinksldjump"/>
              </a:rPr>
              <a:t>50</a:t>
            </a:r>
            <a:endParaRPr lang="ru-RU" sz="2800" b="1" dirty="0">
              <a:solidFill>
                <a:srgbClr val="002060"/>
              </a:solidFill>
              <a:latin typeface="Georgia" pitchFamily="18" charset="0"/>
            </a:endParaRPr>
          </a:p>
        </p:txBody>
      </p:sp>
      <p:sp>
        <p:nvSpPr>
          <p:cNvPr id="18" name="TextBox 17"/>
          <p:cNvSpPr txBox="1"/>
          <p:nvPr/>
        </p:nvSpPr>
        <p:spPr>
          <a:xfrm>
            <a:off x="4920705" y="3429000"/>
            <a:ext cx="660758"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13" action="ppaction://hlinksldjump"/>
              </a:rPr>
              <a:t>20</a:t>
            </a:r>
            <a:endParaRPr lang="ru-RU" sz="2800" b="1" dirty="0">
              <a:solidFill>
                <a:srgbClr val="FF0000"/>
              </a:solidFill>
              <a:latin typeface="Georgia" pitchFamily="18" charset="0"/>
            </a:endParaRPr>
          </a:p>
        </p:txBody>
      </p:sp>
      <p:sp>
        <p:nvSpPr>
          <p:cNvPr id="19" name="TextBox 18"/>
          <p:cNvSpPr txBox="1"/>
          <p:nvPr/>
        </p:nvSpPr>
        <p:spPr>
          <a:xfrm>
            <a:off x="5972572" y="3429000"/>
            <a:ext cx="660758"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14" action="ppaction://hlinksldjump"/>
              </a:rPr>
              <a:t>30</a:t>
            </a:r>
            <a:endParaRPr lang="ru-RU" sz="2800" b="1" dirty="0">
              <a:solidFill>
                <a:srgbClr val="FF0000"/>
              </a:solidFill>
              <a:latin typeface="Georgia" pitchFamily="18" charset="0"/>
            </a:endParaRPr>
          </a:p>
        </p:txBody>
      </p:sp>
      <p:sp>
        <p:nvSpPr>
          <p:cNvPr id="20" name="TextBox 19"/>
          <p:cNvSpPr txBox="1"/>
          <p:nvPr/>
        </p:nvSpPr>
        <p:spPr>
          <a:xfrm>
            <a:off x="7024440" y="3429000"/>
            <a:ext cx="668773"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15" action="ppaction://hlinksldjump"/>
              </a:rPr>
              <a:t>40</a:t>
            </a:r>
            <a:endParaRPr lang="ru-RU" sz="2800" b="1" dirty="0">
              <a:solidFill>
                <a:srgbClr val="FF0000"/>
              </a:solidFill>
              <a:latin typeface="Georgia" pitchFamily="18" charset="0"/>
            </a:endParaRPr>
          </a:p>
        </p:txBody>
      </p:sp>
      <p:sp>
        <p:nvSpPr>
          <p:cNvPr id="21" name="TextBox 20"/>
          <p:cNvSpPr txBox="1"/>
          <p:nvPr/>
        </p:nvSpPr>
        <p:spPr>
          <a:xfrm>
            <a:off x="7926039" y="3429000"/>
            <a:ext cx="651140"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16" action="ppaction://hlinksldjump"/>
              </a:rPr>
              <a:t>50</a:t>
            </a:r>
            <a:endParaRPr lang="ru-RU" sz="2800" b="1" dirty="0">
              <a:solidFill>
                <a:srgbClr val="FF0000"/>
              </a:solidFill>
              <a:latin typeface="Georgia" pitchFamily="18" charset="0"/>
            </a:endParaRPr>
          </a:p>
        </p:txBody>
      </p:sp>
      <p:sp>
        <p:nvSpPr>
          <p:cNvPr id="25" name="TextBox 24"/>
          <p:cNvSpPr txBox="1"/>
          <p:nvPr/>
        </p:nvSpPr>
        <p:spPr>
          <a:xfrm>
            <a:off x="1013770" y="1340771"/>
            <a:ext cx="1811714" cy="584775"/>
          </a:xfrm>
          <a:prstGeom prst="rect">
            <a:avLst/>
          </a:prstGeom>
          <a:noFill/>
        </p:spPr>
        <p:txBody>
          <a:bodyPr wrap="none" rtlCol="0">
            <a:spAutoFit/>
          </a:bodyPr>
          <a:lstStyle/>
          <a:p>
            <a:r>
              <a:rPr lang="ru-RU" sz="3200" b="1" dirty="0" smtClean="0">
                <a:solidFill>
                  <a:schemeClr val="bg1"/>
                </a:solidFill>
                <a:latin typeface="Georgia" pitchFamily="18" charset="0"/>
                <a:hlinkClick r:id="rId17" action="ppaction://hlinksldjump"/>
              </a:rPr>
              <a:t>Эврика</a:t>
            </a:r>
            <a:endParaRPr lang="ru-RU" sz="3200" b="1" dirty="0">
              <a:solidFill>
                <a:schemeClr val="bg1"/>
              </a:solidFill>
              <a:latin typeface="Georgia" pitchFamily="18" charset="0"/>
            </a:endParaRPr>
          </a:p>
        </p:txBody>
      </p:sp>
      <p:sp>
        <p:nvSpPr>
          <p:cNvPr id="26" name="TextBox 25"/>
          <p:cNvSpPr txBox="1"/>
          <p:nvPr/>
        </p:nvSpPr>
        <p:spPr>
          <a:xfrm>
            <a:off x="624064" y="3429003"/>
            <a:ext cx="2815194" cy="584775"/>
          </a:xfrm>
          <a:prstGeom prst="rect">
            <a:avLst/>
          </a:prstGeom>
          <a:noFill/>
        </p:spPr>
        <p:txBody>
          <a:bodyPr wrap="none" rtlCol="0">
            <a:spAutoFit/>
          </a:bodyPr>
          <a:lstStyle/>
          <a:p>
            <a:pPr algn="ctr"/>
            <a:r>
              <a:rPr lang="ru-RU" sz="3200" b="1" dirty="0" err="1" smtClean="0">
                <a:solidFill>
                  <a:srgbClr val="FF0000"/>
                </a:solidFill>
                <a:latin typeface="Georgia" pitchFamily="18" charset="0"/>
                <a:hlinkClick r:id="rId18" action="ppaction://hlinksldjump"/>
              </a:rPr>
              <a:t>Смешарики</a:t>
            </a:r>
            <a:endParaRPr lang="ru-RU" sz="3200" b="1" dirty="0">
              <a:solidFill>
                <a:srgbClr val="FF0000"/>
              </a:solidFill>
              <a:latin typeface="Georgia" pitchFamily="18" charset="0"/>
            </a:endParaRPr>
          </a:p>
        </p:txBody>
      </p:sp>
      <p:sp>
        <p:nvSpPr>
          <p:cNvPr id="27" name="TextBox 26"/>
          <p:cNvSpPr txBox="1"/>
          <p:nvPr/>
        </p:nvSpPr>
        <p:spPr>
          <a:xfrm>
            <a:off x="487838" y="2420888"/>
            <a:ext cx="3055645"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19" action="ppaction://hlinksldjump"/>
              </a:rPr>
              <a:t>Давным-давно</a:t>
            </a:r>
            <a:endParaRPr lang="ru-RU" sz="2800" b="1" dirty="0">
              <a:solidFill>
                <a:srgbClr val="002060"/>
              </a:solidFill>
              <a:latin typeface="Georgia" pitchFamily="18" charset="0"/>
            </a:endParaRPr>
          </a:p>
        </p:txBody>
      </p:sp>
      <p:pic>
        <p:nvPicPr>
          <p:cNvPr id="1026" name="Picture 2" descr="C:\Documents and Settings\Admin\Мои документы\РАБОТА\КОНКУРСЫ,ДОКЛАДЫ,ОТКРЫТЫЕ УРОКИ,НЕДЕЛИ\Недели математики\2019г\Новая папка\тит.л.png">
            <a:hlinkClick r:id="rId20" action="ppaction://hlinksldjump"/>
          </p:cNvPr>
          <p:cNvPicPr>
            <a:picLocks noChangeAspect="1" noChangeArrowheads="1"/>
          </p:cNvPicPr>
          <p:nvPr/>
        </p:nvPicPr>
        <p:blipFill>
          <a:blip r:embed="rId21" cstate="print"/>
          <a:srcRect/>
          <a:stretch>
            <a:fillRect/>
          </a:stretch>
        </p:blipFill>
        <p:spPr bwMode="auto">
          <a:xfrm>
            <a:off x="3342905" y="4221088"/>
            <a:ext cx="2479400" cy="2448272"/>
          </a:xfrm>
          <a:prstGeom prst="rect">
            <a:avLst/>
          </a:prstGeom>
          <a:noFill/>
        </p:spPr>
      </p:pic>
      <p:pic>
        <p:nvPicPr>
          <p:cNvPr id="23" name="Picture 2" descr="C:\Documents and Settings\Admin\Мои документы\РАБОТА\КОНКУРСЫ,ДОКЛАДЫ,ОТКРЫТЫЕ УРОКИ,НЕДЕЛИ\Недели математики\2019г\robot_PNG70.png"/>
          <p:cNvPicPr>
            <a:picLocks noChangeAspect="1" noChangeArrowheads="1"/>
          </p:cNvPicPr>
          <p:nvPr/>
        </p:nvPicPr>
        <p:blipFill>
          <a:blip r:embed="rId22" cstate="print"/>
          <a:srcRect/>
          <a:stretch>
            <a:fillRect/>
          </a:stretch>
        </p:blipFill>
        <p:spPr bwMode="auto">
          <a:xfrm>
            <a:off x="7926039" y="5013176"/>
            <a:ext cx="1614836" cy="1692864"/>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xEl>
                                              <p:pRg st="0" end="0"/>
                                            </p:txEl>
                                          </p:spTgt>
                                        </p:tgtEl>
                                      </p:cBhvr>
                                    </p:animEffect>
                                    <p:set>
                                      <p:cBhvr>
                                        <p:cTn id="7" dur="1" fill="hold">
                                          <p:stCondLst>
                                            <p:cond delay="999"/>
                                          </p:stCondLst>
                                        </p:cTn>
                                        <p:tgtEl>
                                          <p:spTgt spid="7">
                                            <p:txEl>
                                              <p:pRg st="0" end="0"/>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10">
                                            <p:txEl>
                                              <p:pRg st="0" end="0"/>
                                            </p:txEl>
                                          </p:spTgt>
                                        </p:tgtEl>
                                      </p:cBhvr>
                                    </p:animEffect>
                                    <p:set>
                                      <p:cBhvr>
                                        <p:cTn id="13" dur="1" fill="hold">
                                          <p:stCondLst>
                                            <p:cond delay="999"/>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1">
                                            <p:txEl>
                                              <p:pRg st="0" end="0"/>
                                            </p:txEl>
                                          </p:spTgt>
                                        </p:tgtEl>
                                      </p:cBhvr>
                                    </p:animEffect>
                                    <p:set>
                                      <p:cBhvr>
                                        <p:cTn id="19" dur="1" fill="hold">
                                          <p:stCondLst>
                                            <p:cond delay="999"/>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12">
                                            <p:txEl>
                                              <p:pRg st="0" end="0"/>
                                            </p:txEl>
                                          </p:spTgt>
                                        </p:tgtEl>
                                      </p:cBhvr>
                                    </p:animEffect>
                                    <p:set>
                                      <p:cBhvr>
                                        <p:cTn id="25" dur="1" fill="hold">
                                          <p:stCondLst>
                                            <p:cond delay="999"/>
                                          </p:stCondLst>
                                        </p:cTn>
                                        <p:tgtEl>
                                          <p:spTgt spid="12">
                                            <p:txEl>
                                              <p:pRg st="0" end="0"/>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13">
                                            <p:txEl>
                                              <p:pRg st="0" end="0"/>
                                            </p:txEl>
                                          </p:spTgt>
                                        </p:tgtEl>
                                      </p:cBhvr>
                                    </p:animEffect>
                                    <p:set>
                                      <p:cBhvr>
                                        <p:cTn id="31" dur="1" fill="hold">
                                          <p:stCondLst>
                                            <p:cond delay="999"/>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8">
                                            <p:txEl>
                                              <p:pRg st="0" end="0"/>
                                            </p:txEl>
                                          </p:spTgt>
                                        </p:tgtEl>
                                      </p:cBhvr>
                                    </p:animEffect>
                                    <p:set>
                                      <p:cBhvr>
                                        <p:cTn id="37" dur="1" fill="hold">
                                          <p:stCondLst>
                                            <p:cond delay="999"/>
                                          </p:stCondLst>
                                        </p:cTn>
                                        <p:tgtEl>
                                          <p:spTgt spid="8">
                                            <p:txEl>
                                              <p:pRg st="0" end="0"/>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14">
                                            <p:txEl>
                                              <p:pRg st="0" end="0"/>
                                            </p:txEl>
                                          </p:spTgt>
                                        </p:tgtEl>
                                      </p:cBhvr>
                                    </p:animEffect>
                                    <p:set>
                                      <p:cBhvr>
                                        <p:cTn id="43" dur="1" fill="hold">
                                          <p:stCondLst>
                                            <p:cond delay="999"/>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15">
                                            <p:txEl>
                                              <p:pRg st="0" end="0"/>
                                            </p:txEl>
                                          </p:spTgt>
                                        </p:tgtEl>
                                      </p:cBhvr>
                                    </p:animEffect>
                                    <p:set>
                                      <p:cBhvr>
                                        <p:cTn id="49" dur="1" fill="hold">
                                          <p:stCondLst>
                                            <p:cond delay="999"/>
                                          </p:stCondLst>
                                        </p:cTn>
                                        <p:tgtEl>
                                          <p:spTgt spid="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1000"/>
                                        <p:tgtEl>
                                          <p:spTgt spid="16">
                                            <p:txEl>
                                              <p:pRg st="0" end="0"/>
                                            </p:txEl>
                                          </p:spTgt>
                                        </p:tgtEl>
                                      </p:cBhvr>
                                    </p:animEffect>
                                    <p:set>
                                      <p:cBhvr>
                                        <p:cTn id="55" dur="1" fill="hold">
                                          <p:stCondLst>
                                            <p:cond delay="999"/>
                                          </p:stCondLst>
                                        </p:cTn>
                                        <p:tgtEl>
                                          <p:spTgt spid="16">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1000"/>
                                        <p:tgtEl>
                                          <p:spTgt spid="17">
                                            <p:txEl>
                                              <p:pRg st="0" end="0"/>
                                            </p:txEl>
                                          </p:spTgt>
                                        </p:tgtEl>
                                      </p:cBhvr>
                                    </p:animEffect>
                                    <p:set>
                                      <p:cBhvr>
                                        <p:cTn id="61"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1000"/>
                                        <p:tgtEl>
                                          <p:spTgt spid="9"/>
                                        </p:tgtEl>
                                      </p:cBhvr>
                                    </p:animEffect>
                                    <p:set>
                                      <p:cBhvr>
                                        <p:cTn id="67"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18">
                                            <p:txEl>
                                              <p:pRg st="0" end="0"/>
                                            </p:txEl>
                                          </p:spTgt>
                                        </p:tgtEl>
                                      </p:cBhvr>
                                    </p:animEffect>
                                    <p:set>
                                      <p:cBhvr>
                                        <p:cTn id="73" dur="1" fill="hold">
                                          <p:stCondLst>
                                            <p:cond delay="9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00"/>
                                        <p:tgtEl>
                                          <p:spTgt spid="19">
                                            <p:txEl>
                                              <p:pRg st="0" end="0"/>
                                            </p:txEl>
                                          </p:spTgt>
                                        </p:tgtEl>
                                      </p:cBhvr>
                                    </p:animEffect>
                                    <p:set>
                                      <p:cBhvr>
                                        <p:cTn id="79" dur="1" fill="hold">
                                          <p:stCondLst>
                                            <p:cond delay="9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2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1000"/>
                                        <p:tgtEl>
                                          <p:spTgt spid="20">
                                            <p:txEl>
                                              <p:pRg st="0" end="0"/>
                                            </p:txEl>
                                          </p:spTgt>
                                        </p:tgtEl>
                                      </p:cBhvr>
                                    </p:animEffect>
                                    <p:set>
                                      <p:cBhvr>
                                        <p:cTn id="85" dur="1" fill="hold">
                                          <p:stCondLst>
                                            <p:cond delay="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1000"/>
                                        <p:tgtEl>
                                          <p:spTgt spid="21">
                                            <p:txEl>
                                              <p:pRg st="0" end="0"/>
                                            </p:txEl>
                                          </p:spTgt>
                                        </p:tgtEl>
                                      </p:cBhvr>
                                    </p:animEffect>
                                    <p:set>
                                      <p:cBhvr>
                                        <p:cTn id="91" dur="1" fill="hold">
                                          <p:stCondLst>
                                            <p:cond delay="9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68837" y="332659"/>
            <a:ext cx="1811714" cy="584775"/>
          </a:xfrm>
          <a:prstGeom prst="rect">
            <a:avLst/>
          </a:prstGeom>
          <a:noFill/>
        </p:spPr>
        <p:txBody>
          <a:bodyPr wrap="none" rtlCol="0">
            <a:spAutoFit/>
          </a:bodyPr>
          <a:lstStyle/>
          <a:p>
            <a:r>
              <a:rPr lang="ru-RU" sz="3200" b="1" dirty="0" smtClean="0">
                <a:solidFill>
                  <a:srgbClr val="FF0000"/>
                </a:solidFill>
                <a:latin typeface="Georgia" pitchFamily="18" charset="0"/>
              </a:rPr>
              <a:t>Эврика</a:t>
            </a:r>
            <a:endParaRPr lang="ru-RU" sz="3200" b="1" dirty="0">
              <a:solidFill>
                <a:srgbClr val="FF0000"/>
              </a:solidFill>
              <a:latin typeface="Georgia" pitchFamily="18" charset="0"/>
            </a:endParaRPr>
          </a:p>
        </p:txBody>
      </p:sp>
      <p:pic>
        <p:nvPicPr>
          <p:cNvPr id="9" name="Picture 2" descr="C:\Documents and Settings\Admin\Мои документы\РАБОТА\КОНКУРСЫ,ДОКЛАДЫ,ОТКРЫТЫЕ УРОКИ,НЕДЕЛИ\Недели математики\2019г\Новая папка\96656218_mudrayasova.jpg"/>
          <p:cNvPicPr>
            <a:picLocks noChangeAspect="1" noChangeArrowheads="1"/>
          </p:cNvPicPr>
          <p:nvPr/>
        </p:nvPicPr>
        <p:blipFill>
          <a:blip r:embed="rId2" cstate="print">
            <a:lum contrast="-10000"/>
          </a:blip>
          <a:srcRect l="5530" t="2684" r="12201"/>
          <a:stretch>
            <a:fillRect/>
          </a:stretch>
        </p:blipFill>
        <p:spPr bwMode="auto">
          <a:xfrm>
            <a:off x="0" y="1"/>
            <a:ext cx="2441304" cy="4365104"/>
          </a:xfrm>
          <a:prstGeom prst="rect">
            <a:avLst/>
          </a:prstGeom>
          <a:noFill/>
          <a:effectLst>
            <a:softEdge rad="317500"/>
          </a:effectLst>
        </p:spPr>
      </p:pic>
      <p:pic>
        <p:nvPicPr>
          <p:cNvPr id="10" name="Picture 3" descr="C:\Documents and Settings\Admin\Мои документы\РАБОТА\КОНКУРСЫ,ДОКЛАДЫ,ОТКРЫТЫЕ УРОКИ,НЕДЕЛИ\Недели математики\2019г\Новая папка\08-Owl-Alex-Konahin-Ornate-Details-in-Animal-Drawings-www-designstack-co.jpg">
            <a:hlinkClick r:id="rId3" action="ppaction://hlinksldjump"/>
          </p:cNvPr>
          <p:cNvPicPr>
            <a:picLocks noChangeAspect="1" noChangeArrowheads="1"/>
          </p:cNvPicPr>
          <p:nvPr/>
        </p:nvPicPr>
        <p:blipFill>
          <a:blip r:embed="rId4" cstate="print"/>
          <a:srcRect l="7381" t="5866" r="9057" b="11875"/>
          <a:stretch>
            <a:fillRect/>
          </a:stretch>
        </p:blipFill>
        <p:spPr bwMode="auto">
          <a:xfrm>
            <a:off x="8113342" y="4797152"/>
            <a:ext cx="1427533" cy="1903516"/>
          </a:xfrm>
          <a:prstGeom prst="rect">
            <a:avLst/>
          </a:prstGeom>
          <a:ln>
            <a:noFill/>
          </a:ln>
          <a:effectLst>
            <a:softEdge rad="112500"/>
          </a:effectLst>
        </p:spPr>
      </p:pic>
      <p:sp>
        <p:nvSpPr>
          <p:cNvPr id="6" name="Прямоугольник 5"/>
          <p:cNvSpPr/>
          <p:nvPr/>
        </p:nvSpPr>
        <p:spPr>
          <a:xfrm>
            <a:off x="2140770" y="1052739"/>
            <a:ext cx="6968353" cy="2554545"/>
          </a:xfrm>
          <a:prstGeom prst="rect">
            <a:avLst/>
          </a:prstGeom>
        </p:spPr>
        <p:txBody>
          <a:bodyPr wrap="square">
            <a:spAutoFit/>
          </a:bodyPr>
          <a:lstStyle/>
          <a:p>
            <a:pPr algn="ctr"/>
            <a:r>
              <a:rPr lang="ru-RU" sz="3200" b="1" dirty="0" smtClean="0">
                <a:solidFill>
                  <a:srgbClr val="002060"/>
                </a:solidFill>
                <a:latin typeface="Garamond" pitchFamily="18" charset="0"/>
              </a:rPr>
              <a:t>«</a:t>
            </a:r>
            <a:r>
              <a:rPr lang="ru-RU" sz="3200" b="1" dirty="0" err="1" smtClean="0">
                <a:solidFill>
                  <a:srgbClr val="002060"/>
                </a:solidFill>
                <a:latin typeface="Garamond" pitchFamily="18" charset="0"/>
              </a:rPr>
              <a:t>Э́врика</a:t>
            </a:r>
            <a:r>
              <a:rPr lang="ru-RU" sz="3200" b="1" dirty="0" smtClean="0">
                <a:solidFill>
                  <a:srgbClr val="002060"/>
                </a:solidFill>
                <a:latin typeface="Garamond" pitchFamily="18" charset="0"/>
              </a:rPr>
              <a:t>!» (греч. </a:t>
            </a:r>
            <a:r>
              <a:rPr lang="ru-RU" sz="3200" b="1" dirty="0" err="1" smtClean="0">
                <a:solidFill>
                  <a:srgbClr val="002060"/>
                </a:solidFill>
                <a:latin typeface="Garamond" pitchFamily="18" charset="0"/>
              </a:rPr>
              <a:t>εὕρηκα </a:t>
            </a:r>
            <a:r>
              <a:rPr lang="ru-RU" sz="3200" b="1" dirty="0" smtClean="0">
                <a:solidFill>
                  <a:srgbClr val="002060"/>
                </a:solidFill>
                <a:latin typeface="Garamond" pitchFamily="18" charset="0"/>
              </a:rPr>
              <a:t>или </a:t>
            </a:r>
            <a:r>
              <a:rPr lang="ru-RU" sz="3200" b="1" dirty="0" err="1" smtClean="0">
                <a:solidFill>
                  <a:srgbClr val="002060"/>
                </a:solidFill>
                <a:latin typeface="Garamond" pitchFamily="18" charset="0"/>
              </a:rPr>
              <a:t>ηὕρηκα</a:t>
            </a:r>
            <a:r>
              <a:rPr lang="ru-RU" sz="3200" b="1" dirty="0" smtClean="0">
                <a:solidFill>
                  <a:srgbClr val="002060"/>
                </a:solidFill>
                <a:latin typeface="Garamond" pitchFamily="18" charset="0"/>
              </a:rPr>
              <a:t>, букв. «нашёл!») — легендарное восклицание Архимеда по случаю открытия им гидростатического закона. </a:t>
            </a:r>
            <a:endParaRPr lang="ru-RU" sz="3200" b="1" dirty="0">
              <a:solidFill>
                <a:srgbClr val="002060"/>
              </a:solidFill>
              <a:latin typeface="Garamond" pitchFamily="18" charset="0"/>
            </a:endParaRPr>
          </a:p>
        </p:txBody>
      </p:sp>
      <p:sp>
        <p:nvSpPr>
          <p:cNvPr id="7" name="TextBox 6"/>
          <p:cNvSpPr txBox="1"/>
          <p:nvPr/>
        </p:nvSpPr>
        <p:spPr>
          <a:xfrm>
            <a:off x="723974" y="4437112"/>
            <a:ext cx="7419018" cy="1569660"/>
          </a:xfrm>
          <a:prstGeom prst="rect">
            <a:avLst/>
          </a:prstGeom>
          <a:noFill/>
        </p:spPr>
        <p:txBody>
          <a:bodyPr wrap="none" rtlCol="0">
            <a:spAutoFit/>
          </a:bodyPr>
          <a:lstStyle/>
          <a:p>
            <a:pPr algn="ctr"/>
            <a:r>
              <a:rPr lang="ru-RU" sz="3200" b="1" dirty="0" smtClean="0">
                <a:solidFill>
                  <a:srgbClr val="002060"/>
                </a:solidFill>
                <a:latin typeface="Garamond" pitchFamily="18" charset="0"/>
              </a:rPr>
              <a:t>В этой номинации рассматриваются </a:t>
            </a:r>
          </a:p>
          <a:p>
            <a:pPr algn="ctr"/>
            <a:r>
              <a:rPr lang="ru-RU" sz="3200" b="1" dirty="0" smtClean="0">
                <a:solidFill>
                  <a:srgbClr val="002060"/>
                </a:solidFill>
                <a:latin typeface="Garamond" pitchFamily="18" charset="0"/>
              </a:rPr>
              <a:t>открытия, применяемые   в различных </a:t>
            </a:r>
          </a:p>
          <a:p>
            <a:pPr algn="ctr"/>
            <a:r>
              <a:rPr lang="ru-RU" sz="3200" b="1" dirty="0" smtClean="0">
                <a:solidFill>
                  <a:srgbClr val="002060"/>
                </a:solidFill>
                <a:latin typeface="Garamond" pitchFamily="18" charset="0"/>
              </a:rPr>
              <a:t>сферах жизни человека.</a:t>
            </a:r>
            <a:endParaRPr lang="ru-RU" sz="3200" b="1" dirty="0">
              <a:solidFill>
                <a:srgbClr val="002060"/>
              </a:solidFill>
              <a:latin typeface="Garamond"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РАБОТА\КОНКУРСЫ,ДОКЛАДЫ,ОТКРЫТЫЕ УРОКИ,НЕДЕЛИ\Недели математики\2019г\Новая папка\96656218_mudrayasova.jpg"/>
          <p:cNvPicPr>
            <a:picLocks noChangeAspect="1" noChangeArrowheads="1"/>
          </p:cNvPicPr>
          <p:nvPr/>
        </p:nvPicPr>
        <p:blipFill>
          <a:blip r:embed="rId2" cstate="print">
            <a:lum contrast="-10000"/>
          </a:blip>
          <a:srcRect l="5530" t="2684" r="12201"/>
          <a:stretch>
            <a:fillRect/>
          </a:stretch>
        </p:blipFill>
        <p:spPr bwMode="auto">
          <a:xfrm>
            <a:off x="0" y="1"/>
            <a:ext cx="2441304" cy="4365104"/>
          </a:xfrm>
          <a:prstGeom prst="rect">
            <a:avLst/>
          </a:prstGeom>
          <a:noFill/>
          <a:effectLst>
            <a:softEdge rad="317500"/>
          </a:effectLst>
        </p:spPr>
      </p:pic>
      <p:pic>
        <p:nvPicPr>
          <p:cNvPr id="3" name="Picture 3" descr="C:\Documents and Settings\Admin\Мои документы\РАБОТА\КОНКУРСЫ,ДОКЛАДЫ,ОТКРЫТЫЕ УРОКИ,НЕДЕЛИ\Недели математики\2019г\Новая папка\08-Owl-Alex-Konahin-Ornate-Details-in-Animal-Drawings-www-designstack-co.jpg">
            <a:hlinkClick r:id="rId3" action="ppaction://hlinksldjump"/>
          </p:cNvPr>
          <p:cNvPicPr>
            <a:picLocks noChangeAspect="1" noChangeArrowheads="1"/>
          </p:cNvPicPr>
          <p:nvPr/>
        </p:nvPicPr>
        <p:blipFill>
          <a:blip r:embed="rId4" cstate="print"/>
          <a:srcRect l="7381" t="5866" r="9057" b="11875"/>
          <a:stretch>
            <a:fillRect/>
          </a:stretch>
        </p:blipFill>
        <p:spPr bwMode="auto">
          <a:xfrm>
            <a:off x="8113342" y="4797152"/>
            <a:ext cx="1427533" cy="1903516"/>
          </a:xfrm>
          <a:prstGeom prst="rect">
            <a:avLst/>
          </a:prstGeom>
          <a:ln>
            <a:noFill/>
          </a:ln>
          <a:effectLst>
            <a:softEdge rad="112500"/>
          </a:effectLst>
        </p:spPr>
      </p:pic>
      <p:sp>
        <p:nvSpPr>
          <p:cNvPr id="4" name="TextBox 3"/>
          <p:cNvSpPr txBox="1"/>
          <p:nvPr/>
        </p:nvSpPr>
        <p:spPr>
          <a:xfrm>
            <a:off x="3117506" y="188640"/>
            <a:ext cx="3055645" cy="523220"/>
          </a:xfrm>
          <a:prstGeom prst="rect">
            <a:avLst/>
          </a:prstGeom>
          <a:noFill/>
        </p:spPr>
        <p:txBody>
          <a:bodyPr wrap="none" rtlCol="0">
            <a:spAutoFit/>
          </a:bodyPr>
          <a:lstStyle/>
          <a:p>
            <a:r>
              <a:rPr lang="ru-RU" sz="2800" b="1" dirty="0" smtClean="0">
                <a:solidFill>
                  <a:srgbClr val="FF0000"/>
                </a:solidFill>
                <a:latin typeface="Georgia" pitchFamily="18" charset="0"/>
              </a:rPr>
              <a:t>Давным-давно</a:t>
            </a:r>
            <a:endParaRPr lang="ru-RU" sz="2800" b="1" dirty="0">
              <a:solidFill>
                <a:srgbClr val="FF0000"/>
              </a:solidFill>
              <a:latin typeface="Georgia" pitchFamily="18" charset="0"/>
            </a:endParaRPr>
          </a:p>
        </p:txBody>
      </p:sp>
      <p:sp>
        <p:nvSpPr>
          <p:cNvPr id="5" name="TextBox 4"/>
          <p:cNvSpPr txBox="1"/>
          <p:nvPr/>
        </p:nvSpPr>
        <p:spPr>
          <a:xfrm>
            <a:off x="3009206" y="1916832"/>
            <a:ext cx="5396029" cy="1077218"/>
          </a:xfrm>
          <a:prstGeom prst="rect">
            <a:avLst/>
          </a:prstGeom>
          <a:noFill/>
        </p:spPr>
        <p:txBody>
          <a:bodyPr wrap="none" rtlCol="0">
            <a:spAutoFit/>
          </a:bodyPr>
          <a:lstStyle/>
          <a:p>
            <a:pPr algn="ctr"/>
            <a:r>
              <a:rPr lang="ru-RU" sz="3200" b="1" dirty="0" smtClean="0">
                <a:solidFill>
                  <a:srgbClr val="A500CC"/>
                </a:solidFill>
                <a:latin typeface="Garamond" pitchFamily="18" charset="0"/>
              </a:rPr>
              <a:t>Обо всем и по </a:t>
            </a:r>
            <a:r>
              <a:rPr lang="ru-RU" sz="3200" b="1" dirty="0" err="1" smtClean="0">
                <a:solidFill>
                  <a:srgbClr val="A500CC"/>
                </a:solidFill>
                <a:latin typeface="Garamond" pitchFamily="18" charset="0"/>
              </a:rPr>
              <a:t>немногу</a:t>
            </a:r>
            <a:endParaRPr lang="ru-RU" sz="3200" b="1" dirty="0" smtClean="0">
              <a:solidFill>
                <a:srgbClr val="A500CC"/>
              </a:solidFill>
              <a:latin typeface="Garamond" pitchFamily="18" charset="0"/>
            </a:endParaRPr>
          </a:p>
          <a:p>
            <a:pPr algn="ctr"/>
            <a:r>
              <a:rPr lang="ru-RU" sz="3200" b="1" dirty="0" smtClean="0">
                <a:solidFill>
                  <a:srgbClr val="A500CC"/>
                </a:solidFill>
                <a:latin typeface="Garamond" pitchFamily="18" charset="0"/>
              </a:rPr>
              <a:t>О том что было так давно….</a:t>
            </a:r>
            <a:endParaRPr lang="ru-RU" sz="3200" b="1" dirty="0">
              <a:solidFill>
                <a:srgbClr val="A500CC"/>
              </a:solidFill>
              <a:latin typeface="Garamond"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РАБОТА\КОНКУРСЫ,ДОКЛАДЫ,ОТКРЫТЫЕ УРОКИ,НЕДЕЛИ\Недели математики\2019г\Новая папка\96656218_mudrayasova.jpg"/>
          <p:cNvPicPr>
            <a:picLocks noChangeAspect="1" noChangeArrowheads="1"/>
          </p:cNvPicPr>
          <p:nvPr/>
        </p:nvPicPr>
        <p:blipFill>
          <a:blip r:embed="rId2" cstate="print">
            <a:lum contrast="-10000"/>
          </a:blip>
          <a:srcRect l="5530" t="2684" r="12201"/>
          <a:stretch>
            <a:fillRect/>
          </a:stretch>
        </p:blipFill>
        <p:spPr bwMode="auto">
          <a:xfrm>
            <a:off x="0" y="1"/>
            <a:ext cx="2441304" cy="4365104"/>
          </a:xfrm>
          <a:prstGeom prst="rect">
            <a:avLst/>
          </a:prstGeom>
          <a:noFill/>
          <a:effectLst>
            <a:softEdge rad="317500"/>
          </a:effectLst>
        </p:spPr>
      </p:pic>
      <p:pic>
        <p:nvPicPr>
          <p:cNvPr id="3" name="Picture 3" descr="C:\Documents and Settings\Admin\Мои документы\РАБОТА\КОНКУРСЫ,ДОКЛАДЫ,ОТКРЫТЫЕ УРОКИ,НЕДЕЛИ\Недели математики\2019г\Новая папка\08-Owl-Alex-Konahin-Ornate-Details-in-Animal-Drawings-www-designstack-co.jpg">
            <a:hlinkClick r:id="rId3" action="ppaction://hlinksldjump"/>
          </p:cNvPr>
          <p:cNvPicPr>
            <a:picLocks noChangeAspect="1" noChangeArrowheads="1"/>
          </p:cNvPicPr>
          <p:nvPr/>
        </p:nvPicPr>
        <p:blipFill>
          <a:blip r:embed="rId4" cstate="print"/>
          <a:srcRect l="7381" t="5866" r="9057" b="11875"/>
          <a:stretch>
            <a:fillRect/>
          </a:stretch>
        </p:blipFill>
        <p:spPr bwMode="auto">
          <a:xfrm>
            <a:off x="8113342" y="4797152"/>
            <a:ext cx="1427533" cy="1903516"/>
          </a:xfrm>
          <a:prstGeom prst="rect">
            <a:avLst/>
          </a:prstGeom>
          <a:ln>
            <a:noFill/>
          </a:ln>
          <a:effectLst>
            <a:softEdge rad="112500"/>
          </a:effectLst>
        </p:spPr>
      </p:pic>
      <p:sp>
        <p:nvSpPr>
          <p:cNvPr id="5" name="TextBox 4"/>
          <p:cNvSpPr txBox="1"/>
          <p:nvPr/>
        </p:nvSpPr>
        <p:spPr>
          <a:xfrm>
            <a:off x="3554264" y="332659"/>
            <a:ext cx="2815194" cy="584775"/>
          </a:xfrm>
          <a:prstGeom prst="rect">
            <a:avLst/>
          </a:prstGeom>
          <a:noFill/>
        </p:spPr>
        <p:txBody>
          <a:bodyPr wrap="none" rtlCol="0">
            <a:spAutoFit/>
          </a:bodyPr>
          <a:lstStyle/>
          <a:p>
            <a:pPr algn="ctr"/>
            <a:r>
              <a:rPr lang="ru-RU" sz="3200" b="1" dirty="0" err="1" smtClean="0">
                <a:solidFill>
                  <a:srgbClr val="002060"/>
                </a:solidFill>
                <a:latin typeface="Georgia" pitchFamily="18" charset="0"/>
              </a:rPr>
              <a:t>Смешарики</a:t>
            </a:r>
            <a:endParaRPr lang="ru-RU" sz="3200" b="1" dirty="0">
              <a:solidFill>
                <a:srgbClr val="002060"/>
              </a:solidFill>
              <a:latin typeface="Georgia" pitchFamily="18" charset="0"/>
            </a:endParaRPr>
          </a:p>
        </p:txBody>
      </p:sp>
      <p:sp>
        <p:nvSpPr>
          <p:cNvPr id="6" name="TextBox 5"/>
          <p:cNvSpPr txBox="1"/>
          <p:nvPr/>
        </p:nvSpPr>
        <p:spPr>
          <a:xfrm>
            <a:off x="3226256" y="2132856"/>
            <a:ext cx="5011307" cy="1077218"/>
          </a:xfrm>
          <a:prstGeom prst="rect">
            <a:avLst/>
          </a:prstGeom>
          <a:noFill/>
        </p:spPr>
        <p:txBody>
          <a:bodyPr wrap="none" rtlCol="0">
            <a:spAutoFit/>
          </a:bodyPr>
          <a:lstStyle/>
          <a:p>
            <a:pPr algn="ctr"/>
            <a:r>
              <a:rPr lang="ru-RU" sz="3200" b="1" dirty="0" smtClean="0">
                <a:solidFill>
                  <a:srgbClr val="002060"/>
                </a:solidFill>
                <a:latin typeface="Garamond" pitchFamily="18" charset="0"/>
              </a:rPr>
              <a:t>Смешные, занимательные</a:t>
            </a:r>
          </a:p>
          <a:p>
            <a:pPr algn="ctr"/>
            <a:r>
              <a:rPr lang="ru-RU" sz="3200" b="1" dirty="0" smtClean="0">
                <a:solidFill>
                  <a:srgbClr val="002060"/>
                </a:solidFill>
                <a:latin typeface="Garamond" pitchFamily="18" charset="0"/>
              </a:rPr>
              <a:t>задачки</a:t>
            </a:r>
            <a:endParaRPr lang="ru-RU" sz="3200" b="1" dirty="0">
              <a:solidFill>
                <a:srgbClr val="002060"/>
              </a:solidFill>
              <a:latin typeface="Garamond"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0" y="3"/>
            <a:ext cx="734496" cy="646331"/>
          </a:xfrm>
          <a:prstGeom prst="rect">
            <a:avLst/>
          </a:prstGeom>
          <a:noFill/>
        </p:spPr>
        <p:txBody>
          <a:bodyPr wrap="none" rtlCol="0">
            <a:spAutoFit/>
          </a:bodyPr>
          <a:lstStyle/>
          <a:p>
            <a:r>
              <a:rPr lang="ru-RU" sz="3600" b="1" dirty="0" smtClean="0">
                <a:solidFill>
                  <a:srgbClr val="002060"/>
                </a:solidFill>
                <a:latin typeface="Georgia" pitchFamily="18" charset="0"/>
              </a:rPr>
              <a:t>10</a:t>
            </a:r>
            <a:endParaRPr lang="ru-RU" sz="3600" b="1" dirty="0">
              <a:solidFill>
                <a:srgbClr val="002060"/>
              </a:solidFill>
              <a:latin typeface="Georgia" pitchFamily="18" charset="0"/>
            </a:endParaRPr>
          </a:p>
        </p:txBody>
      </p:sp>
      <p:sp>
        <p:nvSpPr>
          <p:cNvPr id="17409" name="Rectangle 1"/>
          <p:cNvSpPr>
            <a:spLocks noChangeArrowheads="1"/>
          </p:cNvSpPr>
          <p:nvPr/>
        </p:nvSpPr>
        <p:spPr bwMode="auto">
          <a:xfrm>
            <a:off x="1013771" y="764704"/>
            <a:ext cx="781386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В 1912 году одна из фирм выпустила в продажу кондитерское изделие в форме треугольника. </a:t>
            </a:r>
            <a:endParaRPr kumimoji="0" lang="ru-RU" sz="3200" b="1" i="0" u="none" strike="noStrike" cap="none" normalizeH="0" baseline="0" dirty="0" smtClean="0">
              <a:ln>
                <a:noFill/>
              </a:ln>
              <a:solidFill>
                <a:schemeClr val="tx1"/>
              </a:solidFill>
              <a:effectLst/>
              <a:latin typeface="Garamond" pitchFamily="18" charset="0"/>
            </a:endParaRPr>
          </a:p>
        </p:txBody>
      </p:sp>
      <p:pic>
        <p:nvPicPr>
          <p:cNvPr id="17410" name="Picture 2" descr="C:\Documents and Settings\Admin\Мои документы\РАБОТА\КОНКУРСЫ,ДОКЛАДЫ,ОТКРЫТЫЕ УРОКИ,НЕДЕЛИ\Недели математики\2019г\Новая папка\сыч-проверите-изображение-конструкции-мой-tattoo-портфо-ио-по-обный-42057225.jpg">
            <a:hlinkClick r:id="rId2" action="ppaction://hlinksldjump"/>
          </p:cNvPr>
          <p:cNvPicPr>
            <a:picLocks noChangeAspect="1" noChangeArrowheads="1"/>
          </p:cNvPicPr>
          <p:nvPr/>
        </p:nvPicPr>
        <p:blipFill>
          <a:blip r:embed="rId3" cstate="print"/>
          <a:srcRect b="13567"/>
          <a:stretch>
            <a:fillRect/>
          </a:stretch>
        </p:blipFill>
        <p:spPr bwMode="auto">
          <a:xfrm>
            <a:off x="2366172" y="2780928"/>
            <a:ext cx="4647250" cy="2304256"/>
          </a:xfrm>
          <a:prstGeom prst="rect">
            <a:avLst/>
          </a:prstGeom>
          <a:ln>
            <a:noFill/>
          </a:ln>
          <a:effectLst>
            <a:softEdge rad="317500"/>
          </a:effectLst>
        </p:spPr>
      </p:pic>
      <p:sp>
        <p:nvSpPr>
          <p:cNvPr id="5" name="TextBox 4"/>
          <p:cNvSpPr txBox="1"/>
          <p:nvPr/>
        </p:nvSpPr>
        <p:spPr>
          <a:xfrm>
            <a:off x="3493170" y="5445227"/>
            <a:ext cx="2249334" cy="646331"/>
          </a:xfrm>
          <a:prstGeom prst="rect">
            <a:avLst/>
          </a:prstGeom>
          <a:noFill/>
        </p:spPr>
        <p:txBody>
          <a:bodyPr wrap="none" rtlCol="0">
            <a:spAutoFit/>
          </a:bodyPr>
          <a:lstStyle/>
          <a:p>
            <a:r>
              <a:rPr lang="ru-RU" sz="3600" b="1" dirty="0" smtClean="0">
                <a:solidFill>
                  <a:srgbClr val="A500CC"/>
                </a:solidFill>
                <a:latin typeface="Garamond" pitchFamily="18" charset="0"/>
              </a:rPr>
              <a:t>Наполеон</a:t>
            </a:r>
            <a:endParaRPr lang="ru-RU" sz="3600" b="1" dirty="0">
              <a:solidFill>
                <a:srgbClr val="A500CC"/>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20</a:t>
            </a:r>
            <a:endParaRPr lang="ru-RU" sz="3600" b="1" dirty="0">
              <a:solidFill>
                <a:srgbClr val="002060"/>
              </a:solidFill>
              <a:latin typeface="Georgia" pitchFamily="18" charset="0"/>
            </a:endParaRPr>
          </a:p>
        </p:txBody>
      </p:sp>
      <p:sp>
        <p:nvSpPr>
          <p:cNvPr id="16385" name="Rectangle 1"/>
          <p:cNvSpPr>
            <a:spLocks noChangeArrowheads="1"/>
          </p:cNvSpPr>
          <p:nvPr/>
        </p:nvSpPr>
        <p:spPr bwMode="auto">
          <a:xfrm>
            <a:off x="1164037" y="260651"/>
            <a:ext cx="7738735"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То, что вам нужно назвать, в 1495 году впервые нарисовал Леонардо да Винчи. В 1817 году это воссоздал в Германии лесник </a:t>
            </a:r>
            <a:r>
              <a:rPr kumimoji="0" lang="ru-RU" sz="2800" b="1" i="0" u="none" strike="noStrike" cap="none" normalizeH="0" baseline="0" dirty="0" err="1" smtClean="0">
                <a:ln>
                  <a:noFill/>
                </a:ln>
                <a:solidFill>
                  <a:srgbClr val="000000"/>
                </a:solidFill>
                <a:effectLst/>
                <a:latin typeface="Garamond" pitchFamily="18" charset="0"/>
                <a:ea typeface="Times New Roman" pitchFamily="18" charset="0"/>
                <a:cs typeface="Tahoma" pitchFamily="34" charset="0"/>
              </a:rPr>
              <a:t>Дрейз</a:t>
            </a: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 Называли это «</a:t>
            </a:r>
            <a:r>
              <a:rPr kumimoji="0" lang="ru-RU" sz="2800" b="1" i="0" u="none" strike="noStrike" cap="none" normalizeH="0" baseline="0" dirty="0" err="1" smtClean="0">
                <a:ln>
                  <a:noFill/>
                </a:ln>
                <a:solidFill>
                  <a:srgbClr val="000000"/>
                </a:solidFill>
                <a:effectLst/>
                <a:latin typeface="Garamond" pitchFamily="18" charset="0"/>
                <a:ea typeface="Times New Roman" pitchFamily="18" charset="0"/>
                <a:cs typeface="Tahoma" pitchFamily="34" charset="0"/>
              </a:rPr>
              <a:t>костотрясом</a:t>
            </a: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 а позже - «пауком». Что это за предмет?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Для уточнения скажем, что он имеется у многих из вас.</a:t>
            </a:r>
            <a:endParaRPr kumimoji="0" lang="ru-RU" sz="2800" b="1" i="1" u="none" strike="noStrike" cap="none" normalizeH="0" baseline="0" dirty="0" smtClean="0">
              <a:ln>
                <a:noFill/>
              </a:ln>
              <a:solidFill>
                <a:srgbClr val="000000"/>
              </a:solidFill>
              <a:effectLst/>
              <a:latin typeface="Garamond" pitchFamily="18" charset="0"/>
              <a:ea typeface="Times New Roman" pitchFamily="18" charset="0"/>
              <a:cs typeface="Tahoma" pitchFamily="34" charset="0"/>
            </a:endParaRPr>
          </a:p>
        </p:txBody>
      </p:sp>
      <p:sp>
        <p:nvSpPr>
          <p:cNvPr id="4" name="Прямоугольник 3"/>
          <p:cNvSpPr/>
          <p:nvPr/>
        </p:nvSpPr>
        <p:spPr>
          <a:xfrm>
            <a:off x="3418037" y="5661251"/>
            <a:ext cx="2473754" cy="646331"/>
          </a:xfrm>
          <a:prstGeom prst="rect">
            <a:avLst/>
          </a:prstGeom>
        </p:spPr>
        <p:txBody>
          <a:bodyPr wrap="none">
            <a:spAutoFit/>
          </a:bodyPr>
          <a:lstStyle/>
          <a:p>
            <a:r>
              <a:rPr lang="ru-RU" sz="3600" b="1" dirty="0" smtClean="0">
                <a:solidFill>
                  <a:srgbClr val="A500CC"/>
                </a:solidFill>
                <a:latin typeface="Garamond" pitchFamily="18" charset="0"/>
                <a:ea typeface="Times New Roman" pitchFamily="18" charset="0"/>
                <a:cs typeface="Tahoma" pitchFamily="34" charset="0"/>
              </a:rPr>
              <a:t>Велосипед</a:t>
            </a:r>
            <a:r>
              <a:rPr lang="ru-RU" sz="3600" b="1" dirty="0" smtClean="0">
                <a:solidFill>
                  <a:srgbClr val="A500CC"/>
                </a:solidFill>
                <a:latin typeface="Garamond" pitchFamily="18" charset="0"/>
              </a:rPr>
              <a:t> </a:t>
            </a:r>
            <a:endParaRPr lang="ru-RU" sz="3600" b="1" dirty="0">
              <a:solidFill>
                <a:srgbClr val="A500CC"/>
              </a:solidFill>
              <a:latin typeface="Garamond" pitchFamily="18" charset="0"/>
            </a:endParaRPr>
          </a:p>
        </p:txBody>
      </p:sp>
      <p:pic>
        <p:nvPicPr>
          <p:cNvPr id="5" name="Picture 2" descr="C:\Documents and Settings\Admin\Мои документы\РАБОТА\КОНКУРСЫ,ДОКЛАДЫ,ОТКРЫТЫЕ УРОКИ,НЕДЕЛИ\Недели математики\2019г\Новая папка\сыч-проверите-изображение-конструкции-мой-tattoo-портфо-ио-по-обный-42057225.jpg">
            <a:hlinkClick r:id="rId2" action="ppaction://hlinksldjump"/>
          </p:cNvPr>
          <p:cNvPicPr>
            <a:picLocks noChangeAspect="1" noChangeArrowheads="1"/>
          </p:cNvPicPr>
          <p:nvPr/>
        </p:nvPicPr>
        <p:blipFill>
          <a:blip r:embed="rId3" cstate="print"/>
          <a:srcRect b="13567"/>
          <a:stretch>
            <a:fillRect/>
          </a:stretch>
        </p:blipFill>
        <p:spPr bwMode="auto">
          <a:xfrm>
            <a:off x="2366172" y="3284984"/>
            <a:ext cx="4647250" cy="2304256"/>
          </a:xfrm>
          <a:prstGeom prst="rect">
            <a:avLst/>
          </a:prstGeom>
          <a:ln>
            <a:noFill/>
          </a:ln>
          <a:effectLst>
            <a:softEdge rad="317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30</a:t>
            </a:r>
            <a:endParaRPr lang="ru-RU" sz="3600" b="1" dirty="0">
              <a:solidFill>
                <a:srgbClr val="002060"/>
              </a:solidFill>
              <a:latin typeface="Georgia" pitchFamily="18" charset="0"/>
            </a:endParaRPr>
          </a:p>
        </p:txBody>
      </p:sp>
      <p:sp>
        <p:nvSpPr>
          <p:cNvPr id="15361" name="Rectangle 1"/>
          <p:cNvSpPr>
            <a:spLocks noChangeArrowheads="1"/>
          </p:cNvSpPr>
          <p:nvPr/>
        </p:nvSpPr>
        <p:spPr bwMode="auto">
          <a:xfrm>
            <a:off x="975673" y="578006"/>
            <a:ext cx="807736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По-латыни ЭТО  означает «горная смола». Изобретено ОНО в 1822 году и по крепости настолько прочно, что ЕГО называют «материалом на века», а с добавками может быть еще прочнее, еще теплее, еще легче. Без НЕГО  мы не представляем постройку зданий. Что это?</a:t>
            </a:r>
            <a:endParaRPr kumimoji="0" lang="ru-RU" sz="2800" b="1" i="0" u="none" strike="noStrike" cap="none" normalizeH="0" baseline="0" dirty="0" smtClean="0">
              <a:ln>
                <a:noFill/>
              </a:ln>
              <a:solidFill>
                <a:schemeClr val="tx1"/>
              </a:solidFill>
              <a:effectLst/>
              <a:latin typeface="Garamond" pitchFamily="18" charset="0"/>
            </a:endParaRPr>
          </a:p>
        </p:txBody>
      </p:sp>
      <p:pic>
        <p:nvPicPr>
          <p:cNvPr id="4" name="Picture 2" descr="C:\Documents and Settings\Admin\Мои документы\РАБОТА\КОНКУРСЫ,ДОКЛАДЫ,ОТКРЫТЫЕ УРОКИ,НЕДЕЛИ\Недели математики\2019г\Новая папка\сыч-проверите-изображение-конструкции-мой-tattoo-портфо-ио-по-обный-42057225.jpg">
            <a:hlinkClick r:id="rId2" action="ppaction://hlinksldjump"/>
          </p:cNvPr>
          <p:cNvPicPr>
            <a:picLocks noChangeAspect="1" noChangeArrowheads="1"/>
          </p:cNvPicPr>
          <p:nvPr/>
        </p:nvPicPr>
        <p:blipFill>
          <a:blip r:embed="rId3" cstate="print"/>
          <a:srcRect b="13567"/>
          <a:stretch>
            <a:fillRect/>
          </a:stretch>
        </p:blipFill>
        <p:spPr bwMode="auto">
          <a:xfrm>
            <a:off x="2441305" y="3429000"/>
            <a:ext cx="4647250" cy="2304256"/>
          </a:xfrm>
          <a:prstGeom prst="rect">
            <a:avLst/>
          </a:prstGeom>
          <a:ln>
            <a:noFill/>
          </a:ln>
          <a:effectLst>
            <a:softEdge rad="317500"/>
          </a:effectLst>
        </p:spPr>
      </p:pic>
      <p:sp>
        <p:nvSpPr>
          <p:cNvPr id="5" name="Прямоугольник 4"/>
          <p:cNvSpPr/>
          <p:nvPr/>
        </p:nvSpPr>
        <p:spPr>
          <a:xfrm>
            <a:off x="4094237" y="5733259"/>
            <a:ext cx="1430200" cy="646331"/>
          </a:xfrm>
          <a:prstGeom prst="rect">
            <a:avLst/>
          </a:prstGeom>
        </p:spPr>
        <p:txBody>
          <a:bodyPr wrap="none">
            <a:spAutoFit/>
          </a:bodyPr>
          <a:lstStyle/>
          <a:p>
            <a:r>
              <a:rPr lang="ru-RU" sz="3600" b="1" dirty="0" smtClean="0">
                <a:solidFill>
                  <a:srgbClr val="A500CC"/>
                </a:solidFill>
                <a:latin typeface="Garamond" pitchFamily="18" charset="0"/>
                <a:ea typeface="Times New Roman" pitchFamily="18" charset="0"/>
                <a:cs typeface="Tahoma" pitchFamily="34" charset="0"/>
              </a:rPr>
              <a:t>Бетон</a:t>
            </a:r>
            <a:endParaRPr lang="ru-RU" sz="3600" dirty="0">
              <a:solidFill>
                <a:srgbClr val="A5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808235" cy="646331"/>
          </a:xfrm>
          <a:prstGeom prst="rect">
            <a:avLst/>
          </a:prstGeom>
          <a:noFill/>
        </p:spPr>
        <p:txBody>
          <a:bodyPr wrap="none" rtlCol="0">
            <a:spAutoFit/>
          </a:bodyPr>
          <a:lstStyle/>
          <a:p>
            <a:r>
              <a:rPr lang="ru-RU" sz="3600" b="1" dirty="0" smtClean="0">
                <a:solidFill>
                  <a:srgbClr val="002060"/>
                </a:solidFill>
                <a:latin typeface="Georgia" pitchFamily="18" charset="0"/>
              </a:rPr>
              <a:t>40</a:t>
            </a:r>
            <a:endParaRPr lang="ru-RU" sz="3600" b="1" dirty="0">
              <a:solidFill>
                <a:srgbClr val="002060"/>
              </a:solidFill>
              <a:latin typeface="Georgia" pitchFamily="18" charset="0"/>
            </a:endParaRPr>
          </a:p>
        </p:txBody>
      </p:sp>
      <p:sp>
        <p:nvSpPr>
          <p:cNvPr id="14337" name="Rectangle 1"/>
          <p:cNvSpPr>
            <a:spLocks noChangeArrowheads="1"/>
          </p:cNvSpPr>
          <p:nvPr/>
        </p:nvSpPr>
        <p:spPr bwMode="auto">
          <a:xfrm>
            <a:off x="524874" y="620689"/>
            <a:ext cx="901600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На Всемирной Парижской выставке в 1855 году всеобщее внимание привлекли двенадцать брусков неизвестного материала. Он стоил так дорого, что шел только на ювелирные изделия. А сейчас предметы из него настолько распространены, что материал этот называют материалом XX века.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Что это?</a:t>
            </a:r>
            <a:endParaRPr kumimoji="0" lang="ru-RU" sz="2800" b="1" i="0" u="none" strike="noStrike" cap="none" normalizeH="0" baseline="0" dirty="0" smtClean="0">
              <a:ln>
                <a:noFill/>
              </a:ln>
              <a:solidFill>
                <a:schemeClr val="tx1"/>
              </a:solidFill>
              <a:effectLst/>
              <a:latin typeface="Garamond"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p:txBody>
      </p:sp>
      <p:pic>
        <p:nvPicPr>
          <p:cNvPr id="4" name="Picture 2" descr="C:\Documents and Settings\Admin\Мои документы\РАБОТА\КОНКУРСЫ,ДОКЛАДЫ,ОТКРЫТЫЕ УРОКИ,НЕДЕЛИ\Недели математики\2019г\Новая папка\сыч-проверите-изображение-конструкции-мой-tattoo-портфо-ио-по-обный-42057225.jpg">
            <a:hlinkClick r:id="rId2" action="ppaction://hlinksldjump"/>
          </p:cNvPr>
          <p:cNvPicPr>
            <a:picLocks noChangeAspect="1" noChangeArrowheads="1"/>
          </p:cNvPicPr>
          <p:nvPr/>
        </p:nvPicPr>
        <p:blipFill>
          <a:blip r:embed="rId3" cstate="print"/>
          <a:srcRect b="13567"/>
          <a:stretch>
            <a:fillRect/>
          </a:stretch>
        </p:blipFill>
        <p:spPr bwMode="auto">
          <a:xfrm>
            <a:off x="2516439" y="3645024"/>
            <a:ext cx="4647250" cy="2304256"/>
          </a:xfrm>
          <a:prstGeom prst="rect">
            <a:avLst/>
          </a:prstGeom>
          <a:ln>
            <a:noFill/>
          </a:ln>
          <a:effectLst>
            <a:softEdge rad="317500"/>
          </a:effectLst>
        </p:spPr>
      </p:pic>
      <p:sp>
        <p:nvSpPr>
          <p:cNvPr id="5" name="Прямоугольник 4"/>
          <p:cNvSpPr/>
          <p:nvPr/>
        </p:nvSpPr>
        <p:spPr>
          <a:xfrm>
            <a:off x="3643438" y="5805267"/>
            <a:ext cx="2436886" cy="646331"/>
          </a:xfrm>
          <a:prstGeom prst="rect">
            <a:avLst/>
          </a:prstGeom>
        </p:spPr>
        <p:txBody>
          <a:bodyPr wrap="none">
            <a:spAutoFit/>
          </a:bodyPr>
          <a:lstStyle/>
          <a:p>
            <a:r>
              <a:rPr lang="ru-RU" sz="3600" b="1" dirty="0" smtClean="0">
                <a:solidFill>
                  <a:srgbClr val="A500CC"/>
                </a:solidFill>
                <a:latin typeface="Garamond" pitchFamily="18" charset="0"/>
                <a:ea typeface="Times New Roman" pitchFamily="18" charset="0"/>
                <a:cs typeface="Tahoma" pitchFamily="34" charset="0"/>
              </a:rPr>
              <a:t>Алюминий</a:t>
            </a:r>
            <a:endParaRPr lang="ru-RU" sz="3600" b="1" dirty="0">
              <a:solidFill>
                <a:srgbClr val="A500CC"/>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13237" y="1397003"/>
          <a:ext cx="8114402" cy="3112119"/>
        </p:xfrm>
        <a:graphic>
          <a:graphicData uri="http://schemas.openxmlformats.org/drawingml/2006/table">
            <a:tbl>
              <a:tblPr firstRow="1" bandRow="1">
                <a:tableStyleId>{8799B23B-EC83-4686-B30A-512413B5E67A}</a:tableStyleId>
              </a:tblPr>
              <a:tblGrid>
                <a:gridCol w="2930200"/>
                <a:gridCol w="1051867"/>
                <a:gridCol w="1051867"/>
                <a:gridCol w="1051867"/>
                <a:gridCol w="976734"/>
                <a:gridCol w="1051867"/>
              </a:tblGrid>
              <a:tr h="1037373">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r>
              <a:tr h="1037373">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r>
              <a:tr h="1037373">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r>
            </a:tbl>
          </a:graphicData>
        </a:graphic>
      </p:graphicFrame>
      <p:sp>
        <p:nvSpPr>
          <p:cNvPr id="3" name="TextBox 2"/>
          <p:cNvSpPr txBox="1"/>
          <p:nvPr/>
        </p:nvSpPr>
        <p:spPr>
          <a:xfrm>
            <a:off x="3978823" y="332659"/>
            <a:ext cx="1356462" cy="584775"/>
          </a:xfrm>
          <a:prstGeom prst="rect">
            <a:avLst/>
          </a:prstGeom>
          <a:noFill/>
        </p:spPr>
        <p:txBody>
          <a:bodyPr wrap="none" rtlCol="0">
            <a:spAutoFit/>
          </a:bodyPr>
          <a:lstStyle/>
          <a:p>
            <a:pPr algn="ctr"/>
            <a:r>
              <a:rPr lang="ru-RU" sz="3200" b="1" dirty="0" smtClean="0">
                <a:solidFill>
                  <a:srgbClr val="002060"/>
                </a:solidFill>
                <a:latin typeface="Georgia" pitchFamily="18" charset="0"/>
              </a:rPr>
              <a:t>1 Тин</a:t>
            </a:r>
            <a:endParaRPr lang="ru-RU" sz="3200" b="1" dirty="0">
              <a:solidFill>
                <a:srgbClr val="002060"/>
              </a:solidFill>
              <a:latin typeface="Georgia" pitchFamily="18" charset="0"/>
            </a:endParaRPr>
          </a:p>
        </p:txBody>
      </p:sp>
      <p:sp>
        <p:nvSpPr>
          <p:cNvPr id="5" name="TextBox 4"/>
          <p:cNvSpPr txBox="1"/>
          <p:nvPr/>
        </p:nvSpPr>
        <p:spPr>
          <a:xfrm>
            <a:off x="2321691" y="5445227"/>
            <a:ext cx="1412566" cy="584775"/>
          </a:xfrm>
          <a:prstGeom prst="rect">
            <a:avLst/>
          </a:prstGeom>
          <a:noFill/>
        </p:spPr>
        <p:txBody>
          <a:bodyPr wrap="none" rtlCol="0">
            <a:spAutoFit/>
          </a:bodyPr>
          <a:lstStyle/>
          <a:p>
            <a:pPr algn="ctr"/>
            <a:r>
              <a:rPr lang="ru-RU" sz="3200" b="1" dirty="0" smtClean="0">
                <a:solidFill>
                  <a:srgbClr val="002060"/>
                </a:solidFill>
                <a:latin typeface="Georgia" pitchFamily="18" charset="0"/>
                <a:hlinkClick r:id="rId2" action="ppaction://hlinksldjump"/>
              </a:rPr>
              <a:t>2 Тин</a:t>
            </a:r>
            <a:endParaRPr lang="ru-RU" sz="3200" b="1" dirty="0">
              <a:solidFill>
                <a:srgbClr val="002060"/>
              </a:solidFill>
              <a:latin typeface="Georgia" pitchFamily="18" charset="0"/>
            </a:endParaRPr>
          </a:p>
        </p:txBody>
      </p:sp>
      <p:sp>
        <p:nvSpPr>
          <p:cNvPr id="6" name="TextBox 5"/>
          <p:cNvSpPr txBox="1"/>
          <p:nvPr/>
        </p:nvSpPr>
        <p:spPr>
          <a:xfrm>
            <a:off x="5557784" y="5445227"/>
            <a:ext cx="1659429" cy="584775"/>
          </a:xfrm>
          <a:prstGeom prst="rect">
            <a:avLst/>
          </a:prstGeom>
          <a:noFill/>
        </p:spPr>
        <p:txBody>
          <a:bodyPr wrap="none" rtlCol="0">
            <a:spAutoFit/>
          </a:bodyPr>
          <a:lstStyle/>
          <a:p>
            <a:pPr algn="ctr"/>
            <a:r>
              <a:rPr lang="ru-RU" sz="3200" b="1" dirty="0" smtClean="0">
                <a:solidFill>
                  <a:srgbClr val="002060"/>
                </a:solidFill>
                <a:latin typeface="Georgia" pitchFamily="18" charset="0"/>
                <a:hlinkClick r:id="rId3" action="ppaction://hlinksldjump"/>
              </a:rPr>
              <a:t>Финал</a:t>
            </a:r>
            <a:endParaRPr lang="ru-RU" sz="3200" b="1" dirty="0">
              <a:solidFill>
                <a:srgbClr val="002060"/>
              </a:solidFill>
              <a:latin typeface="Georgia" pitchFamily="18" charset="0"/>
            </a:endParaRPr>
          </a:p>
        </p:txBody>
      </p:sp>
      <p:sp>
        <p:nvSpPr>
          <p:cNvPr id="7" name="TextBox 6"/>
          <p:cNvSpPr txBox="1"/>
          <p:nvPr/>
        </p:nvSpPr>
        <p:spPr>
          <a:xfrm>
            <a:off x="3868838" y="1628800"/>
            <a:ext cx="612668" cy="523220"/>
          </a:xfrm>
          <a:prstGeom prst="rect">
            <a:avLst/>
          </a:prstGeom>
          <a:noFill/>
        </p:spPr>
        <p:txBody>
          <a:bodyPr wrap="none" rtlCol="0">
            <a:spAutoFit/>
          </a:bodyPr>
          <a:lstStyle/>
          <a:p>
            <a:r>
              <a:rPr lang="ru-RU" sz="2800" b="1" dirty="0" smtClean="0">
                <a:solidFill>
                  <a:schemeClr val="bg1"/>
                </a:solidFill>
                <a:latin typeface="Georgia" pitchFamily="18" charset="0"/>
                <a:hlinkClick r:id="rId4" action="ppaction://hlinksldjump"/>
              </a:rPr>
              <a:t>10</a:t>
            </a:r>
            <a:endParaRPr lang="ru-RU" sz="2800" b="1" dirty="0">
              <a:solidFill>
                <a:schemeClr val="bg1"/>
              </a:solidFill>
              <a:latin typeface="Georgia" pitchFamily="18" charset="0"/>
            </a:endParaRPr>
          </a:p>
        </p:txBody>
      </p:sp>
      <p:sp>
        <p:nvSpPr>
          <p:cNvPr id="8" name="TextBox 7"/>
          <p:cNvSpPr txBox="1"/>
          <p:nvPr/>
        </p:nvSpPr>
        <p:spPr>
          <a:xfrm>
            <a:off x="3868838" y="2636912"/>
            <a:ext cx="612668"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5" action="ppaction://hlinksldjump"/>
              </a:rPr>
              <a:t>10</a:t>
            </a:r>
            <a:endParaRPr lang="ru-RU" sz="2800" b="1" dirty="0">
              <a:solidFill>
                <a:srgbClr val="002060"/>
              </a:solidFill>
              <a:latin typeface="Georgia" pitchFamily="18" charset="0"/>
            </a:endParaRPr>
          </a:p>
        </p:txBody>
      </p:sp>
      <p:sp>
        <p:nvSpPr>
          <p:cNvPr id="9" name="TextBox 8"/>
          <p:cNvSpPr txBox="1"/>
          <p:nvPr/>
        </p:nvSpPr>
        <p:spPr>
          <a:xfrm>
            <a:off x="3793704" y="3645024"/>
            <a:ext cx="612668"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6" action="ppaction://hlinksldjump"/>
              </a:rPr>
              <a:t>10</a:t>
            </a:r>
            <a:endParaRPr lang="ru-RU" sz="2800" b="1" dirty="0">
              <a:solidFill>
                <a:srgbClr val="FF0000"/>
              </a:solidFill>
              <a:latin typeface="Georgia" pitchFamily="18" charset="0"/>
            </a:endParaRPr>
          </a:p>
        </p:txBody>
      </p:sp>
      <p:sp>
        <p:nvSpPr>
          <p:cNvPr id="10" name="TextBox 9"/>
          <p:cNvSpPr txBox="1"/>
          <p:nvPr/>
        </p:nvSpPr>
        <p:spPr>
          <a:xfrm>
            <a:off x="4845571" y="1628800"/>
            <a:ext cx="660758" cy="523220"/>
          </a:xfrm>
          <a:prstGeom prst="rect">
            <a:avLst/>
          </a:prstGeom>
          <a:noFill/>
        </p:spPr>
        <p:txBody>
          <a:bodyPr wrap="none" rtlCol="0">
            <a:spAutoFit/>
          </a:bodyPr>
          <a:lstStyle/>
          <a:p>
            <a:r>
              <a:rPr lang="ru-RU" sz="2800" b="1" dirty="0" smtClean="0">
                <a:solidFill>
                  <a:srgbClr val="0070C0"/>
                </a:solidFill>
                <a:latin typeface="Georgia" pitchFamily="18" charset="0"/>
                <a:hlinkClick r:id="rId7" action="ppaction://hlinksldjump"/>
              </a:rPr>
              <a:t>20</a:t>
            </a:r>
            <a:endParaRPr lang="ru-RU" sz="2800" b="1" dirty="0">
              <a:solidFill>
                <a:srgbClr val="0070C0"/>
              </a:solidFill>
              <a:latin typeface="Georgia" pitchFamily="18" charset="0"/>
            </a:endParaRPr>
          </a:p>
        </p:txBody>
      </p:sp>
      <p:sp>
        <p:nvSpPr>
          <p:cNvPr id="11" name="TextBox 10"/>
          <p:cNvSpPr txBox="1"/>
          <p:nvPr/>
        </p:nvSpPr>
        <p:spPr>
          <a:xfrm>
            <a:off x="5972572" y="1628800"/>
            <a:ext cx="660758" cy="523220"/>
          </a:xfrm>
          <a:prstGeom prst="rect">
            <a:avLst/>
          </a:prstGeom>
          <a:noFill/>
        </p:spPr>
        <p:txBody>
          <a:bodyPr wrap="none" rtlCol="0">
            <a:spAutoFit/>
          </a:bodyPr>
          <a:lstStyle/>
          <a:p>
            <a:r>
              <a:rPr lang="ru-RU" sz="2800" b="1" dirty="0" smtClean="0">
                <a:solidFill>
                  <a:schemeClr val="bg1"/>
                </a:solidFill>
                <a:latin typeface="Georgia" pitchFamily="18" charset="0"/>
                <a:hlinkClick r:id="rId8" action="ppaction://hlinksldjump"/>
              </a:rPr>
              <a:t>30</a:t>
            </a:r>
            <a:endParaRPr lang="ru-RU" sz="2800" b="1" dirty="0">
              <a:solidFill>
                <a:schemeClr val="bg1"/>
              </a:solidFill>
              <a:latin typeface="Georgia" pitchFamily="18" charset="0"/>
            </a:endParaRPr>
          </a:p>
        </p:txBody>
      </p:sp>
      <p:sp>
        <p:nvSpPr>
          <p:cNvPr id="12" name="TextBox 11"/>
          <p:cNvSpPr txBox="1"/>
          <p:nvPr/>
        </p:nvSpPr>
        <p:spPr>
          <a:xfrm>
            <a:off x="6949305" y="1628800"/>
            <a:ext cx="668773" cy="523220"/>
          </a:xfrm>
          <a:prstGeom prst="rect">
            <a:avLst/>
          </a:prstGeom>
          <a:noFill/>
        </p:spPr>
        <p:txBody>
          <a:bodyPr wrap="none" rtlCol="0">
            <a:spAutoFit/>
          </a:bodyPr>
          <a:lstStyle/>
          <a:p>
            <a:r>
              <a:rPr lang="ru-RU" sz="2800" b="1" dirty="0" smtClean="0">
                <a:solidFill>
                  <a:schemeClr val="bg1"/>
                </a:solidFill>
                <a:latin typeface="Georgia" pitchFamily="18" charset="0"/>
                <a:hlinkClick r:id="rId9" action="ppaction://hlinksldjump"/>
              </a:rPr>
              <a:t>40</a:t>
            </a:r>
            <a:endParaRPr lang="ru-RU" sz="2800" b="1" dirty="0">
              <a:solidFill>
                <a:schemeClr val="bg1"/>
              </a:solidFill>
              <a:latin typeface="Georgia" pitchFamily="18" charset="0"/>
            </a:endParaRPr>
          </a:p>
        </p:txBody>
      </p:sp>
      <p:sp>
        <p:nvSpPr>
          <p:cNvPr id="13" name="TextBox 12"/>
          <p:cNvSpPr txBox="1"/>
          <p:nvPr/>
        </p:nvSpPr>
        <p:spPr>
          <a:xfrm>
            <a:off x="8001171" y="1628800"/>
            <a:ext cx="651140" cy="523220"/>
          </a:xfrm>
          <a:prstGeom prst="rect">
            <a:avLst/>
          </a:prstGeom>
          <a:noFill/>
        </p:spPr>
        <p:txBody>
          <a:bodyPr wrap="none" rtlCol="0">
            <a:spAutoFit/>
          </a:bodyPr>
          <a:lstStyle/>
          <a:p>
            <a:r>
              <a:rPr lang="ru-RU" sz="2800" b="1" dirty="0" smtClean="0">
                <a:solidFill>
                  <a:schemeClr val="bg1"/>
                </a:solidFill>
                <a:latin typeface="Georgia" pitchFamily="18" charset="0"/>
                <a:hlinkClick r:id="rId10" action="ppaction://hlinksldjump"/>
              </a:rPr>
              <a:t>50</a:t>
            </a:r>
            <a:endParaRPr lang="ru-RU" sz="2800" b="1" dirty="0">
              <a:solidFill>
                <a:schemeClr val="bg1"/>
              </a:solidFill>
              <a:latin typeface="Georgia" pitchFamily="18" charset="0"/>
            </a:endParaRPr>
          </a:p>
        </p:txBody>
      </p:sp>
      <p:sp>
        <p:nvSpPr>
          <p:cNvPr id="14" name="TextBox 13"/>
          <p:cNvSpPr txBox="1"/>
          <p:nvPr/>
        </p:nvSpPr>
        <p:spPr>
          <a:xfrm>
            <a:off x="4920705" y="2636912"/>
            <a:ext cx="660758"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11" action="ppaction://hlinksldjump"/>
              </a:rPr>
              <a:t>20</a:t>
            </a:r>
            <a:endParaRPr lang="ru-RU" sz="2800" b="1" dirty="0">
              <a:solidFill>
                <a:srgbClr val="002060"/>
              </a:solidFill>
              <a:latin typeface="Georgia" pitchFamily="18" charset="0"/>
            </a:endParaRPr>
          </a:p>
        </p:txBody>
      </p:sp>
      <p:sp>
        <p:nvSpPr>
          <p:cNvPr id="15" name="TextBox 14"/>
          <p:cNvSpPr txBox="1"/>
          <p:nvPr/>
        </p:nvSpPr>
        <p:spPr>
          <a:xfrm>
            <a:off x="5972572" y="2636912"/>
            <a:ext cx="660758"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12" action="ppaction://hlinksldjump"/>
              </a:rPr>
              <a:t>30</a:t>
            </a:r>
            <a:endParaRPr lang="ru-RU" sz="2800" b="1" dirty="0">
              <a:solidFill>
                <a:srgbClr val="002060"/>
              </a:solidFill>
              <a:latin typeface="Georgia" pitchFamily="18" charset="0"/>
            </a:endParaRPr>
          </a:p>
        </p:txBody>
      </p:sp>
      <p:sp>
        <p:nvSpPr>
          <p:cNvPr id="16" name="TextBox 15"/>
          <p:cNvSpPr txBox="1"/>
          <p:nvPr/>
        </p:nvSpPr>
        <p:spPr>
          <a:xfrm>
            <a:off x="6949305" y="2636912"/>
            <a:ext cx="668773"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13" action="ppaction://hlinksldjump"/>
              </a:rPr>
              <a:t>40</a:t>
            </a:r>
            <a:endParaRPr lang="ru-RU" sz="2800" b="1" dirty="0">
              <a:solidFill>
                <a:srgbClr val="002060"/>
              </a:solidFill>
              <a:latin typeface="Georgia" pitchFamily="18" charset="0"/>
            </a:endParaRPr>
          </a:p>
        </p:txBody>
      </p:sp>
      <p:sp>
        <p:nvSpPr>
          <p:cNvPr id="17" name="TextBox 16"/>
          <p:cNvSpPr txBox="1"/>
          <p:nvPr/>
        </p:nvSpPr>
        <p:spPr>
          <a:xfrm>
            <a:off x="7926039" y="2636912"/>
            <a:ext cx="651140" cy="523220"/>
          </a:xfrm>
          <a:prstGeom prst="rect">
            <a:avLst/>
          </a:prstGeom>
          <a:noFill/>
        </p:spPr>
        <p:txBody>
          <a:bodyPr wrap="none" rtlCol="0">
            <a:spAutoFit/>
          </a:bodyPr>
          <a:lstStyle/>
          <a:p>
            <a:r>
              <a:rPr lang="ru-RU" sz="2800" b="1" dirty="0" smtClean="0">
                <a:solidFill>
                  <a:srgbClr val="002060"/>
                </a:solidFill>
                <a:latin typeface="Georgia" pitchFamily="18" charset="0"/>
                <a:hlinkClick r:id="rId14" action="ppaction://hlinksldjump"/>
              </a:rPr>
              <a:t>50</a:t>
            </a:r>
            <a:endParaRPr lang="ru-RU" sz="2800" b="1" dirty="0">
              <a:solidFill>
                <a:srgbClr val="002060"/>
              </a:solidFill>
              <a:latin typeface="Georgia" pitchFamily="18" charset="0"/>
            </a:endParaRPr>
          </a:p>
        </p:txBody>
      </p:sp>
      <p:sp>
        <p:nvSpPr>
          <p:cNvPr id="18" name="TextBox 17"/>
          <p:cNvSpPr txBox="1"/>
          <p:nvPr/>
        </p:nvSpPr>
        <p:spPr>
          <a:xfrm>
            <a:off x="4920705" y="3645024"/>
            <a:ext cx="660758"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15" action="ppaction://hlinksldjump"/>
              </a:rPr>
              <a:t>20</a:t>
            </a:r>
            <a:endParaRPr lang="ru-RU" sz="2800" b="1" dirty="0">
              <a:solidFill>
                <a:srgbClr val="FF0000"/>
              </a:solidFill>
              <a:latin typeface="Georgia" pitchFamily="18" charset="0"/>
            </a:endParaRPr>
          </a:p>
        </p:txBody>
      </p:sp>
      <p:sp>
        <p:nvSpPr>
          <p:cNvPr id="19" name="TextBox 18"/>
          <p:cNvSpPr txBox="1"/>
          <p:nvPr/>
        </p:nvSpPr>
        <p:spPr>
          <a:xfrm>
            <a:off x="5972572" y="3645024"/>
            <a:ext cx="660758"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16" action="ppaction://hlinksldjump"/>
              </a:rPr>
              <a:t>30</a:t>
            </a:r>
            <a:endParaRPr lang="ru-RU" sz="2800" b="1" dirty="0">
              <a:solidFill>
                <a:srgbClr val="FF0000"/>
              </a:solidFill>
              <a:latin typeface="Georgia" pitchFamily="18" charset="0"/>
            </a:endParaRPr>
          </a:p>
        </p:txBody>
      </p:sp>
      <p:sp>
        <p:nvSpPr>
          <p:cNvPr id="20" name="TextBox 19"/>
          <p:cNvSpPr txBox="1"/>
          <p:nvPr/>
        </p:nvSpPr>
        <p:spPr>
          <a:xfrm>
            <a:off x="7024440" y="3645024"/>
            <a:ext cx="668773"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17" action="ppaction://hlinksldjump"/>
              </a:rPr>
              <a:t>40</a:t>
            </a:r>
            <a:endParaRPr lang="ru-RU" sz="2800" b="1" dirty="0">
              <a:solidFill>
                <a:srgbClr val="FF0000"/>
              </a:solidFill>
              <a:latin typeface="Georgia" pitchFamily="18" charset="0"/>
            </a:endParaRPr>
          </a:p>
        </p:txBody>
      </p:sp>
      <p:sp>
        <p:nvSpPr>
          <p:cNvPr id="21" name="TextBox 20"/>
          <p:cNvSpPr txBox="1"/>
          <p:nvPr/>
        </p:nvSpPr>
        <p:spPr>
          <a:xfrm>
            <a:off x="7926039" y="3645024"/>
            <a:ext cx="651140" cy="523220"/>
          </a:xfrm>
          <a:prstGeom prst="rect">
            <a:avLst/>
          </a:prstGeom>
          <a:noFill/>
        </p:spPr>
        <p:txBody>
          <a:bodyPr wrap="none" rtlCol="0">
            <a:spAutoFit/>
          </a:bodyPr>
          <a:lstStyle/>
          <a:p>
            <a:r>
              <a:rPr lang="ru-RU" sz="2800" b="1" dirty="0" smtClean="0">
                <a:solidFill>
                  <a:srgbClr val="FF0000"/>
                </a:solidFill>
                <a:latin typeface="Georgia" pitchFamily="18" charset="0"/>
                <a:hlinkClick r:id="rId18" action="ppaction://hlinksldjump"/>
              </a:rPr>
              <a:t>50</a:t>
            </a:r>
            <a:endParaRPr lang="ru-RU" sz="2800" b="1" dirty="0">
              <a:solidFill>
                <a:srgbClr val="FF0000"/>
              </a:solidFill>
              <a:latin typeface="Georgia" pitchFamily="18" charset="0"/>
            </a:endParaRPr>
          </a:p>
        </p:txBody>
      </p:sp>
      <p:sp>
        <p:nvSpPr>
          <p:cNvPr id="22" name="TextBox 21">
            <a:hlinkClick r:id="rId19" action="ppaction://hlinksldjump"/>
          </p:cNvPr>
          <p:cNvSpPr txBox="1"/>
          <p:nvPr/>
        </p:nvSpPr>
        <p:spPr>
          <a:xfrm>
            <a:off x="1164036" y="1628801"/>
            <a:ext cx="1795684" cy="584775"/>
          </a:xfrm>
          <a:prstGeom prst="rect">
            <a:avLst/>
          </a:prstGeom>
          <a:noFill/>
        </p:spPr>
        <p:txBody>
          <a:bodyPr wrap="none" rtlCol="0">
            <a:spAutoFit/>
          </a:bodyPr>
          <a:lstStyle/>
          <a:p>
            <a:r>
              <a:rPr lang="ru-RU" sz="3200" b="1" dirty="0" smtClean="0">
                <a:solidFill>
                  <a:srgbClr val="FFFF00"/>
                </a:solidFill>
                <a:latin typeface="Georgia" pitchFamily="18" charset="0"/>
                <a:hlinkClick r:id="rId19" action="ppaction://hlinksldjump"/>
              </a:rPr>
              <a:t>Логика</a:t>
            </a:r>
            <a:endParaRPr lang="ru-RU" sz="3200" b="1" dirty="0">
              <a:solidFill>
                <a:srgbClr val="FFFF00"/>
              </a:solidFill>
              <a:latin typeface="Georgia" pitchFamily="18" charset="0"/>
            </a:endParaRPr>
          </a:p>
        </p:txBody>
      </p:sp>
      <p:sp>
        <p:nvSpPr>
          <p:cNvPr id="23" name="TextBox 22">
            <a:hlinkClick r:id="rId20" action="ppaction://hlinksldjump"/>
          </p:cNvPr>
          <p:cNvSpPr txBox="1"/>
          <p:nvPr/>
        </p:nvSpPr>
        <p:spPr>
          <a:xfrm>
            <a:off x="772940" y="2420888"/>
            <a:ext cx="2751073" cy="1077218"/>
          </a:xfrm>
          <a:prstGeom prst="rect">
            <a:avLst/>
          </a:prstGeom>
          <a:noFill/>
        </p:spPr>
        <p:txBody>
          <a:bodyPr wrap="none" rtlCol="0">
            <a:spAutoFit/>
          </a:bodyPr>
          <a:lstStyle/>
          <a:p>
            <a:pPr algn="ctr"/>
            <a:r>
              <a:rPr lang="ru-RU" sz="3200" b="1" dirty="0" smtClean="0">
                <a:solidFill>
                  <a:srgbClr val="002060"/>
                </a:solidFill>
                <a:latin typeface="Georgia" pitchFamily="18" charset="0"/>
                <a:hlinkClick r:id="rId20" action="ppaction://hlinksldjump"/>
              </a:rPr>
              <a:t>Слово-</a:t>
            </a:r>
          </a:p>
          <a:p>
            <a:pPr algn="ctr"/>
            <a:r>
              <a:rPr lang="ru-RU" sz="3200" b="1" dirty="0" smtClean="0">
                <a:solidFill>
                  <a:srgbClr val="002060"/>
                </a:solidFill>
                <a:latin typeface="Georgia" pitchFamily="18" charset="0"/>
                <a:hlinkClick r:id="rId20" action="ppaction://hlinksldjump"/>
              </a:rPr>
              <a:t> не воробей</a:t>
            </a:r>
            <a:endParaRPr lang="ru-RU" sz="3200" b="1" dirty="0">
              <a:solidFill>
                <a:srgbClr val="002060"/>
              </a:solidFill>
              <a:latin typeface="Georgia" pitchFamily="18" charset="0"/>
            </a:endParaRPr>
          </a:p>
        </p:txBody>
      </p:sp>
      <p:sp>
        <p:nvSpPr>
          <p:cNvPr id="24" name="TextBox 23">
            <a:hlinkClick r:id="rId21" action="ppaction://hlinksldjump"/>
          </p:cNvPr>
          <p:cNvSpPr txBox="1"/>
          <p:nvPr/>
        </p:nvSpPr>
        <p:spPr>
          <a:xfrm>
            <a:off x="1164038" y="3429000"/>
            <a:ext cx="2066591" cy="1077218"/>
          </a:xfrm>
          <a:prstGeom prst="rect">
            <a:avLst/>
          </a:prstGeom>
          <a:noFill/>
        </p:spPr>
        <p:txBody>
          <a:bodyPr wrap="none" rtlCol="0">
            <a:spAutoFit/>
          </a:bodyPr>
          <a:lstStyle/>
          <a:p>
            <a:r>
              <a:rPr lang="ru-RU" sz="3200" b="1" dirty="0" smtClean="0">
                <a:solidFill>
                  <a:srgbClr val="FF0000"/>
                </a:solidFill>
                <a:latin typeface="Georgia" pitchFamily="18" charset="0"/>
                <a:hlinkClick r:id="rId21" action="ppaction://hlinksldjump"/>
              </a:rPr>
              <a:t>Фигуры.</a:t>
            </a:r>
          </a:p>
          <a:p>
            <a:pPr algn="ctr"/>
            <a:r>
              <a:rPr lang="ru-RU" sz="3200" b="1" dirty="0" smtClean="0">
                <a:solidFill>
                  <a:srgbClr val="FF0000"/>
                </a:solidFill>
                <a:latin typeface="Georgia" pitchFamily="18" charset="0"/>
                <a:hlinkClick r:id="rId21" action="ppaction://hlinksldjump"/>
              </a:rPr>
              <a:t>Числа</a:t>
            </a:r>
            <a:endParaRPr lang="ru-RU" sz="3200" b="1" dirty="0">
              <a:solidFill>
                <a:srgbClr val="FF0000"/>
              </a:solidFill>
              <a:latin typeface="Georgia" pitchFamily="18" charset="0"/>
            </a:endParaRPr>
          </a:p>
        </p:txBody>
      </p:sp>
      <p:pic>
        <p:nvPicPr>
          <p:cNvPr id="25" name="Picture 2" descr="C:\Documents and Settings\Admin\Мои документы\РАБОТА\КОНКУРСЫ,ДОКЛАДЫ,ОТКРЫТЫЕ УРОКИ,НЕДЕЛИ\Недели математики\2019г\robot_PNG70.png"/>
          <p:cNvPicPr>
            <a:picLocks noChangeAspect="1" noChangeArrowheads="1"/>
          </p:cNvPicPr>
          <p:nvPr/>
        </p:nvPicPr>
        <p:blipFill>
          <a:blip r:embed="rId22" cstate="print"/>
          <a:srcRect/>
          <a:stretch>
            <a:fillRect/>
          </a:stretch>
        </p:blipFill>
        <p:spPr bwMode="auto">
          <a:xfrm>
            <a:off x="7926039" y="5013176"/>
            <a:ext cx="1614836" cy="1692864"/>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xEl>
                                              <p:pRg st="0" end="0"/>
                                            </p:txEl>
                                          </p:spTgt>
                                        </p:tgtEl>
                                      </p:cBhvr>
                                    </p:animEffect>
                                    <p:set>
                                      <p:cBhvr>
                                        <p:cTn id="7" dur="1" fill="hold">
                                          <p:stCondLst>
                                            <p:cond delay="1999"/>
                                          </p:stCondLst>
                                        </p:cTn>
                                        <p:tgtEl>
                                          <p:spTgt spid="7">
                                            <p:txEl>
                                              <p:pRg st="0" end="0"/>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10">
                                            <p:txEl>
                                              <p:pRg st="0" end="0"/>
                                            </p:txEl>
                                          </p:spTgt>
                                        </p:tgtEl>
                                      </p:cBhvr>
                                    </p:animEffect>
                                    <p:set>
                                      <p:cBhvr>
                                        <p:cTn id="13" dur="1" fill="hold">
                                          <p:stCondLst>
                                            <p:cond delay="1999"/>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1">
                                            <p:txEl>
                                              <p:pRg st="0" end="0"/>
                                            </p:txEl>
                                          </p:spTgt>
                                        </p:tgtEl>
                                      </p:cBhvr>
                                    </p:animEffect>
                                    <p:set>
                                      <p:cBhvr>
                                        <p:cTn id="19" dur="1" fill="hold">
                                          <p:stCondLst>
                                            <p:cond delay="1999"/>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12">
                                            <p:txEl>
                                              <p:pRg st="0" end="0"/>
                                            </p:txEl>
                                          </p:spTgt>
                                        </p:tgtEl>
                                      </p:cBhvr>
                                    </p:animEffect>
                                    <p:set>
                                      <p:cBhvr>
                                        <p:cTn id="25" dur="1" fill="hold">
                                          <p:stCondLst>
                                            <p:cond delay="1999"/>
                                          </p:stCondLst>
                                        </p:cTn>
                                        <p:tgtEl>
                                          <p:spTgt spid="12">
                                            <p:txEl>
                                              <p:pRg st="0" end="0"/>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13">
                                            <p:txEl>
                                              <p:pRg st="0" end="0"/>
                                            </p:txEl>
                                          </p:spTgt>
                                        </p:tgtEl>
                                      </p:cBhvr>
                                    </p:animEffect>
                                    <p:set>
                                      <p:cBhvr>
                                        <p:cTn id="31" dur="1" fill="hold">
                                          <p:stCondLst>
                                            <p:cond delay="1999"/>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8">
                                            <p:txEl>
                                              <p:pRg st="0" end="0"/>
                                            </p:txEl>
                                          </p:spTgt>
                                        </p:tgtEl>
                                      </p:cBhvr>
                                    </p:animEffect>
                                    <p:set>
                                      <p:cBhvr>
                                        <p:cTn id="37" dur="1" fill="hold">
                                          <p:stCondLst>
                                            <p:cond delay="1999"/>
                                          </p:stCondLst>
                                        </p:cTn>
                                        <p:tgtEl>
                                          <p:spTgt spid="8">
                                            <p:txEl>
                                              <p:pRg st="0" end="0"/>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14">
                                            <p:txEl>
                                              <p:pRg st="0" end="0"/>
                                            </p:txEl>
                                          </p:spTgt>
                                        </p:tgtEl>
                                      </p:cBhvr>
                                    </p:animEffect>
                                    <p:set>
                                      <p:cBhvr>
                                        <p:cTn id="43" dur="1" fill="hold">
                                          <p:stCondLst>
                                            <p:cond delay="1999"/>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15">
                                            <p:txEl>
                                              <p:pRg st="0" end="0"/>
                                            </p:txEl>
                                          </p:spTgt>
                                        </p:tgtEl>
                                      </p:cBhvr>
                                    </p:animEffect>
                                    <p:set>
                                      <p:cBhvr>
                                        <p:cTn id="49" dur="1" fill="hold">
                                          <p:stCondLst>
                                            <p:cond delay="1999"/>
                                          </p:stCondLst>
                                        </p:cTn>
                                        <p:tgtEl>
                                          <p:spTgt spid="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2000"/>
                                        <p:tgtEl>
                                          <p:spTgt spid="16">
                                            <p:txEl>
                                              <p:pRg st="0" end="0"/>
                                            </p:txEl>
                                          </p:spTgt>
                                        </p:tgtEl>
                                      </p:cBhvr>
                                    </p:animEffect>
                                    <p:set>
                                      <p:cBhvr>
                                        <p:cTn id="55" dur="1" fill="hold">
                                          <p:stCondLst>
                                            <p:cond delay="1999"/>
                                          </p:stCondLst>
                                        </p:cTn>
                                        <p:tgtEl>
                                          <p:spTgt spid="16">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000"/>
                                        <p:tgtEl>
                                          <p:spTgt spid="17">
                                            <p:txEl>
                                              <p:pRg st="0" end="0"/>
                                            </p:txEl>
                                          </p:spTgt>
                                        </p:tgtEl>
                                      </p:cBhvr>
                                    </p:animEffect>
                                    <p:set>
                                      <p:cBhvr>
                                        <p:cTn id="61"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000"/>
                                        <p:tgtEl>
                                          <p:spTgt spid="9">
                                            <p:txEl>
                                              <p:pRg st="0" end="0"/>
                                            </p:txEl>
                                          </p:spTgt>
                                        </p:tgtEl>
                                      </p:cBhvr>
                                    </p:animEffect>
                                    <p:set>
                                      <p:cBhvr>
                                        <p:cTn id="67" dur="1" fill="hold">
                                          <p:stCondLst>
                                            <p:cond delay="1999"/>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2000"/>
                                        <p:tgtEl>
                                          <p:spTgt spid="18">
                                            <p:txEl>
                                              <p:pRg st="0" end="0"/>
                                            </p:txEl>
                                          </p:spTgt>
                                        </p:tgtEl>
                                      </p:cBhvr>
                                    </p:animEffect>
                                    <p:set>
                                      <p:cBhvr>
                                        <p:cTn id="73" dur="1" fill="hold">
                                          <p:stCondLst>
                                            <p:cond delay="19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2000"/>
                                        <p:tgtEl>
                                          <p:spTgt spid="19">
                                            <p:txEl>
                                              <p:pRg st="0" end="0"/>
                                            </p:txEl>
                                          </p:spTgt>
                                        </p:tgtEl>
                                      </p:cBhvr>
                                    </p:animEffect>
                                    <p:set>
                                      <p:cBhvr>
                                        <p:cTn id="79" dur="1" fill="hold">
                                          <p:stCondLst>
                                            <p:cond delay="19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2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000"/>
                                        <p:tgtEl>
                                          <p:spTgt spid="20">
                                            <p:txEl>
                                              <p:pRg st="0" end="0"/>
                                            </p:txEl>
                                          </p:spTgt>
                                        </p:tgtEl>
                                      </p:cBhvr>
                                    </p:animEffect>
                                    <p:set>
                                      <p:cBhvr>
                                        <p:cTn id="85"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21">
                                            <p:txEl>
                                              <p:pRg st="0" end="0"/>
                                            </p:txEl>
                                          </p:spTgt>
                                        </p:tgtEl>
                                      </p:cBhvr>
                                    </p:animEffect>
                                    <p:set>
                                      <p:cBhvr>
                                        <p:cTn id="91" dur="1" fill="hold">
                                          <p:stCondLst>
                                            <p:cond delay="19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1" y="3"/>
            <a:ext cx="785793" cy="646331"/>
          </a:xfrm>
          <a:prstGeom prst="rect">
            <a:avLst/>
          </a:prstGeom>
          <a:noFill/>
        </p:spPr>
        <p:txBody>
          <a:bodyPr wrap="none" rtlCol="0">
            <a:spAutoFit/>
          </a:bodyPr>
          <a:lstStyle/>
          <a:p>
            <a:r>
              <a:rPr lang="ru-RU" sz="3600" b="1" dirty="0" smtClean="0">
                <a:solidFill>
                  <a:srgbClr val="002060"/>
                </a:solidFill>
                <a:latin typeface="Georgia" pitchFamily="18" charset="0"/>
              </a:rPr>
              <a:t>50</a:t>
            </a:r>
            <a:endParaRPr lang="ru-RU" sz="3600" b="1" dirty="0">
              <a:solidFill>
                <a:srgbClr val="002060"/>
              </a:solidFill>
              <a:latin typeface="Georgia" pitchFamily="18" charset="0"/>
            </a:endParaRPr>
          </a:p>
        </p:txBody>
      </p:sp>
      <p:pic>
        <p:nvPicPr>
          <p:cNvPr id="4" name="Picture 2" descr="C:\Documents and Settings\Admin\Мои документы\РАБОТА\КОНКУРСЫ,ДОКЛАДЫ,ОТКРЫТЫЕ УРОКИ,НЕДЕЛИ\Недели математики\2019г\Новая папка\сыч-проверите-изображение-конструкции-мой-tattoo-портфо-ио-по-обный-42057225.jpg">
            <a:hlinkClick r:id="rId2" action="ppaction://hlinksldjump"/>
          </p:cNvPr>
          <p:cNvPicPr>
            <a:picLocks noChangeAspect="1" noChangeArrowheads="1"/>
          </p:cNvPicPr>
          <p:nvPr/>
        </p:nvPicPr>
        <p:blipFill>
          <a:blip r:embed="rId3" cstate="print"/>
          <a:srcRect b="13567"/>
          <a:stretch>
            <a:fillRect/>
          </a:stretch>
        </p:blipFill>
        <p:spPr bwMode="auto">
          <a:xfrm>
            <a:off x="2666705" y="4797152"/>
            <a:ext cx="3756667" cy="1862676"/>
          </a:xfrm>
          <a:prstGeom prst="rect">
            <a:avLst/>
          </a:prstGeom>
          <a:ln>
            <a:noFill/>
          </a:ln>
          <a:effectLst>
            <a:softEdge rad="317500"/>
          </a:effectLst>
        </p:spPr>
      </p:pic>
      <p:sp>
        <p:nvSpPr>
          <p:cNvPr id="7" name="Прямоугольник 6"/>
          <p:cNvSpPr/>
          <p:nvPr/>
        </p:nvSpPr>
        <p:spPr>
          <a:xfrm>
            <a:off x="374607" y="620689"/>
            <a:ext cx="9166268" cy="4401205"/>
          </a:xfrm>
          <a:prstGeom prst="rect">
            <a:avLst/>
          </a:prstGeom>
        </p:spPr>
        <p:txBody>
          <a:bodyPr wrap="square">
            <a:spAutoFit/>
          </a:bodyPr>
          <a:lstStyle/>
          <a:p>
            <a:pPr algn="ctr"/>
            <a:r>
              <a:rPr lang="ru-RU" sz="2800" b="1" dirty="0" smtClean="0">
                <a:latin typeface="Garamond" pitchFamily="18" charset="0"/>
              </a:rPr>
              <a:t>Изобретательность этого народа дала нам: арбалет, бренди, бумагу, бурение, вертолет, водяной насос, воздушные шарики, воздушного змея, гравюру, десятичную систему, железный плуг, зонтик, календарь, катушку для спиннинга, колокола, компас, кривое зеркало, лак, механические часы, огнемет, отрицательные числа, парашют, подвесной мост, порох, рельефные карты, руль, сейсмограф, сливной туалет, спички, стремя, счеты, тачку, фарфор, фейерверки, хомут и шелк. Кто это?</a:t>
            </a:r>
            <a:endParaRPr lang="ru-RU" sz="2800" b="1" dirty="0">
              <a:latin typeface="Garamond" pitchFamily="18" charset="0"/>
            </a:endParaRPr>
          </a:p>
        </p:txBody>
      </p:sp>
      <p:sp>
        <p:nvSpPr>
          <p:cNvPr id="8" name="TextBox 7"/>
          <p:cNvSpPr txBox="1"/>
          <p:nvPr/>
        </p:nvSpPr>
        <p:spPr>
          <a:xfrm>
            <a:off x="6498506" y="5805267"/>
            <a:ext cx="2084225" cy="646331"/>
          </a:xfrm>
          <a:prstGeom prst="rect">
            <a:avLst/>
          </a:prstGeom>
          <a:noFill/>
        </p:spPr>
        <p:txBody>
          <a:bodyPr wrap="none" rtlCol="0">
            <a:spAutoFit/>
          </a:bodyPr>
          <a:lstStyle/>
          <a:p>
            <a:r>
              <a:rPr lang="ru-RU" sz="3600" b="1" dirty="0" smtClean="0">
                <a:solidFill>
                  <a:srgbClr val="A500CC"/>
                </a:solidFill>
                <a:latin typeface="Garamond" pitchFamily="18" charset="0"/>
              </a:rPr>
              <a:t>Китайцы</a:t>
            </a:r>
            <a:endParaRPr lang="ru-RU" sz="3600" b="1" dirty="0">
              <a:solidFill>
                <a:srgbClr val="A500CC"/>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Мои документы\РАБОТА\КОНКУРСЫ,ДОКЛАДЫ,ОТКРЫТЫЕ УРОКИ,НЕДЕЛИ\Недели математики\2019г\Новая папка\на страницу.png">
            <a:hlinkClick r:id="rId2" action="ppaction://hlinksldjump"/>
          </p:cNvPr>
          <p:cNvPicPr>
            <a:picLocks noChangeAspect="1" noChangeArrowheads="1"/>
          </p:cNvPicPr>
          <p:nvPr/>
        </p:nvPicPr>
        <p:blipFill>
          <a:blip r:embed="rId3" cstate="print"/>
          <a:srcRect l="8470" t="4060" r="20007" b="2494"/>
          <a:stretch>
            <a:fillRect/>
          </a:stretch>
        </p:blipFill>
        <p:spPr bwMode="auto">
          <a:xfrm>
            <a:off x="4019104" y="3789043"/>
            <a:ext cx="1803201" cy="2936913"/>
          </a:xfrm>
          <a:prstGeom prst="rect">
            <a:avLst/>
          </a:prstGeom>
          <a:noFill/>
        </p:spPr>
      </p:pic>
      <p:sp>
        <p:nvSpPr>
          <p:cNvPr id="3" name="TextBox 2"/>
          <p:cNvSpPr txBox="1"/>
          <p:nvPr/>
        </p:nvSpPr>
        <p:spPr>
          <a:xfrm>
            <a:off x="788370" y="3"/>
            <a:ext cx="734496" cy="646331"/>
          </a:xfrm>
          <a:prstGeom prst="rect">
            <a:avLst/>
          </a:prstGeom>
          <a:noFill/>
        </p:spPr>
        <p:txBody>
          <a:bodyPr wrap="none" rtlCol="0">
            <a:spAutoFit/>
          </a:bodyPr>
          <a:lstStyle/>
          <a:p>
            <a:r>
              <a:rPr lang="ru-RU" sz="3600" b="1" dirty="0" smtClean="0">
                <a:solidFill>
                  <a:srgbClr val="002060"/>
                </a:solidFill>
                <a:latin typeface="Georgia" pitchFamily="18" charset="0"/>
              </a:rPr>
              <a:t>10</a:t>
            </a:r>
            <a:endParaRPr lang="ru-RU" sz="3600" b="1" dirty="0">
              <a:solidFill>
                <a:srgbClr val="002060"/>
              </a:solidFill>
              <a:latin typeface="Georgia" pitchFamily="18" charset="0"/>
            </a:endParaRPr>
          </a:p>
        </p:txBody>
      </p:sp>
      <p:sp>
        <p:nvSpPr>
          <p:cNvPr id="4" name="Прямоугольник 3"/>
          <p:cNvSpPr/>
          <p:nvPr/>
        </p:nvSpPr>
        <p:spPr>
          <a:xfrm>
            <a:off x="1013771" y="404665"/>
            <a:ext cx="8189536" cy="4293483"/>
          </a:xfrm>
          <a:prstGeom prst="rect">
            <a:avLst/>
          </a:prstGeom>
        </p:spPr>
        <p:txBody>
          <a:bodyPr wrap="square">
            <a:spAutoFit/>
          </a:bodyPr>
          <a:lstStyle/>
          <a:p>
            <a:pPr algn="ctr"/>
            <a:r>
              <a:rPr lang="ru-RU" sz="2500" b="1" dirty="0" smtClean="0">
                <a:latin typeface="Garamond" pitchFamily="18" charset="0"/>
              </a:rPr>
              <a:t>Давным-давно   ЭТО  было изготовлено из растительных волокон в Китае, затем из спрессованной сердцевины болотного растения. В X веке в Европе оно появилось из сваренных и размолотых тряпок, древесных корней, бамбуковой щепы. Изготовлялось это также из соломы, ржи, пшеницы, овса, крапивы, водорослей, камыша и т. д. Но производство ЭТОГО поставило человечество перед серьезной экологической проблемой.</a:t>
            </a:r>
          </a:p>
          <a:p>
            <a:r>
              <a:rPr lang="ru-RU" sz="2400" dirty="0" smtClean="0"/>
              <a:t/>
            </a:r>
            <a:br>
              <a:rPr lang="ru-RU" sz="2400" dirty="0" smtClean="0"/>
            </a:br>
            <a:endParaRPr lang="ru-RU" sz="2400" dirty="0"/>
          </a:p>
        </p:txBody>
      </p:sp>
      <p:sp>
        <p:nvSpPr>
          <p:cNvPr id="5" name="TextBox 4"/>
          <p:cNvSpPr txBox="1"/>
          <p:nvPr/>
        </p:nvSpPr>
        <p:spPr>
          <a:xfrm>
            <a:off x="6498504" y="5805267"/>
            <a:ext cx="1638590" cy="646331"/>
          </a:xfrm>
          <a:prstGeom prst="rect">
            <a:avLst/>
          </a:prstGeom>
          <a:noFill/>
        </p:spPr>
        <p:txBody>
          <a:bodyPr wrap="none" rtlCol="0">
            <a:spAutoFit/>
          </a:bodyPr>
          <a:lstStyle/>
          <a:p>
            <a:r>
              <a:rPr lang="ru-RU" sz="3600" b="1" dirty="0" smtClean="0">
                <a:solidFill>
                  <a:srgbClr val="A500CC"/>
                </a:solidFill>
                <a:latin typeface="Garamond" pitchFamily="18" charset="0"/>
              </a:rPr>
              <a:t>Бумага</a:t>
            </a:r>
            <a:endParaRPr lang="ru-RU" sz="3600" b="1" dirty="0">
              <a:solidFill>
                <a:srgbClr val="A500CC"/>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РАБОТА\КОНКУРСЫ,ДОКЛАДЫ,ОТКРЫТЫЕ УРОКИ,НЕДЕЛИ\Недели математики\2019г\Новая папка\на страницу.png">
            <a:hlinkClick r:id="rId2" action="ppaction://hlinksldjump"/>
          </p:cNvPr>
          <p:cNvPicPr>
            <a:picLocks noChangeAspect="1" noChangeArrowheads="1"/>
          </p:cNvPicPr>
          <p:nvPr/>
        </p:nvPicPr>
        <p:blipFill>
          <a:blip r:embed="rId3" cstate="print"/>
          <a:srcRect l="8470" t="4060" r="20007" b="2494"/>
          <a:stretch>
            <a:fillRect/>
          </a:stretch>
        </p:blipFill>
        <p:spPr bwMode="auto">
          <a:xfrm>
            <a:off x="3718571" y="3068960"/>
            <a:ext cx="1953467" cy="3052210"/>
          </a:xfrm>
          <a:prstGeom prst="rect">
            <a:avLst/>
          </a:prstGeom>
          <a:noFill/>
        </p:spPr>
      </p:pic>
      <p:sp>
        <p:nvSpPr>
          <p:cNvPr id="3" name="TextBox 2"/>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20</a:t>
            </a:r>
            <a:endParaRPr lang="ru-RU" sz="3600" b="1" dirty="0">
              <a:solidFill>
                <a:srgbClr val="002060"/>
              </a:solidFill>
              <a:latin typeface="Georgia" pitchFamily="18" charset="0"/>
            </a:endParaRPr>
          </a:p>
        </p:txBody>
      </p:sp>
      <p:sp>
        <p:nvSpPr>
          <p:cNvPr id="4" name="Прямоугольник 3"/>
          <p:cNvSpPr/>
          <p:nvPr/>
        </p:nvSpPr>
        <p:spPr>
          <a:xfrm>
            <a:off x="1164036" y="404664"/>
            <a:ext cx="8114402" cy="2800767"/>
          </a:xfrm>
          <a:prstGeom prst="rect">
            <a:avLst/>
          </a:prstGeom>
        </p:spPr>
        <p:txBody>
          <a:bodyPr wrap="square">
            <a:spAutoFit/>
          </a:bodyPr>
          <a:lstStyle/>
          <a:p>
            <a:pPr algn="ctr"/>
            <a:r>
              <a:rPr lang="ru-RU" sz="2800" b="1" dirty="0" smtClean="0">
                <a:latin typeface="Garamond" pitchFamily="18" charset="0"/>
              </a:rPr>
              <a:t>В древние времена японские ребятишки втыкали в небольшое крепкое яблоко гусиные перья и с помощью несложного приспособления манипулировали им. Назовите игру, начало которой положено этим незрелым яблоком.</a:t>
            </a:r>
          </a:p>
          <a:p>
            <a:r>
              <a:rPr lang="ru-RU" dirty="0" smtClean="0"/>
              <a:t/>
            </a:r>
            <a:br>
              <a:rPr lang="ru-RU" dirty="0" smtClean="0"/>
            </a:br>
            <a:endParaRPr lang="ru-RU" dirty="0"/>
          </a:p>
        </p:txBody>
      </p:sp>
      <p:sp>
        <p:nvSpPr>
          <p:cNvPr id="5" name="TextBox 4"/>
          <p:cNvSpPr txBox="1"/>
          <p:nvPr/>
        </p:nvSpPr>
        <p:spPr>
          <a:xfrm>
            <a:off x="3568304" y="5949283"/>
            <a:ext cx="2226892" cy="584775"/>
          </a:xfrm>
          <a:prstGeom prst="rect">
            <a:avLst/>
          </a:prstGeom>
          <a:noFill/>
        </p:spPr>
        <p:txBody>
          <a:bodyPr wrap="none" rtlCol="0">
            <a:spAutoFit/>
          </a:bodyPr>
          <a:lstStyle/>
          <a:p>
            <a:r>
              <a:rPr lang="ru-RU" sz="3200" b="1" dirty="0" smtClean="0">
                <a:solidFill>
                  <a:srgbClr val="BD00EA"/>
                </a:solidFill>
                <a:latin typeface="Garamond" pitchFamily="18" charset="0"/>
              </a:rPr>
              <a:t>Бадминтон</a:t>
            </a:r>
            <a:endParaRPr lang="ru-RU" sz="32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РАБОТА\КОНКУРСЫ,ДОКЛАДЫ,ОТКРЫТЫЕ УРОКИ,НЕДЕЛИ\Недели математики\2019г\Новая папка\на страницу.png">
            <a:hlinkClick r:id="rId2" action="ppaction://hlinksldjump"/>
          </p:cNvPr>
          <p:cNvPicPr>
            <a:picLocks noChangeAspect="1" noChangeArrowheads="1"/>
          </p:cNvPicPr>
          <p:nvPr/>
        </p:nvPicPr>
        <p:blipFill>
          <a:blip r:embed="rId3" cstate="print"/>
          <a:srcRect l="8470" t="4060" r="20007" b="2494"/>
          <a:stretch>
            <a:fillRect/>
          </a:stretch>
        </p:blipFill>
        <p:spPr bwMode="auto">
          <a:xfrm>
            <a:off x="3718571" y="2708923"/>
            <a:ext cx="2028600" cy="3436745"/>
          </a:xfrm>
          <a:prstGeom prst="rect">
            <a:avLst/>
          </a:prstGeom>
          <a:noFill/>
        </p:spPr>
      </p:pic>
      <p:sp>
        <p:nvSpPr>
          <p:cNvPr id="3" name="TextBox 2"/>
          <p:cNvSpPr txBox="1"/>
          <p:nvPr/>
        </p:nvSpPr>
        <p:spPr>
          <a:xfrm>
            <a:off x="638106"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30</a:t>
            </a:r>
            <a:endParaRPr lang="ru-RU" sz="3600" b="1" dirty="0">
              <a:solidFill>
                <a:srgbClr val="002060"/>
              </a:solidFill>
              <a:latin typeface="Georgia" pitchFamily="18" charset="0"/>
            </a:endParaRPr>
          </a:p>
        </p:txBody>
      </p:sp>
      <p:sp>
        <p:nvSpPr>
          <p:cNvPr id="20481" name="Rectangle 1"/>
          <p:cNvSpPr>
            <a:spLocks noChangeArrowheads="1"/>
          </p:cNvSpPr>
          <p:nvPr/>
        </p:nvSpPr>
        <p:spPr bwMode="auto">
          <a:xfrm>
            <a:off x="1088904" y="260649"/>
            <a:ext cx="766360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Давным-давно в одной стране проводился один праздник через каждые 1417 дней. Что это за праздник, если известно, что во время его проводился пентатлон, а после него поэты читали стихи и гимны, а ораторы прославляли победителей?</a:t>
            </a:r>
            <a:endParaRPr kumimoji="0" lang="ru-RU" sz="2800" b="1" i="0" u="none" strike="noStrike" cap="none" normalizeH="0" baseline="0" dirty="0" smtClean="0">
              <a:ln>
                <a:noFill/>
              </a:ln>
              <a:solidFill>
                <a:schemeClr val="tx1"/>
              </a:solidFill>
              <a:effectLst/>
              <a:latin typeface="Garamond" pitchFamily="18" charset="0"/>
            </a:endParaRPr>
          </a:p>
        </p:txBody>
      </p:sp>
      <p:sp>
        <p:nvSpPr>
          <p:cNvPr id="9" name="Прямоугольник 8"/>
          <p:cNvSpPr/>
          <p:nvPr/>
        </p:nvSpPr>
        <p:spPr>
          <a:xfrm>
            <a:off x="3493170" y="5949283"/>
            <a:ext cx="2262158" cy="584775"/>
          </a:xfrm>
          <a:prstGeom prst="rect">
            <a:avLst/>
          </a:prstGeom>
        </p:spPr>
        <p:txBody>
          <a:bodyPr wrap="none">
            <a:spAutoFit/>
          </a:bodyPr>
          <a:lstStyle/>
          <a:p>
            <a:r>
              <a:rPr lang="ru-RU" sz="3200" b="1" dirty="0" smtClean="0">
                <a:solidFill>
                  <a:srgbClr val="A500CC"/>
                </a:solidFill>
                <a:latin typeface="Garamond" pitchFamily="18" charset="0"/>
              </a:rPr>
              <a:t>Олимпиада</a:t>
            </a:r>
            <a:endParaRPr lang="ru-RU" sz="3200" b="1" dirty="0">
              <a:solidFill>
                <a:srgbClr val="A500CC"/>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РАБОТА\КОНКУРСЫ,ДОКЛАДЫ,ОТКРЫТЫЕ УРОКИ,НЕДЕЛИ\Недели математики\2019г\Новая папка\на страницу.png">
            <a:hlinkClick r:id="rId2" action="ppaction://hlinksldjump"/>
          </p:cNvPr>
          <p:cNvPicPr>
            <a:picLocks noChangeAspect="1" noChangeArrowheads="1"/>
          </p:cNvPicPr>
          <p:nvPr/>
        </p:nvPicPr>
        <p:blipFill>
          <a:blip r:embed="rId3" cstate="print"/>
          <a:srcRect l="8470" t="4060" r="20007" b="2494"/>
          <a:stretch>
            <a:fillRect/>
          </a:stretch>
        </p:blipFill>
        <p:spPr bwMode="auto">
          <a:xfrm>
            <a:off x="3643438" y="1916835"/>
            <a:ext cx="1502666" cy="2447427"/>
          </a:xfrm>
          <a:prstGeom prst="rect">
            <a:avLst/>
          </a:prstGeom>
          <a:noFill/>
        </p:spPr>
      </p:pic>
      <p:sp>
        <p:nvSpPr>
          <p:cNvPr id="3" name="TextBox 2"/>
          <p:cNvSpPr txBox="1"/>
          <p:nvPr/>
        </p:nvSpPr>
        <p:spPr>
          <a:xfrm>
            <a:off x="713239" y="3"/>
            <a:ext cx="808235" cy="646331"/>
          </a:xfrm>
          <a:prstGeom prst="rect">
            <a:avLst/>
          </a:prstGeom>
          <a:noFill/>
        </p:spPr>
        <p:txBody>
          <a:bodyPr wrap="none" rtlCol="0">
            <a:spAutoFit/>
          </a:bodyPr>
          <a:lstStyle/>
          <a:p>
            <a:r>
              <a:rPr lang="ru-RU" sz="3600" b="1" dirty="0" smtClean="0">
                <a:solidFill>
                  <a:srgbClr val="002060"/>
                </a:solidFill>
                <a:latin typeface="Georgia" pitchFamily="18" charset="0"/>
              </a:rPr>
              <a:t>40</a:t>
            </a:r>
            <a:endParaRPr lang="ru-RU" sz="3600" b="1" dirty="0">
              <a:solidFill>
                <a:srgbClr val="002060"/>
              </a:solidFill>
              <a:latin typeface="Georgia" pitchFamily="18" charset="0"/>
            </a:endParaRPr>
          </a:p>
        </p:txBody>
      </p:sp>
      <p:sp>
        <p:nvSpPr>
          <p:cNvPr id="4" name="Прямоугольник 3"/>
          <p:cNvSpPr/>
          <p:nvPr/>
        </p:nvSpPr>
        <p:spPr>
          <a:xfrm>
            <a:off x="262437" y="4293097"/>
            <a:ext cx="8940868" cy="2400657"/>
          </a:xfrm>
          <a:prstGeom prst="rect">
            <a:avLst/>
          </a:prstGeom>
        </p:spPr>
        <p:txBody>
          <a:bodyPr wrap="square">
            <a:spAutoFit/>
          </a:bodyPr>
          <a:lstStyle/>
          <a:p>
            <a:pPr algn="ctr"/>
            <a:r>
              <a:rPr lang="ru-RU" sz="2500" b="1" dirty="0" smtClean="0">
                <a:latin typeface="Garamond" pitchFamily="18" charset="0"/>
              </a:rPr>
              <a:t>Философы древности, разрезая этот загадочный объект поперек, объясняли своим ученикам строение Вселенной, т.е. он был наглядным пособием для изучения астрономии. </a:t>
            </a:r>
          </a:p>
          <a:p>
            <a:pPr algn="ctr"/>
            <a:r>
              <a:rPr lang="ru-RU" sz="2500" b="1" dirty="0" smtClean="0">
                <a:latin typeface="Garamond" pitchFamily="18" charset="0"/>
              </a:rPr>
              <a:t>В наше время его используют при профилактике простудных заболеваний, а его соком мажут голову, чтобы волосы росли гуще.</a:t>
            </a:r>
            <a:endParaRPr lang="ru-RU" sz="2500" b="1" dirty="0">
              <a:latin typeface="Garamond" pitchFamily="18" charset="0"/>
            </a:endParaRPr>
          </a:p>
        </p:txBody>
      </p:sp>
      <p:sp>
        <p:nvSpPr>
          <p:cNvPr id="5" name="Прямоугольник 4"/>
          <p:cNvSpPr/>
          <p:nvPr/>
        </p:nvSpPr>
        <p:spPr>
          <a:xfrm>
            <a:off x="863503" y="404665"/>
            <a:ext cx="8039268" cy="1631216"/>
          </a:xfrm>
          <a:prstGeom prst="rect">
            <a:avLst/>
          </a:prstGeom>
        </p:spPr>
        <p:txBody>
          <a:bodyPr wrap="square">
            <a:spAutoFit/>
          </a:bodyPr>
          <a:lstStyle/>
          <a:p>
            <a:pPr algn="ctr"/>
            <a:r>
              <a:rPr lang="ru-RU" sz="2500" b="1" dirty="0" smtClean="0">
                <a:solidFill>
                  <a:prstClr val="black"/>
                </a:solidFill>
                <a:latin typeface="Garamond" pitchFamily="18" charset="0"/>
              </a:rPr>
              <a:t>Давным-давно средневековые рыцари носили ЭТО  на груди   как талисман. ЕМУ приписывали чудесное свойство: якобы он способен предохранить воина от стрелы и ударов мечей. </a:t>
            </a:r>
            <a:endParaRPr lang="ru-RU" sz="2500" dirty="0"/>
          </a:p>
        </p:txBody>
      </p:sp>
      <p:sp>
        <p:nvSpPr>
          <p:cNvPr id="6" name="TextBox 5"/>
          <p:cNvSpPr txBox="1"/>
          <p:nvPr/>
        </p:nvSpPr>
        <p:spPr>
          <a:xfrm>
            <a:off x="6723905" y="2852939"/>
            <a:ext cx="949299" cy="646331"/>
          </a:xfrm>
          <a:prstGeom prst="rect">
            <a:avLst/>
          </a:prstGeom>
          <a:noFill/>
        </p:spPr>
        <p:txBody>
          <a:bodyPr wrap="none" rtlCol="0">
            <a:spAutoFit/>
          </a:bodyPr>
          <a:lstStyle/>
          <a:p>
            <a:r>
              <a:rPr lang="ru-RU" sz="3600" b="1" dirty="0" smtClean="0">
                <a:solidFill>
                  <a:srgbClr val="BD00EA"/>
                </a:solidFill>
                <a:latin typeface="Garamond" pitchFamily="18" charset="0"/>
              </a:rPr>
              <a:t>Лук</a:t>
            </a:r>
            <a:endParaRPr lang="ru-RU" sz="36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РАБОТА\КОНКУРСЫ,ДОКЛАДЫ,ОТКРЫТЫЕ УРОКИ,НЕДЕЛИ\Недели математики\2019г\Новая папка\на страницу.png">
            <a:hlinkClick r:id="rId2" action="ppaction://hlinksldjump"/>
          </p:cNvPr>
          <p:cNvPicPr>
            <a:picLocks noChangeAspect="1" noChangeArrowheads="1"/>
          </p:cNvPicPr>
          <p:nvPr/>
        </p:nvPicPr>
        <p:blipFill>
          <a:blip r:embed="rId3" cstate="print"/>
          <a:srcRect l="8470" t="4060" r="20007" b="2494"/>
          <a:stretch>
            <a:fillRect/>
          </a:stretch>
        </p:blipFill>
        <p:spPr bwMode="auto">
          <a:xfrm>
            <a:off x="3568303" y="3212979"/>
            <a:ext cx="1803201" cy="2936913"/>
          </a:xfrm>
          <a:prstGeom prst="rect">
            <a:avLst/>
          </a:prstGeom>
          <a:noFill/>
        </p:spPr>
      </p:pic>
      <p:sp>
        <p:nvSpPr>
          <p:cNvPr id="3" name="TextBox 2"/>
          <p:cNvSpPr txBox="1"/>
          <p:nvPr/>
        </p:nvSpPr>
        <p:spPr>
          <a:xfrm>
            <a:off x="788371" y="3"/>
            <a:ext cx="785793" cy="646331"/>
          </a:xfrm>
          <a:prstGeom prst="rect">
            <a:avLst/>
          </a:prstGeom>
          <a:noFill/>
        </p:spPr>
        <p:txBody>
          <a:bodyPr wrap="none" rtlCol="0">
            <a:spAutoFit/>
          </a:bodyPr>
          <a:lstStyle/>
          <a:p>
            <a:r>
              <a:rPr lang="ru-RU" sz="3600" b="1" dirty="0" smtClean="0">
                <a:solidFill>
                  <a:srgbClr val="002060"/>
                </a:solidFill>
                <a:latin typeface="Georgia" pitchFamily="18" charset="0"/>
              </a:rPr>
              <a:t>50</a:t>
            </a:r>
            <a:endParaRPr lang="ru-RU" sz="3600" b="1" dirty="0">
              <a:solidFill>
                <a:srgbClr val="002060"/>
              </a:solidFill>
              <a:latin typeface="Georgia" pitchFamily="18" charset="0"/>
            </a:endParaRPr>
          </a:p>
        </p:txBody>
      </p:sp>
      <p:sp>
        <p:nvSpPr>
          <p:cNvPr id="20481" name="Rectangle 1"/>
          <p:cNvSpPr>
            <a:spLocks noChangeArrowheads="1"/>
          </p:cNvSpPr>
          <p:nvPr/>
        </p:nvSpPr>
        <p:spPr bwMode="auto">
          <a:xfrm>
            <a:off x="487838" y="692699"/>
            <a:ext cx="864033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Garamond" pitchFamily="18" charset="0"/>
                <a:ea typeface="Calibri" pitchFamily="34" charset="0"/>
                <a:cs typeface="Arial" pitchFamily="34" charset="0"/>
              </a:rPr>
              <a:t>Давным-давно император Наполеон III на банкете велел подать для почётных гостей приборы из очень дорогого серебристо-белого металла. А всем прочим было обидно до слёз: им пришлось пользоваться обычной золотой и серебряной посудой. Из чего были изготовлены приборы?</a:t>
            </a:r>
            <a:endParaRPr kumimoji="0" lang="ru-RU" sz="2800" b="1" i="0" u="none" strike="noStrike" cap="none" normalizeH="0" baseline="0" dirty="0" smtClean="0">
              <a:ln>
                <a:noFill/>
              </a:ln>
              <a:effectLst/>
              <a:latin typeface="Garamond" pitchFamily="18" charset="0"/>
            </a:endParaRPr>
          </a:p>
        </p:txBody>
      </p:sp>
      <p:sp>
        <p:nvSpPr>
          <p:cNvPr id="5" name="TextBox 4"/>
          <p:cNvSpPr txBox="1"/>
          <p:nvPr/>
        </p:nvSpPr>
        <p:spPr>
          <a:xfrm>
            <a:off x="3413004" y="5877275"/>
            <a:ext cx="2183611" cy="584775"/>
          </a:xfrm>
          <a:prstGeom prst="rect">
            <a:avLst/>
          </a:prstGeom>
          <a:noFill/>
        </p:spPr>
        <p:txBody>
          <a:bodyPr wrap="none" rtlCol="0">
            <a:spAutoFit/>
          </a:bodyPr>
          <a:lstStyle/>
          <a:p>
            <a:pPr algn="ctr"/>
            <a:r>
              <a:rPr lang="ru-RU" sz="3200" b="1" dirty="0" smtClean="0">
                <a:solidFill>
                  <a:srgbClr val="BD00EA"/>
                </a:solidFill>
                <a:latin typeface="Garamond" pitchFamily="18" charset="0"/>
              </a:rPr>
              <a:t>Алюминий</a:t>
            </a:r>
            <a:endParaRPr lang="ru-RU" sz="3200" b="1" dirty="0">
              <a:solidFill>
                <a:srgbClr val="BD00EA"/>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0" y="3"/>
            <a:ext cx="734496" cy="646331"/>
          </a:xfrm>
          <a:prstGeom prst="rect">
            <a:avLst/>
          </a:prstGeom>
          <a:noFill/>
        </p:spPr>
        <p:txBody>
          <a:bodyPr wrap="none" rtlCol="0">
            <a:spAutoFit/>
          </a:bodyPr>
          <a:lstStyle/>
          <a:p>
            <a:r>
              <a:rPr lang="ru-RU" sz="3600" b="1" dirty="0" smtClean="0">
                <a:solidFill>
                  <a:srgbClr val="002060"/>
                </a:solidFill>
                <a:latin typeface="Georgia" pitchFamily="18" charset="0"/>
              </a:rPr>
              <a:t>10</a:t>
            </a:r>
            <a:endParaRPr lang="ru-RU" sz="3600" b="1" dirty="0">
              <a:solidFill>
                <a:srgbClr val="002060"/>
              </a:solidFill>
              <a:latin typeface="Georgia" pitchFamily="18" charset="0"/>
            </a:endParaRPr>
          </a:p>
        </p:txBody>
      </p:sp>
      <p:sp>
        <p:nvSpPr>
          <p:cNvPr id="3" name="Прямоугольник 2"/>
          <p:cNvSpPr/>
          <p:nvPr/>
        </p:nvSpPr>
        <p:spPr>
          <a:xfrm>
            <a:off x="1464571" y="188642"/>
            <a:ext cx="7212801" cy="2062103"/>
          </a:xfrm>
          <a:prstGeom prst="rect">
            <a:avLst/>
          </a:prstGeom>
        </p:spPr>
        <p:txBody>
          <a:bodyPr wrap="square">
            <a:spAutoFit/>
          </a:bodyPr>
          <a:lstStyle/>
          <a:p>
            <a:pPr algn="ctr"/>
            <a:r>
              <a:rPr lang="ru-RU" sz="3200" b="1" dirty="0" smtClean="0">
                <a:latin typeface="Garamond" pitchFamily="18" charset="0"/>
              </a:rPr>
              <a:t>В бублике 1 дырка, а в кренделе в два раза больше. На сколько меньше дырок в 7 бубликах, чем в 12 кренделях?</a:t>
            </a:r>
            <a:endParaRPr lang="ru-RU" sz="3200" b="1" dirty="0">
              <a:latin typeface="Garamond" pitchFamily="18" charset="0"/>
            </a:endParaRPr>
          </a:p>
        </p:txBody>
      </p:sp>
      <p:sp>
        <p:nvSpPr>
          <p:cNvPr id="4" name="Прямоугольник 3"/>
          <p:cNvSpPr/>
          <p:nvPr/>
        </p:nvSpPr>
        <p:spPr>
          <a:xfrm>
            <a:off x="788370" y="5661251"/>
            <a:ext cx="8189536" cy="646331"/>
          </a:xfrm>
          <a:prstGeom prst="rect">
            <a:avLst/>
          </a:prstGeom>
        </p:spPr>
        <p:txBody>
          <a:bodyPr wrap="square">
            <a:spAutoFit/>
          </a:bodyPr>
          <a:lstStyle/>
          <a:p>
            <a:pPr algn="ctr"/>
            <a:r>
              <a:rPr lang="ru-RU" sz="3600" b="1" dirty="0" smtClean="0">
                <a:solidFill>
                  <a:srgbClr val="A500CC"/>
                </a:solidFill>
                <a:latin typeface="Garamond" pitchFamily="18" charset="0"/>
              </a:rPr>
              <a:t>7б – 7д, 12крх2=24д:   24-7= 17 дырок</a:t>
            </a:r>
            <a:endParaRPr lang="ru-RU" sz="3600" b="1" dirty="0">
              <a:solidFill>
                <a:srgbClr val="A500CC"/>
              </a:solidFill>
              <a:latin typeface="Garamond" pitchFamily="18" charset="0"/>
            </a:endParaRPr>
          </a:p>
        </p:txBody>
      </p:sp>
      <p:pic>
        <p:nvPicPr>
          <p:cNvPr id="1026" name="Picture 2" descr="C:\Documents and Settings\Admin\Мои документы\Мои рисунки\Фото\СОВЫ анимашки\508696.gif">
            <a:hlinkClick r:id="rId2" action="ppaction://hlinksldjump"/>
          </p:cNvPr>
          <p:cNvPicPr>
            <a:picLocks noChangeAspect="1" noChangeArrowheads="1" noCrop="1"/>
          </p:cNvPicPr>
          <p:nvPr/>
        </p:nvPicPr>
        <p:blipFill>
          <a:blip r:embed="rId3" cstate="print">
            <a:lum bright="-10000"/>
          </a:blip>
          <a:srcRect/>
          <a:stretch>
            <a:fillRect/>
          </a:stretch>
        </p:blipFill>
        <p:spPr bwMode="auto">
          <a:xfrm>
            <a:off x="2782756" y="2062166"/>
            <a:ext cx="3975364" cy="302302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20</a:t>
            </a:r>
            <a:endParaRPr lang="ru-RU" sz="3600" b="1" dirty="0">
              <a:solidFill>
                <a:srgbClr val="002060"/>
              </a:solidFill>
              <a:latin typeface="Georgia" pitchFamily="18" charset="0"/>
            </a:endParaRPr>
          </a:p>
        </p:txBody>
      </p:sp>
      <p:pic>
        <p:nvPicPr>
          <p:cNvPr id="3" name="Picture 2" descr="C:\Documents and Settings\Admin\Мои документы\Мои рисунки\Фото\СОВЫ анимашки\508696.gif">
            <a:hlinkClick r:id="rId2" action="ppaction://hlinksldjump"/>
          </p:cNvPr>
          <p:cNvPicPr>
            <a:picLocks noChangeAspect="1" noChangeArrowheads="1" noCrop="1"/>
          </p:cNvPicPr>
          <p:nvPr/>
        </p:nvPicPr>
        <p:blipFill>
          <a:blip r:embed="rId3" cstate="print">
            <a:lum bright="-10000"/>
          </a:blip>
          <a:srcRect/>
          <a:stretch>
            <a:fillRect/>
          </a:stretch>
        </p:blipFill>
        <p:spPr bwMode="auto">
          <a:xfrm>
            <a:off x="2741837" y="2060851"/>
            <a:ext cx="3975364" cy="3023021"/>
          </a:xfrm>
          <a:prstGeom prst="rect">
            <a:avLst/>
          </a:prstGeom>
          <a:noFill/>
        </p:spPr>
      </p:pic>
      <p:sp>
        <p:nvSpPr>
          <p:cNvPr id="4" name="Прямоугольник 3"/>
          <p:cNvSpPr/>
          <p:nvPr/>
        </p:nvSpPr>
        <p:spPr>
          <a:xfrm>
            <a:off x="1539704" y="1"/>
            <a:ext cx="7287935" cy="2015936"/>
          </a:xfrm>
          <a:prstGeom prst="rect">
            <a:avLst/>
          </a:prstGeom>
        </p:spPr>
        <p:txBody>
          <a:bodyPr wrap="square">
            <a:spAutoFit/>
          </a:bodyPr>
          <a:lstStyle/>
          <a:p>
            <a:pPr algn="ctr"/>
            <a:r>
              <a:rPr lang="ru-RU" sz="2500" b="1" dirty="0" smtClean="0">
                <a:latin typeface="Garamond" pitchFamily="18" charset="0"/>
              </a:rPr>
              <a:t>На завтрак, страдающий запором динозавр, съел 2 тонны травы. На обед он съел 4 тонны, а на ужин его самого съел тираннозавр. Сколько весил динозавр с утра, если известно, что после ужина тираннозавр поправился на 23 тонны?</a:t>
            </a:r>
            <a:endParaRPr lang="ru-RU" sz="2500" b="1" dirty="0">
              <a:latin typeface="Garamond" pitchFamily="18" charset="0"/>
            </a:endParaRPr>
          </a:p>
        </p:txBody>
      </p:sp>
      <p:sp>
        <p:nvSpPr>
          <p:cNvPr id="5" name="Прямоугольник 4"/>
          <p:cNvSpPr/>
          <p:nvPr/>
        </p:nvSpPr>
        <p:spPr>
          <a:xfrm>
            <a:off x="2741837" y="5589243"/>
            <a:ext cx="3530134" cy="646331"/>
          </a:xfrm>
          <a:prstGeom prst="rect">
            <a:avLst/>
          </a:prstGeom>
        </p:spPr>
        <p:txBody>
          <a:bodyPr wrap="none">
            <a:spAutoFit/>
          </a:bodyPr>
          <a:lstStyle/>
          <a:p>
            <a:r>
              <a:rPr lang="ru-RU" sz="3600" b="1" dirty="0" smtClean="0">
                <a:solidFill>
                  <a:srgbClr val="A500CC"/>
                </a:solidFill>
                <a:latin typeface="Garamond" pitchFamily="18" charset="0"/>
              </a:rPr>
              <a:t>23-(4+2)=17тонн</a:t>
            </a:r>
            <a:endParaRPr lang="ru-RU" sz="3600" b="1" dirty="0">
              <a:solidFill>
                <a:srgbClr val="A500CC"/>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104"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30</a:t>
            </a:r>
            <a:endParaRPr lang="ru-RU" sz="3600" b="1" dirty="0">
              <a:solidFill>
                <a:srgbClr val="002060"/>
              </a:solidFill>
              <a:latin typeface="Georgia" pitchFamily="18" charset="0"/>
            </a:endParaRPr>
          </a:p>
        </p:txBody>
      </p:sp>
      <p:pic>
        <p:nvPicPr>
          <p:cNvPr id="3" name="Picture 2" descr="C:\Documents and Settings\Admin\Мои документы\Мои рисунки\Фото\СОВЫ анимашки\508696.gif">
            <a:hlinkClick r:id="rId2" action="ppaction://hlinksldjump"/>
          </p:cNvPr>
          <p:cNvPicPr>
            <a:picLocks noChangeAspect="1" noChangeArrowheads="1" noCrop="1"/>
          </p:cNvPicPr>
          <p:nvPr/>
        </p:nvPicPr>
        <p:blipFill>
          <a:blip r:embed="rId3" cstate="print">
            <a:lum bright="-10000"/>
          </a:blip>
          <a:srcRect/>
          <a:stretch>
            <a:fillRect/>
          </a:stretch>
        </p:blipFill>
        <p:spPr bwMode="auto">
          <a:xfrm>
            <a:off x="3493171" y="2420888"/>
            <a:ext cx="3975364" cy="3023021"/>
          </a:xfrm>
          <a:prstGeom prst="rect">
            <a:avLst/>
          </a:prstGeom>
          <a:noFill/>
        </p:spPr>
      </p:pic>
      <p:sp>
        <p:nvSpPr>
          <p:cNvPr id="12289" name="Rectangle 1"/>
          <p:cNvSpPr>
            <a:spLocks noChangeArrowheads="1"/>
          </p:cNvSpPr>
          <p:nvPr/>
        </p:nvSpPr>
        <p:spPr bwMode="auto">
          <a:xfrm>
            <a:off x="1314305" y="604721"/>
            <a:ext cx="7513335"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Отплякиваясь</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от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сурых</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пляк</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каждый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хамсик</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шмыряет</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на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глын</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по  5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гнусиков</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Сколько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гнусиков</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шмырнут</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на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глын</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pP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12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хамсиков</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отплякивающихся</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от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сурых</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a:t>
            </a:r>
            <a:r>
              <a:rPr kumimoji="0" lang="ru-RU" sz="2600" b="1" i="0" u="none" strike="noStrike" cap="none" normalizeH="0" baseline="0" dirty="0" err="1" smtClean="0">
                <a:ln>
                  <a:noFill/>
                </a:ln>
                <a:solidFill>
                  <a:srgbClr val="000000"/>
                </a:solidFill>
                <a:effectLst/>
                <a:latin typeface="Garamond" pitchFamily="18" charset="0"/>
                <a:ea typeface="Times New Roman" pitchFamily="18" charset="0"/>
              </a:rPr>
              <a:t>пляк</a:t>
            </a:r>
            <a:r>
              <a:rPr kumimoji="0" lang="ru-RU" sz="2600" b="1" i="0" u="none" strike="noStrike" cap="none" normalizeH="0" baseline="0" dirty="0" smtClean="0">
                <a:ln>
                  <a:noFill/>
                </a:ln>
                <a:solidFill>
                  <a:srgbClr val="000000"/>
                </a:solidFill>
                <a:effectLst/>
                <a:latin typeface="Garamond" pitchFamily="18" charset="0"/>
                <a:ea typeface="Times New Roman" pitchFamily="18" charset="0"/>
              </a:rPr>
              <a:t>? </a:t>
            </a:r>
            <a:endParaRPr kumimoji="0" lang="ru-RU" sz="2600" b="1" i="0" u="none" strike="noStrike" cap="none" normalizeH="0" baseline="0" dirty="0" smtClean="0">
              <a:ln>
                <a:noFill/>
              </a:ln>
              <a:solidFill>
                <a:schemeClr val="tx1"/>
              </a:solidFill>
              <a:effectLst/>
              <a:latin typeface="Garamond" pitchFamily="18" charset="0"/>
            </a:endParaRPr>
          </a:p>
        </p:txBody>
      </p:sp>
      <p:sp>
        <p:nvSpPr>
          <p:cNvPr id="7" name="Прямоугольник 6"/>
          <p:cNvSpPr/>
          <p:nvPr/>
        </p:nvSpPr>
        <p:spPr>
          <a:xfrm>
            <a:off x="3868839" y="5877275"/>
            <a:ext cx="1904689" cy="615553"/>
          </a:xfrm>
          <a:prstGeom prst="rect">
            <a:avLst/>
          </a:prstGeom>
        </p:spPr>
        <p:txBody>
          <a:bodyPr wrap="none">
            <a:spAutoFit/>
          </a:bodyPr>
          <a:lstStyle/>
          <a:p>
            <a:r>
              <a:rPr lang="ru-RU" sz="3400" b="1" dirty="0" smtClean="0">
                <a:solidFill>
                  <a:srgbClr val="A500CC"/>
                </a:solidFill>
                <a:latin typeface="Garamond" pitchFamily="18" charset="0"/>
                <a:ea typeface="Times New Roman" pitchFamily="18" charset="0"/>
              </a:rPr>
              <a:t>12 </a:t>
            </a:r>
            <a:r>
              <a:rPr lang="ru-RU" sz="3400" b="1" dirty="0" err="1" smtClean="0">
                <a:solidFill>
                  <a:srgbClr val="A500CC"/>
                </a:solidFill>
                <a:latin typeface="Garamond" pitchFamily="18" charset="0"/>
                <a:ea typeface="Times New Roman" pitchFamily="18" charset="0"/>
              </a:rPr>
              <a:t>х</a:t>
            </a:r>
            <a:r>
              <a:rPr lang="ru-RU" sz="3400" b="1" dirty="0" smtClean="0">
                <a:solidFill>
                  <a:srgbClr val="A500CC"/>
                </a:solidFill>
                <a:latin typeface="Garamond" pitchFamily="18" charset="0"/>
                <a:ea typeface="Times New Roman" pitchFamily="18" charset="0"/>
              </a:rPr>
              <a:t> 5=60</a:t>
            </a:r>
            <a:endParaRPr lang="ru-RU" sz="3400" b="1" dirty="0">
              <a:solidFill>
                <a:srgbClr val="A500CC"/>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808235" cy="646331"/>
          </a:xfrm>
          <a:prstGeom prst="rect">
            <a:avLst/>
          </a:prstGeom>
          <a:noFill/>
        </p:spPr>
        <p:txBody>
          <a:bodyPr wrap="none" rtlCol="0">
            <a:spAutoFit/>
          </a:bodyPr>
          <a:lstStyle/>
          <a:p>
            <a:r>
              <a:rPr lang="ru-RU" sz="3600" b="1" dirty="0" smtClean="0">
                <a:solidFill>
                  <a:srgbClr val="002060"/>
                </a:solidFill>
                <a:latin typeface="Georgia" pitchFamily="18" charset="0"/>
              </a:rPr>
              <a:t>40</a:t>
            </a:r>
            <a:endParaRPr lang="ru-RU" sz="3600" b="1" dirty="0">
              <a:solidFill>
                <a:srgbClr val="002060"/>
              </a:solidFill>
              <a:latin typeface="Georgia" pitchFamily="18" charset="0"/>
            </a:endParaRPr>
          </a:p>
        </p:txBody>
      </p:sp>
      <p:pic>
        <p:nvPicPr>
          <p:cNvPr id="3" name="Picture 2" descr="C:\Documents and Settings\Admin\Мои документы\Мои рисунки\Фото\СОВЫ анимашки\508696.gif">
            <a:hlinkClick r:id="rId2" action="ppaction://hlinksldjump"/>
          </p:cNvPr>
          <p:cNvPicPr>
            <a:picLocks noChangeAspect="1" noChangeArrowheads="1" noCrop="1"/>
          </p:cNvPicPr>
          <p:nvPr/>
        </p:nvPicPr>
        <p:blipFill>
          <a:blip r:embed="rId3" cstate="print">
            <a:lum bright="-10000"/>
          </a:blip>
          <a:srcRect/>
          <a:stretch>
            <a:fillRect/>
          </a:stretch>
        </p:blipFill>
        <p:spPr bwMode="auto">
          <a:xfrm>
            <a:off x="2291038" y="1268760"/>
            <a:ext cx="4450557" cy="3384376"/>
          </a:xfrm>
          <a:prstGeom prst="rect">
            <a:avLst/>
          </a:prstGeom>
          <a:noFill/>
        </p:spPr>
      </p:pic>
      <p:sp>
        <p:nvSpPr>
          <p:cNvPr id="4" name="Прямоугольник 3"/>
          <p:cNvSpPr/>
          <p:nvPr/>
        </p:nvSpPr>
        <p:spPr>
          <a:xfrm>
            <a:off x="1539705" y="404666"/>
            <a:ext cx="7212801" cy="954107"/>
          </a:xfrm>
          <a:prstGeom prst="rect">
            <a:avLst/>
          </a:prstGeom>
        </p:spPr>
        <p:txBody>
          <a:bodyPr wrap="square">
            <a:spAutoFit/>
          </a:bodyPr>
          <a:lstStyle/>
          <a:p>
            <a:r>
              <a:rPr lang="ru-RU" sz="2800" b="1" dirty="0" smtClean="0">
                <a:latin typeface="Garamond" pitchFamily="18" charset="0"/>
              </a:rPr>
              <a:t>Стёпа 15 картошек сварил за 10 минут. За сколько минут он сварит 3 картошки ? </a:t>
            </a:r>
            <a:endParaRPr lang="ru-RU" sz="2800" b="1" dirty="0">
              <a:latin typeface="Garamond" pitchFamily="18" charset="0"/>
            </a:endParaRPr>
          </a:p>
        </p:txBody>
      </p:sp>
      <p:sp>
        <p:nvSpPr>
          <p:cNvPr id="5" name="Прямоугольник 4"/>
          <p:cNvSpPr/>
          <p:nvPr/>
        </p:nvSpPr>
        <p:spPr>
          <a:xfrm>
            <a:off x="3493172" y="5733259"/>
            <a:ext cx="1949573" cy="646331"/>
          </a:xfrm>
          <a:prstGeom prst="rect">
            <a:avLst/>
          </a:prstGeom>
        </p:spPr>
        <p:txBody>
          <a:bodyPr wrap="none">
            <a:spAutoFit/>
          </a:bodyPr>
          <a:lstStyle/>
          <a:p>
            <a:r>
              <a:rPr lang="ru-RU" sz="3600" b="1" dirty="0" smtClean="0">
                <a:solidFill>
                  <a:srgbClr val="A500CC"/>
                </a:solidFill>
                <a:latin typeface="Garamond" pitchFamily="18" charset="0"/>
              </a:rPr>
              <a:t>10 минут</a:t>
            </a:r>
            <a:endParaRPr lang="ru-RU" sz="3600" dirty="0">
              <a:solidFill>
                <a:srgbClr val="A5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0837FF7-5919-41BF-8DD0-96FAEA1BD99B}" type="slidenum">
              <a:rPr lang="en-US" smtClean="0"/>
              <a:pPr/>
              <a:t>4</a:t>
            </a:fld>
            <a:endParaRPr lang="en-US"/>
          </a:p>
        </p:txBody>
      </p:sp>
      <p:pic>
        <p:nvPicPr>
          <p:cNvPr id="1026" name="Picture 2" descr="C:\Documents and Settings\Admin\Мои документы\РАБОТА\КОНКУРСЫ,ДОКЛАДЫ,ОТКРЫТЫЕ УРОКИ,НЕДЕЛИ\Недели математики\2019г\Новая папка\96656218_mudrayasova.jpg"/>
          <p:cNvPicPr>
            <a:picLocks noChangeAspect="1" noChangeArrowheads="1"/>
          </p:cNvPicPr>
          <p:nvPr/>
        </p:nvPicPr>
        <p:blipFill>
          <a:blip r:embed="rId2" cstate="print">
            <a:lum contrast="-10000"/>
          </a:blip>
          <a:srcRect l="5530" t="2684" r="12201"/>
          <a:stretch>
            <a:fillRect/>
          </a:stretch>
        </p:blipFill>
        <p:spPr bwMode="auto">
          <a:xfrm>
            <a:off x="0" y="1"/>
            <a:ext cx="2441304" cy="4365104"/>
          </a:xfrm>
          <a:prstGeom prst="rect">
            <a:avLst/>
          </a:prstGeom>
          <a:noFill/>
          <a:effectLst>
            <a:softEdge rad="317500"/>
          </a:effectLst>
        </p:spPr>
      </p:pic>
      <p:sp>
        <p:nvSpPr>
          <p:cNvPr id="6" name="TextBox 5"/>
          <p:cNvSpPr txBox="1"/>
          <p:nvPr/>
        </p:nvSpPr>
        <p:spPr>
          <a:xfrm>
            <a:off x="4019104" y="3"/>
            <a:ext cx="1795684" cy="584775"/>
          </a:xfrm>
          <a:prstGeom prst="rect">
            <a:avLst/>
          </a:prstGeom>
          <a:noFill/>
        </p:spPr>
        <p:txBody>
          <a:bodyPr wrap="none" rtlCol="0">
            <a:spAutoFit/>
          </a:bodyPr>
          <a:lstStyle/>
          <a:p>
            <a:r>
              <a:rPr lang="ru-RU" sz="3200" b="1" dirty="0" smtClean="0">
                <a:solidFill>
                  <a:srgbClr val="FF0000"/>
                </a:solidFill>
                <a:latin typeface="Georgia" pitchFamily="18" charset="0"/>
              </a:rPr>
              <a:t>Логика</a:t>
            </a:r>
            <a:endParaRPr lang="ru-RU" sz="3200" b="1" dirty="0">
              <a:solidFill>
                <a:srgbClr val="FF0000"/>
              </a:solidFill>
              <a:latin typeface="Georgia" pitchFamily="18" charset="0"/>
            </a:endParaRPr>
          </a:p>
        </p:txBody>
      </p:sp>
      <p:sp>
        <p:nvSpPr>
          <p:cNvPr id="7" name="Прямоугольник 6"/>
          <p:cNvSpPr/>
          <p:nvPr/>
        </p:nvSpPr>
        <p:spPr>
          <a:xfrm>
            <a:off x="1840238" y="3501010"/>
            <a:ext cx="6686868" cy="2246769"/>
          </a:xfrm>
          <a:prstGeom prst="rect">
            <a:avLst/>
          </a:prstGeom>
        </p:spPr>
        <p:txBody>
          <a:bodyPr wrap="square">
            <a:spAutoFit/>
          </a:bodyPr>
          <a:lstStyle/>
          <a:p>
            <a:pPr algn="ctr"/>
            <a:r>
              <a:rPr lang="ru-RU" sz="2800" b="1" dirty="0" smtClean="0">
                <a:solidFill>
                  <a:srgbClr val="002060"/>
                </a:solidFill>
                <a:latin typeface="Garamond" pitchFamily="18" charset="0"/>
              </a:rPr>
              <a:t>Задачи, рассматриваемые в этой номинации используют </a:t>
            </a:r>
            <a:r>
              <a:rPr lang="ru-RU" sz="2800" b="1" dirty="0" smtClean="0">
                <a:solidFill>
                  <a:srgbClr val="C00000"/>
                </a:solidFill>
                <a:latin typeface="Garamond" pitchFamily="18" charset="0"/>
              </a:rPr>
              <a:t>кадровые агентства мирового уровня</a:t>
            </a:r>
            <a:r>
              <a:rPr lang="ru-RU" sz="2800" b="1" dirty="0" smtClean="0">
                <a:solidFill>
                  <a:srgbClr val="002060"/>
                </a:solidFill>
                <a:latin typeface="Garamond" pitchFamily="18" charset="0"/>
              </a:rPr>
              <a:t> для того, чтобы </a:t>
            </a:r>
            <a:r>
              <a:rPr lang="ru-RU" sz="2800" b="1" dirty="0" smtClean="0">
                <a:solidFill>
                  <a:srgbClr val="C00000"/>
                </a:solidFill>
                <a:latin typeface="Garamond" pitchFamily="18" charset="0"/>
              </a:rPr>
              <a:t>оценить умственные способности кандидатов</a:t>
            </a:r>
            <a:r>
              <a:rPr lang="ru-RU" sz="2800" b="1" dirty="0" smtClean="0">
                <a:solidFill>
                  <a:srgbClr val="002060"/>
                </a:solidFill>
                <a:latin typeface="Garamond" pitchFamily="18" charset="0"/>
              </a:rPr>
              <a:t>.</a:t>
            </a:r>
          </a:p>
        </p:txBody>
      </p:sp>
      <p:sp>
        <p:nvSpPr>
          <p:cNvPr id="8" name="Прямоугольник 7"/>
          <p:cNvSpPr/>
          <p:nvPr/>
        </p:nvSpPr>
        <p:spPr>
          <a:xfrm>
            <a:off x="2366171" y="692697"/>
            <a:ext cx="6762001" cy="1815882"/>
          </a:xfrm>
          <a:prstGeom prst="rect">
            <a:avLst/>
          </a:prstGeom>
        </p:spPr>
        <p:txBody>
          <a:bodyPr wrap="square">
            <a:spAutoFit/>
          </a:bodyPr>
          <a:lstStyle/>
          <a:p>
            <a:pPr algn="ctr"/>
            <a:r>
              <a:rPr lang="ru-RU" sz="2800" b="1" dirty="0" smtClean="0">
                <a:solidFill>
                  <a:srgbClr val="A500CC"/>
                </a:solidFill>
                <a:latin typeface="Garamond" pitchFamily="18" charset="0"/>
              </a:rPr>
              <a:t>Древняя  китайская  мудрость  гласит: «…если  задача  не  получается, ее  следует  поцеловать  и  оставить…</a:t>
            </a:r>
          </a:p>
          <a:p>
            <a:pPr algn="ctr"/>
            <a:r>
              <a:rPr lang="ru-RU" sz="2800" b="1" dirty="0" smtClean="0">
                <a:solidFill>
                  <a:srgbClr val="A500CC"/>
                </a:solidFill>
                <a:latin typeface="Garamond" pitchFamily="18" charset="0"/>
              </a:rPr>
              <a:t>  в  покое». </a:t>
            </a:r>
            <a:endParaRPr lang="ru-RU" sz="2800" dirty="0">
              <a:solidFill>
                <a:srgbClr val="A500CC"/>
              </a:solidFill>
            </a:endParaRPr>
          </a:p>
        </p:txBody>
      </p:sp>
      <p:pic>
        <p:nvPicPr>
          <p:cNvPr id="1027" name="Picture 3" descr="C:\Documents and Settings\Admin\Мои документы\РАБОТА\КОНКУРСЫ,ДОКЛАДЫ,ОТКРЫТЫЕ УРОКИ,НЕДЕЛИ\Недели математики\2019г\Новая папка\08-Owl-Alex-Konahin-Ornate-Details-in-Animal-Drawings-www-designstack-co.jpg">
            <a:hlinkClick r:id="rId3" action="ppaction://hlinksldjump"/>
          </p:cNvPr>
          <p:cNvPicPr>
            <a:picLocks noChangeAspect="1" noChangeArrowheads="1"/>
          </p:cNvPicPr>
          <p:nvPr/>
        </p:nvPicPr>
        <p:blipFill>
          <a:blip r:embed="rId4" cstate="print"/>
          <a:srcRect l="7381" t="5866" r="9057" b="11875"/>
          <a:stretch>
            <a:fillRect/>
          </a:stretch>
        </p:blipFill>
        <p:spPr bwMode="auto">
          <a:xfrm>
            <a:off x="8113342" y="4797152"/>
            <a:ext cx="1427533" cy="1903516"/>
          </a:xfrm>
          <a:prstGeom prst="rect">
            <a:avLst/>
          </a:prstGeom>
          <a:ln>
            <a:noFill/>
          </a:ln>
          <a:effectLst>
            <a:softEdge rad="112500"/>
          </a:effectLst>
        </p:spPr>
      </p:pic>
      <p:pic>
        <p:nvPicPr>
          <p:cNvPr id="9" name="Picture 2" descr="C:\Documents and Settings\Admin\Мои документы\РАБОТА\КОНКУРСЫ,ДОКЛАДЫ,ОТКРЫТЫЕ УРОКИ,НЕДЕЛИ\Недели математики\2019г\Новая папка\96656218_mudrayasova.jpg"/>
          <p:cNvPicPr>
            <a:picLocks noChangeAspect="1" noChangeArrowheads="1"/>
          </p:cNvPicPr>
          <p:nvPr/>
        </p:nvPicPr>
        <p:blipFill>
          <a:blip r:embed="rId2" cstate="print">
            <a:lum contrast="-10000"/>
          </a:blip>
          <a:srcRect l="5530" t="2684" r="12201"/>
          <a:stretch>
            <a:fillRect/>
          </a:stretch>
        </p:blipFill>
        <p:spPr bwMode="auto">
          <a:xfrm>
            <a:off x="0" y="0"/>
            <a:ext cx="2441304" cy="4365104"/>
          </a:xfrm>
          <a:prstGeom prst="rect">
            <a:avLst/>
          </a:prstGeom>
          <a:noFill/>
          <a:effectLst>
            <a:softEdge rad="317500"/>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1" y="3"/>
            <a:ext cx="785793" cy="646331"/>
          </a:xfrm>
          <a:prstGeom prst="rect">
            <a:avLst/>
          </a:prstGeom>
          <a:noFill/>
        </p:spPr>
        <p:txBody>
          <a:bodyPr wrap="none" rtlCol="0">
            <a:spAutoFit/>
          </a:bodyPr>
          <a:lstStyle/>
          <a:p>
            <a:r>
              <a:rPr lang="ru-RU" sz="3600" b="1" dirty="0" smtClean="0">
                <a:solidFill>
                  <a:srgbClr val="002060"/>
                </a:solidFill>
                <a:latin typeface="Georgia" pitchFamily="18" charset="0"/>
              </a:rPr>
              <a:t>50</a:t>
            </a:r>
            <a:endParaRPr lang="ru-RU" sz="3600" b="1" dirty="0">
              <a:solidFill>
                <a:srgbClr val="002060"/>
              </a:solidFill>
              <a:latin typeface="Georgia" pitchFamily="18" charset="0"/>
            </a:endParaRPr>
          </a:p>
        </p:txBody>
      </p:sp>
      <p:pic>
        <p:nvPicPr>
          <p:cNvPr id="3" name="Picture 2" descr="C:\Documents and Settings\Admin\Мои документы\Мои рисунки\Фото\СОВЫ анимашки\508696.gif">
            <a:hlinkClick r:id="rId2" action="ppaction://hlinksldjump"/>
          </p:cNvPr>
          <p:cNvPicPr>
            <a:picLocks noChangeAspect="1" noChangeArrowheads="1" noCrop="1"/>
          </p:cNvPicPr>
          <p:nvPr/>
        </p:nvPicPr>
        <p:blipFill>
          <a:blip r:embed="rId3" cstate="print">
            <a:lum bright="-10000"/>
          </a:blip>
          <a:srcRect/>
          <a:stretch>
            <a:fillRect/>
          </a:stretch>
        </p:blipFill>
        <p:spPr bwMode="auto">
          <a:xfrm>
            <a:off x="2516436" y="1988840"/>
            <a:ext cx="4261172" cy="3240360"/>
          </a:xfrm>
          <a:prstGeom prst="rect">
            <a:avLst/>
          </a:prstGeom>
          <a:noFill/>
        </p:spPr>
      </p:pic>
      <p:sp>
        <p:nvSpPr>
          <p:cNvPr id="9217" name="Rectangle 1"/>
          <p:cNvSpPr>
            <a:spLocks noChangeArrowheads="1"/>
          </p:cNvSpPr>
          <p:nvPr/>
        </p:nvSpPr>
        <p:spPr bwMode="auto">
          <a:xfrm>
            <a:off x="1314304" y="453008"/>
            <a:ext cx="7438201"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Клюша</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  </a:t>
            </a: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накюсюкал</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 6 </a:t>
            </a: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парфусиков</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  а Плюша </a:t>
            </a: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напфлюфукал</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  в 3 раза больше </a:t>
            </a:r>
            <a:endParaRPr kumimoji="0" lang="ru-RU" sz="2500" b="1" i="0" u="none" strike="noStrike" cap="none" normalizeH="0" baseline="0" dirty="0" smtClean="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парфусиков</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  да еще и отнял у </a:t>
            </a: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Клюши</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 половину его  </a:t>
            </a: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парфусиков</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  Сколько </a:t>
            </a: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парфусиков</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 у </a:t>
            </a:r>
            <a:r>
              <a:rPr kumimoji="0" lang="ru-RU" sz="2500" b="1" i="0" u="none" strike="noStrike" cap="none" normalizeH="0" baseline="0" dirty="0" err="1" smtClean="0">
                <a:ln>
                  <a:noFill/>
                </a:ln>
                <a:solidFill>
                  <a:srgbClr val="000000"/>
                </a:solidFill>
                <a:effectLst/>
                <a:latin typeface="Garamond" pitchFamily="18" charset="0"/>
                <a:ea typeface="Times New Roman" pitchFamily="18" charset="0"/>
              </a:rPr>
              <a:t>Клюши</a:t>
            </a:r>
            <a:r>
              <a:rPr kumimoji="0" lang="ru-RU" sz="2500" b="1" i="0" u="none" strike="noStrike" cap="none" normalizeH="0" baseline="0" dirty="0" smtClean="0">
                <a:ln>
                  <a:noFill/>
                </a:ln>
                <a:solidFill>
                  <a:srgbClr val="000000"/>
                </a:solidFill>
                <a:effectLst/>
                <a:latin typeface="Garamond" pitchFamily="18" charset="0"/>
                <a:ea typeface="Times New Roman" pitchFamily="18" charset="0"/>
              </a:rPr>
              <a:t>?</a:t>
            </a:r>
            <a:endParaRPr kumimoji="0" lang="ru-RU" sz="2500" b="1" i="0" u="none" strike="noStrike" cap="none" normalizeH="0" baseline="0" dirty="0" smtClean="0">
              <a:ln>
                <a:noFill/>
              </a:ln>
              <a:solidFill>
                <a:schemeClr val="tx1"/>
              </a:solidFill>
              <a:effectLst/>
              <a:latin typeface="Garamond" pitchFamily="18" charset="0"/>
            </a:endParaRPr>
          </a:p>
        </p:txBody>
      </p:sp>
      <p:sp>
        <p:nvSpPr>
          <p:cNvPr id="5" name="Прямоугольник 4"/>
          <p:cNvSpPr/>
          <p:nvPr/>
        </p:nvSpPr>
        <p:spPr>
          <a:xfrm>
            <a:off x="4995839" y="5805267"/>
            <a:ext cx="401072" cy="646331"/>
          </a:xfrm>
          <a:prstGeom prst="rect">
            <a:avLst/>
          </a:prstGeom>
        </p:spPr>
        <p:txBody>
          <a:bodyPr wrap="none">
            <a:spAutoFit/>
          </a:bodyPr>
          <a:lstStyle/>
          <a:p>
            <a:r>
              <a:rPr lang="ru-RU" sz="3600" b="1" dirty="0" smtClean="0">
                <a:solidFill>
                  <a:srgbClr val="A500CC"/>
                </a:solidFill>
                <a:latin typeface="Garamond" pitchFamily="18" charset="0"/>
                <a:ea typeface="Times New Roman" pitchFamily="18" charset="0"/>
              </a:rPr>
              <a:t>3</a:t>
            </a:r>
            <a:endParaRPr lang="ru-RU" sz="3600" b="1" dirty="0">
              <a:solidFill>
                <a:srgbClr val="A500CC"/>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539704" y="2060848"/>
          <a:ext cx="7137671" cy="914400"/>
        </p:xfrm>
        <a:graphic>
          <a:graphicData uri="http://schemas.openxmlformats.org/drawingml/2006/table">
            <a:tbl>
              <a:tblPr firstRow="1" bandRow="1">
                <a:tableStyleId>{8799B23B-EC83-4686-B30A-512413B5E67A}</a:tableStyleId>
              </a:tblPr>
              <a:tblGrid>
                <a:gridCol w="2329134"/>
                <a:gridCol w="1051867"/>
                <a:gridCol w="976734"/>
                <a:gridCol w="976734"/>
                <a:gridCol w="901601"/>
                <a:gridCol w="901601"/>
              </a:tblGrid>
              <a:tr h="370840">
                <a:tc>
                  <a:txBody>
                    <a:bodyPr/>
                    <a:lstStyle/>
                    <a:p>
                      <a:endParaRPr lang="ru-RU" dirty="0" smtClean="0"/>
                    </a:p>
                    <a:p>
                      <a:endParaRPr lang="ru-RU" dirty="0" smtClean="0"/>
                    </a:p>
                    <a:p>
                      <a:endParaRPr lang="ru-RU" dirty="0">
                        <a:solidFill>
                          <a:schemeClr val="bg1"/>
                        </a:solidFill>
                      </a:endParaRPr>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c>
                  <a:txBody>
                    <a:bodyPr/>
                    <a:lstStyle/>
                    <a:p>
                      <a:endParaRPr lang="ru-RU" dirty="0"/>
                    </a:p>
                  </a:txBody>
                  <a:tcPr marL="95409" marR="95409">
                    <a:cell3D prstMaterial="dkEdge">
                      <a:bevel prst="convex"/>
                      <a:lightRig rig="flood" dir="t"/>
                    </a:cell3D>
                  </a:tcPr>
                </a:tc>
              </a:tr>
            </a:tbl>
          </a:graphicData>
        </a:graphic>
      </p:graphicFrame>
      <p:sp>
        <p:nvSpPr>
          <p:cNvPr id="4" name="TextBox 3"/>
          <p:cNvSpPr txBox="1"/>
          <p:nvPr/>
        </p:nvSpPr>
        <p:spPr>
          <a:xfrm>
            <a:off x="1805187" y="2204867"/>
            <a:ext cx="1846979" cy="646331"/>
          </a:xfrm>
          <a:prstGeom prst="rect">
            <a:avLst/>
          </a:prstGeom>
          <a:noFill/>
        </p:spPr>
        <p:txBody>
          <a:bodyPr wrap="none" rtlCol="0">
            <a:spAutoFit/>
          </a:bodyPr>
          <a:lstStyle/>
          <a:p>
            <a:pPr algn="ctr"/>
            <a:r>
              <a:rPr lang="ru-RU" sz="3600" b="1" dirty="0" smtClean="0">
                <a:solidFill>
                  <a:schemeClr val="bg1"/>
                </a:solidFill>
                <a:latin typeface="Georgia" pitchFamily="18" charset="0"/>
                <a:hlinkClick r:id="rId2" action="ppaction://hlinksldjump"/>
              </a:rPr>
              <a:t>Имена</a:t>
            </a:r>
            <a:endParaRPr lang="ru-RU" sz="3600" b="1" dirty="0">
              <a:solidFill>
                <a:schemeClr val="bg1"/>
              </a:solidFill>
              <a:latin typeface="Georgia" pitchFamily="18" charset="0"/>
            </a:endParaRPr>
          </a:p>
        </p:txBody>
      </p:sp>
      <p:sp>
        <p:nvSpPr>
          <p:cNvPr id="5" name="TextBox 4"/>
          <p:cNvSpPr txBox="1"/>
          <p:nvPr/>
        </p:nvSpPr>
        <p:spPr>
          <a:xfrm>
            <a:off x="4019104" y="2204867"/>
            <a:ext cx="734496" cy="646331"/>
          </a:xfrm>
          <a:prstGeom prst="rect">
            <a:avLst/>
          </a:prstGeom>
          <a:noFill/>
        </p:spPr>
        <p:txBody>
          <a:bodyPr wrap="none" rtlCol="0">
            <a:spAutoFit/>
          </a:bodyPr>
          <a:lstStyle/>
          <a:p>
            <a:r>
              <a:rPr lang="ru-RU" sz="3600" b="1" dirty="0" smtClean="0">
                <a:solidFill>
                  <a:srgbClr val="002060"/>
                </a:solidFill>
                <a:latin typeface="Georgia" pitchFamily="18" charset="0"/>
                <a:hlinkClick r:id="rId3" action="ppaction://hlinksldjump"/>
              </a:rPr>
              <a:t>10</a:t>
            </a:r>
            <a:endParaRPr lang="ru-RU" sz="3600" b="1" dirty="0">
              <a:solidFill>
                <a:srgbClr val="002060"/>
              </a:solidFill>
              <a:latin typeface="Georgia" pitchFamily="18" charset="0"/>
            </a:endParaRPr>
          </a:p>
        </p:txBody>
      </p:sp>
      <p:sp>
        <p:nvSpPr>
          <p:cNvPr id="6" name="TextBox 5"/>
          <p:cNvSpPr txBox="1"/>
          <p:nvPr/>
        </p:nvSpPr>
        <p:spPr>
          <a:xfrm>
            <a:off x="5070973" y="2204867"/>
            <a:ext cx="797013" cy="646331"/>
          </a:xfrm>
          <a:prstGeom prst="rect">
            <a:avLst/>
          </a:prstGeom>
          <a:noFill/>
        </p:spPr>
        <p:txBody>
          <a:bodyPr wrap="none" rtlCol="0">
            <a:spAutoFit/>
          </a:bodyPr>
          <a:lstStyle/>
          <a:p>
            <a:r>
              <a:rPr lang="ru-RU" sz="3600" b="1" dirty="0" smtClean="0">
                <a:solidFill>
                  <a:srgbClr val="002060"/>
                </a:solidFill>
                <a:latin typeface="Georgia" pitchFamily="18" charset="0"/>
                <a:hlinkClick r:id="rId4" action="ppaction://hlinksldjump"/>
              </a:rPr>
              <a:t>20</a:t>
            </a:r>
            <a:endParaRPr lang="ru-RU" sz="3600" b="1" dirty="0">
              <a:solidFill>
                <a:srgbClr val="002060"/>
              </a:solidFill>
              <a:latin typeface="Georgia" pitchFamily="18" charset="0"/>
            </a:endParaRPr>
          </a:p>
        </p:txBody>
      </p:sp>
      <p:sp>
        <p:nvSpPr>
          <p:cNvPr id="7" name="TextBox 6"/>
          <p:cNvSpPr txBox="1"/>
          <p:nvPr/>
        </p:nvSpPr>
        <p:spPr>
          <a:xfrm>
            <a:off x="6047707" y="2204867"/>
            <a:ext cx="797013" cy="646331"/>
          </a:xfrm>
          <a:prstGeom prst="rect">
            <a:avLst/>
          </a:prstGeom>
          <a:noFill/>
        </p:spPr>
        <p:txBody>
          <a:bodyPr wrap="none" rtlCol="0">
            <a:spAutoFit/>
          </a:bodyPr>
          <a:lstStyle/>
          <a:p>
            <a:r>
              <a:rPr lang="ru-RU" sz="3600" b="1" dirty="0" smtClean="0">
                <a:solidFill>
                  <a:srgbClr val="002060"/>
                </a:solidFill>
                <a:latin typeface="Georgia" pitchFamily="18" charset="0"/>
                <a:hlinkClick r:id="rId5" action="ppaction://hlinksldjump"/>
              </a:rPr>
              <a:t>30</a:t>
            </a:r>
            <a:endParaRPr lang="ru-RU" sz="3600" b="1" dirty="0">
              <a:solidFill>
                <a:srgbClr val="002060"/>
              </a:solidFill>
              <a:latin typeface="Georgia" pitchFamily="18" charset="0"/>
            </a:endParaRPr>
          </a:p>
        </p:txBody>
      </p:sp>
      <p:sp>
        <p:nvSpPr>
          <p:cNvPr id="8" name="TextBox 7"/>
          <p:cNvSpPr txBox="1"/>
          <p:nvPr/>
        </p:nvSpPr>
        <p:spPr>
          <a:xfrm>
            <a:off x="6874173" y="2204867"/>
            <a:ext cx="808235" cy="646331"/>
          </a:xfrm>
          <a:prstGeom prst="rect">
            <a:avLst/>
          </a:prstGeom>
          <a:noFill/>
        </p:spPr>
        <p:txBody>
          <a:bodyPr wrap="none" rtlCol="0">
            <a:spAutoFit/>
          </a:bodyPr>
          <a:lstStyle/>
          <a:p>
            <a:r>
              <a:rPr lang="ru-RU" sz="3600" b="1" dirty="0" smtClean="0">
                <a:solidFill>
                  <a:srgbClr val="002060"/>
                </a:solidFill>
                <a:latin typeface="Georgia" pitchFamily="18" charset="0"/>
                <a:hlinkClick r:id="rId6" action="ppaction://hlinksldjump"/>
              </a:rPr>
              <a:t>40</a:t>
            </a:r>
            <a:endParaRPr lang="ru-RU" sz="3600" b="1" dirty="0">
              <a:solidFill>
                <a:srgbClr val="002060"/>
              </a:solidFill>
              <a:latin typeface="Georgia" pitchFamily="18" charset="0"/>
            </a:endParaRPr>
          </a:p>
        </p:txBody>
      </p:sp>
      <p:sp>
        <p:nvSpPr>
          <p:cNvPr id="9" name="TextBox 8"/>
          <p:cNvSpPr txBox="1"/>
          <p:nvPr/>
        </p:nvSpPr>
        <p:spPr>
          <a:xfrm>
            <a:off x="7850906" y="2204867"/>
            <a:ext cx="785793" cy="646331"/>
          </a:xfrm>
          <a:prstGeom prst="rect">
            <a:avLst/>
          </a:prstGeom>
          <a:noFill/>
        </p:spPr>
        <p:txBody>
          <a:bodyPr wrap="none" rtlCol="0">
            <a:spAutoFit/>
          </a:bodyPr>
          <a:lstStyle/>
          <a:p>
            <a:r>
              <a:rPr lang="ru-RU" sz="3600" b="1" dirty="0" smtClean="0">
                <a:solidFill>
                  <a:srgbClr val="002060"/>
                </a:solidFill>
                <a:latin typeface="Georgia" pitchFamily="18" charset="0"/>
                <a:hlinkClick r:id="rId7" action="ppaction://hlinksldjump"/>
              </a:rPr>
              <a:t>50</a:t>
            </a:r>
            <a:endParaRPr lang="ru-RU" sz="3600" b="1" dirty="0">
              <a:solidFill>
                <a:srgbClr val="002060"/>
              </a:solidFill>
              <a:latin typeface="Georgia" pitchFamily="18" charset="0"/>
            </a:endParaRPr>
          </a:p>
        </p:txBody>
      </p:sp>
      <p:sp>
        <p:nvSpPr>
          <p:cNvPr id="10" name="TextBox 9"/>
          <p:cNvSpPr txBox="1"/>
          <p:nvPr/>
        </p:nvSpPr>
        <p:spPr>
          <a:xfrm>
            <a:off x="3793704" y="620689"/>
            <a:ext cx="1843774" cy="646331"/>
          </a:xfrm>
          <a:prstGeom prst="rect">
            <a:avLst/>
          </a:prstGeom>
          <a:noFill/>
        </p:spPr>
        <p:txBody>
          <a:bodyPr wrap="none" rtlCol="0">
            <a:spAutoFit/>
          </a:bodyPr>
          <a:lstStyle/>
          <a:p>
            <a:r>
              <a:rPr lang="ru-RU" sz="3600" b="1" dirty="0" smtClean="0">
                <a:solidFill>
                  <a:srgbClr val="002060"/>
                </a:solidFill>
                <a:latin typeface="Georgia" pitchFamily="18" charset="0"/>
              </a:rPr>
              <a:t>Финал</a:t>
            </a:r>
            <a:endParaRPr lang="ru-RU" sz="3600" b="1" dirty="0">
              <a:solidFill>
                <a:srgbClr val="002060"/>
              </a:solidFill>
              <a:latin typeface="Georgia" pitchFamily="18" charset="0"/>
            </a:endParaRPr>
          </a:p>
        </p:txBody>
      </p:sp>
      <p:pic>
        <p:nvPicPr>
          <p:cNvPr id="11" name="Picture 2" descr="C:\Documents and Settings\Admin\Рабочий стол\2019г\b74c2c27d0.jpg">
            <a:hlinkClick r:id="rId8" action="ppaction://hlinksldjump"/>
          </p:cNvPr>
          <p:cNvPicPr>
            <a:picLocks noChangeAspect="1" noChangeArrowheads="1"/>
          </p:cNvPicPr>
          <p:nvPr/>
        </p:nvPicPr>
        <p:blipFill>
          <a:blip r:embed="rId9" cstate="print"/>
          <a:srcRect l="8388" r="9660"/>
          <a:stretch>
            <a:fillRect/>
          </a:stretch>
        </p:blipFill>
        <p:spPr bwMode="auto">
          <a:xfrm>
            <a:off x="2666704" y="3140971"/>
            <a:ext cx="4057201" cy="3474747"/>
          </a:xfrm>
          <a:prstGeom prst="rect">
            <a:avLst/>
          </a:prstGeom>
          <a:ln>
            <a:noFill/>
          </a:ln>
          <a:effectLst>
            <a:softEdge rad="317500"/>
          </a:effectLst>
        </p:spPr>
      </p:pic>
      <p:pic>
        <p:nvPicPr>
          <p:cNvPr id="12" name="Picture 2" descr="C:\Documents and Settings\Admin\Мои документы\РАБОТА\КОНКУРСЫ,ДОКЛАДЫ,ОТКРЫТЫЕ УРОКИ,НЕДЕЛИ\Недели математики\2019г\robot_PNG70.png"/>
          <p:cNvPicPr>
            <a:picLocks noChangeAspect="1" noChangeArrowheads="1"/>
          </p:cNvPicPr>
          <p:nvPr/>
        </p:nvPicPr>
        <p:blipFill>
          <a:blip r:embed="rId10" cstate="print"/>
          <a:srcRect/>
          <a:stretch>
            <a:fillRect/>
          </a:stretch>
        </p:blipFill>
        <p:spPr bwMode="auto">
          <a:xfrm>
            <a:off x="7400106" y="260648"/>
            <a:ext cx="1614836" cy="1692864"/>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xEl>
                                              <p:pRg st="0" end="0"/>
                                            </p:txEl>
                                          </p:spTgt>
                                        </p:tgtEl>
                                      </p:cBhvr>
                                    </p:animEffect>
                                    <p:set>
                                      <p:cBhvr>
                                        <p:cTn id="7"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6">
                                            <p:txEl>
                                              <p:pRg st="0" end="0"/>
                                            </p:txEl>
                                          </p:spTgt>
                                        </p:tgtEl>
                                      </p:cBhvr>
                                    </p:animEffect>
                                    <p:set>
                                      <p:cBhvr>
                                        <p:cTn id="13"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7">
                                            <p:txEl>
                                              <p:pRg st="0" end="0"/>
                                            </p:txEl>
                                          </p:spTgt>
                                        </p:tgtEl>
                                      </p:cBhvr>
                                    </p:animEffect>
                                    <p:set>
                                      <p:cBhvr>
                                        <p:cTn id="19" dur="1" fill="hold">
                                          <p:stCondLst>
                                            <p:cond delay="999"/>
                                          </p:stCondLst>
                                        </p:cTn>
                                        <p:tgtEl>
                                          <p:spTgt spid="7">
                                            <p:txEl>
                                              <p:pRg st="0" end="0"/>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8">
                                            <p:txEl>
                                              <p:pRg st="0" end="0"/>
                                            </p:txEl>
                                          </p:spTgt>
                                        </p:tgtEl>
                                      </p:cBhvr>
                                    </p:animEffect>
                                    <p:set>
                                      <p:cBhvr>
                                        <p:cTn id="25" dur="1" fill="hold">
                                          <p:stCondLst>
                                            <p:cond delay="999"/>
                                          </p:stCondLst>
                                        </p:cTn>
                                        <p:tgtEl>
                                          <p:spTgt spid="8">
                                            <p:txEl>
                                              <p:pRg st="0" end="0"/>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9">
                                            <p:txEl>
                                              <p:pRg st="0" end="0"/>
                                            </p:txEl>
                                          </p:spTgt>
                                        </p:tgtEl>
                                      </p:cBhvr>
                                    </p:animEffect>
                                    <p:set>
                                      <p:cBhvr>
                                        <p:cTn id="31" dur="1" fill="hold">
                                          <p:stCondLst>
                                            <p:cond delay="999"/>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625227" y="1629380"/>
            <a:ext cx="623606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800" b="1" i="0" u="none" strike="noStrike" cap="none" normalizeH="0" baseline="0" dirty="0" smtClean="0">
                <a:ln>
                  <a:noFill/>
                </a:ln>
                <a:solidFill>
                  <a:srgbClr val="002060"/>
                </a:solidFill>
                <a:effectLst/>
                <a:latin typeface="Garamond" pitchFamily="18" charset="0"/>
                <a:ea typeface="Times New Roman" pitchFamily="18" charset="0"/>
                <a:cs typeface="Times New Roman" pitchFamily="18" charset="0"/>
              </a:rPr>
              <a:t>На экране квадрат, разделенный на равные части. За каждый</a:t>
            </a:r>
            <a:r>
              <a:rPr kumimoji="0" lang="ru-RU" sz="2800" b="1" i="0" u="none" strike="noStrike" cap="none" normalizeH="0" dirty="0" smtClean="0">
                <a:ln>
                  <a:noFill/>
                </a:ln>
                <a:solidFill>
                  <a:srgbClr val="002060"/>
                </a:solidFill>
                <a:effectLst/>
                <a:latin typeface="Garamond" pitchFamily="18" charset="0"/>
                <a:ea typeface="Times New Roman" pitchFamily="18" charset="0"/>
                <a:cs typeface="Times New Roman" pitchFamily="18" charset="0"/>
              </a:rPr>
              <a:t> открытый квадрат снимается определенное кол-во баллов,</a:t>
            </a:r>
            <a:r>
              <a:rPr kumimoji="0" lang="ru-RU" sz="2800" b="1" i="0" u="none" strike="noStrike" cap="none" normalizeH="0" baseline="0" dirty="0" smtClean="0">
                <a:ln>
                  <a:noFill/>
                </a:ln>
                <a:solidFill>
                  <a:srgbClr val="002060"/>
                </a:solidFill>
                <a:effectLst/>
                <a:latin typeface="Garamond" pitchFamily="18" charset="0"/>
                <a:ea typeface="Times New Roman" pitchFamily="18" charset="0"/>
                <a:cs typeface="Times New Roman" pitchFamily="18" charset="0"/>
              </a:rPr>
              <a:t> </a:t>
            </a:r>
            <a:r>
              <a:rPr lang="ru-RU" sz="2800" b="1" dirty="0" smtClean="0">
                <a:solidFill>
                  <a:srgbClr val="002060"/>
                </a:solidFill>
                <a:latin typeface="Garamond" pitchFamily="18" charset="0"/>
                <a:ea typeface="Times New Roman" pitchFamily="18" charset="0"/>
                <a:cs typeface="Times New Roman" pitchFamily="18" charset="0"/>
              </a:rPr>
              <a:t>в зависимости от цены вопроса. Ваша задача определить, что за персона здесь скрывается с минимальной потерей баллов.</a:t>
            </a:r>
            <a:endParaRPr kumimoji="0" lang="ru-RU" sz="2800" b="1" i="0" u="none" strike="noStrike" cap="none" normalizeH="0" baseline="0" dirty="0" smtClean="0">
              <a:ln>
                <a:noFill/>
              </a:ln>
              <a:solidFill>
                <a:srgbClr val="002060"/>
              </a:solidFill>
              <a:effectLst/>
              <a:latin typeface="Garamond" pitchFamily="18" charset="0"/>
            </a:endParaRPr>
          </a:p>
        </p:txBody>
      </p:sp>
      <p:sp>
        <p:nvSpPr>
          <p:cNvPr id="3" name="TextBox 2"/>
          <p:cNvSpPr txBox="1"/>
          <p:nvPr/>
        </p:nvSpPr>
        <p:spPr>
          <a:xfrm>
            <a:off x="3568304" y="548682"/>
            <a:ext cx="1843774" cy="646331"/>
          </a:xfrm>
          <a:prstGeom prst="rect">
            <a:avLst/>
          </a:prstGeom>
          <a:noFill/>
        </p:spPr>
        <p:txBody>
          <a:bodyPr wrap="none" rtlCol="0">
            <a:spAutoFit/>
          </a:bodyPr>
          <a:lstStyle/>
          <a:p>
            <a:r>
              <a:rPr lang="ru-RU" sz="3600" b="1" dirty="0" smtClean="0">
                <a:solidFill>
                  <a:srgbClr val="002060"/>
                </a:solidFill>
                <a:latin typeface="Georgia" pitchFamily="18" charset="0"/>
              </a:rPr>
              <a:t>Финал</a:t>
            </a:r>
            <a:endParaRPr lang="ru-RU" sz="3600" b="1" dirty="0">
              <a:solidFill>
                <a:srgbClr val="002060"/>
              </a:solidFill>
              <a:latin typeface="Georgia" pitchFamily="18" charset="0"/>
            </a:endParaRPr>
          </a:p>
        </p:txBody>
      </p:sp>
      <p:pic>
        <p:nvPicPr>
          <p:cNvPr id="4" name="Picture 2" descr="C:\Documents and Settings\Admin\Мои документы\РАБОТА\КОНКУРСЫ,ДОКЛАДЫ,ОТКРЫТЫЕ УРОКИ,НЕДЕЛИ\Недели математики\2019г\Новая папка\96656218_mudrayasova.jpg">
            <a:hlinkClick r:id="rId2" action="ppaction://hlinksldjump"/>
          </p:cNvPr>
          <p:cNvPicPr>
            <a:picLocks noChangeAspect="1" noChangeArrowheads="1"/>
          </p:cNvPicPr>
          <p:nvPr/>
        </p:nvPicPr>
        <p:blipFill>
          <a:blip r:embed="rId3" cstate="print">
            <a:lum contrast="-10000"/>
          </a:blip>
          <a:srcRect l="5530" t="2684" r="12201"/>
          <a:stretch>
            <a:fillRect/>
          </a:stretch>
        </p:blipFill>
        <p:spPr bwMode="auto">
          <a:xfrm>
            <a:off x="0" y="620688"/>
            <a:ext cx="2441304" cy="4365104"/>
          </a:xfrm>
          <a:prstGeom prst="rect">
            <a:avLst/>
          </a:prstGeom>
          <a:noFill/>
          <a:effectLst>
            <a:softEdge rad="317500"/>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818733" y="-26804"/>
            <a:ext cx="849006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Этот великий русский ученый - создатель теории строения материи, механической теории теплоты, филолог, лингвист, геолог, географ. Список его специальностей можно продолжить и дальше, но вы уже и так догадались, кто это.</a:t>
            </a:r>
            <a:endParaRPr kumimoji="0" lang="ru-RU" sz="2800" b="1" i="0" u="none" strike="noStrike" cap="none" normalizeH="0" baseline="0" dirty="0" smtClean="0">
              <a:ln>
                <a:noFill/>
              </a:ln>
              <a:solidFill>
                <a:schemeClr val="tx1"/>
              </a:solidFill>
              <a:effectLst/>
              <a:latin typeface="Garamond" pitchFamily="18" charset="0"/>
            </a:endParaRPr>
          </a:p>
        </p:txBody>
      </p:sp>
      <p:sp>
        <p:nvSpPr>
          <p:cNvPr id="3" name="Прямоугольник 2"/>
          <p:cNvSpPr/>
          <p:nvPr/>
        </p:nvSpPr>
        <p:spPr>
          <a:xfrm>
            <a:off x="6771675" y="2852936"/>
            <a:ext cx="2201244" cy="1077218"/>
          </a:xfrm>
          <a:prstGeom prst="rect">
            <a:avLst/>
          </a:prstGeom>
        </p:spPr>
        <p:txBody>
          <a:bodyPr wrap="none">
            <a:spAutoFit/>
          </a:bodyPr>
          <a:lstStyle/>
          <a:p>
            <a:pPr algn="ctr"/>
            <a:r>
              <a:rPr lang="ru-RU" sz="3200" b="1" dirty="0" smtClean="0">
                <a:solidFill>
                  <a:srgbClr val="A500CC"/>
                </a:solidFill>
                <a:latin typeface="Garamond" pitchFamily="18" charset="0"/>
                <a:ea typeface="Times New Roman" pitchFamily="18" charset="0"/>
                <a:cs typeface="Tahoma" pitchFamily="34" charset="0"/>
              </a:rPr>
              <a:t>Михаил</a:t>
            </a:r>
          </a:p>
          <a:p>
            <a:r>
              <a:rPr lang="ru-RU" sz="3200" b="1" dirty="0" smtClean="0">
                <a:solidFill>
                  <a:srgbClr val="A500CC"/>
                </a:solidFill>
                <a:latin typeface="Garamond" pitchFamily="18" charset="0"/>
                <a:ea typeface="Times New Roman" pitchFamily="18" charset="0"/>
                <a:cs typeface="Tahoma" pitchFamily="34" charset="0"/>
              </a:rPr>
              <a:t>Ломоносов</a:t>
            </a:r>
            <a:endParaRPr lang="ru-RU" sz="3200" b="1" dirty="0">
              <a:solidFill>
                <a:srgbClr val="A500CC"/>
              </a:solidFill>
              <a:latin typeface="Garamond" pitchFamily="18" charset="0"/>
            </a:endParaRPr>
          </a:p>
        </p:txBody>
      </p:sp>
      <p:sp>
        <p:nvSpPr>
          <p:cNvPr id="4" name="TextBox 3"/>
          <p:cNvSpPr txBox="1"/>
          <p:nvPr/>
        </p:nvSpPr>
        <p:spPr>
          <a:xfrm>
            <a:off x="412703" y="3"/>
            <a:ext cx="734496" cy="646331"/>
          </a:xfrm>
          <a:prstGeom prst="rect">
            <a:avLst/>
          </a:prstGeom>
          <a:noFill/>
        </p:spPr>
        <p:txBody>
          <a:bodyPr wrap="none" rtlCol="0">
            <a:spAutoFit/>
          </a:bodyPr>
          <a:lstStyle/>
          <a:p>
            <a:r>
              <a:rPr lang="ru-RU" sz="3600" b="1" dirty="0" smtClean="0">
                <a:solidFill>
                  <a:srgbClr val="002060"/>
                </a:solidFill>
                <a:latin typeface="Georgia" pitchFamily="18" charset="0"/>
              </a:rPr>
              <a:t>10</a:t>
            </a:r>
            <a:endParaRPr lang="ru-RU" sz="3600" b="1" dirty="0">
              <a:solidFill>
                <a:srgbClr val="002060"/>
              </a:solidFill>
              <a:latin typeface="Georgia" pitchFamily="18" charset="0"/>
            </a:endParaRPr>
          </a:p>
        </p:txBody>
      </p:sp>
      <p:sp>
        <p:nvSpPr>
          <p:cNvPr id="5" name="TextBox 4"/>
          <p:cNvSpPr txBox="1"/>
          <p:nvPr/>
        </p:nvSpPr>
        <p:spPr>
          <a:xfrm>
            <a:off x="161925" y="2060848"/>
            <a:ext cx="1212191" cy="400110"/>
          </a:xfrm>
          <a:prstGeom prst="rect">
            <a:avLst/>
          </a:prstGeom>
          <a:noFill/>
        </p:spPr>
        <p:txBody>
          <a:bodyPr wrap="none" rtlCol="0">
            <a:spAutoFit/>
          </a:bodyPr>
          <a:lstStyle/>
          <a:p>
            <a:pPr algn="ctr"/>
            <a:r>
              <a:rPr lang="ru-RU" sz="2000" b="1" dirty="0" smtClean="0">
                <a:solidFill>
                  <a:srgbClr val="002060"/>
                </a:solidFill>
                <a:latin typeface="Georgia" pitchFamily="18" charset="0"/>
              </a:rPr>
              <a:t>2 балла</a:t>
            </a:r>
            <a:endParaRPr lang="ru-RU" sz="2000" b="1" dirty="0">
              <a:solidFill>
                <a:srgbClr val="002060"/>
              </a:solidFill>
              <a:latin typeface="Georgia" pitchFamily="18" charset="0"/>
            </a:endParaRPr>
          </a:p>
        </p:txBody>
      </p:sp>
      <p:pic>
        <p:nvPicPr>
          <p:cNvPr id="5121" name="Picture 1" descr="C:\Documents and Settings\Admin\Мои документы\РАБОТА\КОНКУРСЫ,ДОКЛАДЫ,ОТКРЫТЫЕ УРОКИ,НЕДЕЛИ\Недели математики\2019г\s7.GIF"/>
          <p:cNvPicPr>
            <a:picLocks noChangeAspect="1" noChangeArrowheads="1"/>
          </p:cNvPicPr>
          <p:nvPr/>
        </p:nvPicPr>
        <p:blipFill>
          <a:blip r:embed="rId2" cstate="print"/>
          <a:srcRect/>
          <a:stretch>
            <a:fillRect/>
          </a:stretch>
        </p:blipFill>
        <p:spPr bwMode="auto">
          <a:xfrm>
            <a:off x="2291037" y="1916835"/>
            <a:ext cx="3915734" cy="4714875"/>
          </a:xfrm>
          <a:prstGeom prst="rect">
            <a:avLst/>
          </a:prstGeom>
          <a:noFill/>
          <a:effectLst>
            <a:softEdge rad="317500"/>
          </a:effectLst>
        </p:spPr>
      </p:pic>
      <p:sp>
        <p:nvSpPr>
          <p:cNvPr id="8" name="Прямоугольник 7"/>
          <p:cNvSpPr/>
          <p:nvPr/>
        </p:nvSpPr>
        <p:spPr>
          <a:xfrm>
            <a:off x="2140770" y="2132856"/>
            <a:ext cx="1277267" cy="122413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2" name="Прямоугольник 21"/>
          <p:cNvSpPr/>
          <p:nvPr/>
        </p:nvSpPr>
        <p:spPr>
          <a:xfrm>
            <a:off x="3418037" y="2132856"/>
            <a:ext cx="1277267" cy="1224136"/>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3" name="Прямоугольник 22"/>
          <p:cNvSpPr/>
          <p:nvPr/>
        </p:nvSpPr>
        <p:spPr>
          <a:xfrm>
            <a:off x="4695304" y="3356992"/>
            <a:ext cx="1277267" cy="1224136"/>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4" name="Прямоугольник 23"/>
          <p:cNvSpPr/>
          <p:nvPr/>
        </p:nvSpPr>
        <p:spPr>
          <a:xfrm>
            <a:off x="4695304" y="2132856"/>
            <a:ext cx="1277267" cy="1224136"/>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5" name="Прямоугольник 24"/>
          <p:cNvSpPr/>
          <p:nvPr/>
        </p:nvSpPr>
        <p:spPr>
          <a:xfrm>
            <a:off x="2140770" y="4581128"/>
            <a:ext cx="1277267" cy="1224136"/>
          </a:xfrm>
          <a:prstGeom prst="rect">
            <a:avLst/>
          </a:prstGeom>
          <a:solidFill>
            <a:srgbClr val="00206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6" name="Прямоугольник 25"/>
          <p:cNvSpPr/>
          <p:nvPr/>
        </p:nvSpPr>
        <p:spPr>
          <a:xfrm>
            <a:off x="3418037" y="3356992"/>
            <a:ext cx="1277267" cy="1224136"/>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7" name="Прямоугольник 26"/>
          <p:cNvSpPr/>
          <p:nvPr/>
        </p:nvSpPr>
        <p:spPr>
          <a:xfrm>
            <a:off x="3418037" y="4581128"/>
            <a:ext cx="1277267" cy="1224136"/>
          </a:xfrm>
          <a:prstGeom prst="rect">
            <a:avLst/>
          </a:prstGeom>
          <a:solidFill>
            <a:srgbClr val="BD00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8" name="Прямоугольник 27"/>
          <p:cNvSpPr/>
          <p:nvPr/>
        </p:nvSpPr>
        <p:spPr>
          <a:xfrm>
            <a:off x="4695304" y="5805264"/>
            <a:ext cx="1277267" cy="864096"/>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9" name="Прямоугольник 28"/>
          <p:cNvSpPr/>
          <p:nvPr/>
        </p:nvSpPr>
        <p:spPr>
          <a:xfrm>
            <a:off x="4695304" y="4581128"/>
            <a:ext cx="1277267" cy="1224136"/>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0" name="Прямоугольник 29"/>
          <p:cNvSpPr/>
          <p:nvPr/>
        </p:nvSpPr>
        <p:spPr>
          <a:xfrm>
            <a:off x="2140770" y="3356992"/>
            <a:ext cx="1277267" cy="122413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1" name="Прямоугольник 30"/>
          <p:cNvSpPr/>
          <p:nvPr/>
        </p:nvSpPr>
        <p:spPr>
          <a:xfrm>
            <a:off x="2140770" y="5805264"/>
            <a:ext cx="1277267" cy="864096"/>
          </a:xfrm>
          <a:prstGeom prst="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2" name="Прямоугольник 31"/>
          <p:cNvSpPr/>
          <p:nvPr/>
        </p:nvSpPr>
        <p:spPr>
          <a:xfrm>
            <a:off x="3418037" y="5805264"/>
            <a:ext cx="1277267" cy="864096"/>
          </a:xfrm>
          <a:prstGeom prst="rec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19" name="Picture 2" descr="C:\Documents and Settings\Admin\Рабочий стол\2019г\b74c2c27d0.jpg">
            <a:hlinkClick r:id="rId3" action="ppaction://hlinksldjump"/>
          </p:cNvPr>
          <p:cNvPicPr>
            <a:picLocks noChangeAspect="1" noChangeArrowheads="1"/>
          </p:cNvPicPr>
          <p:nvPr/>
        </p:nvPicPr>
        <p:blipFill>
          <a:blip r:embed="rId4" cstate="print"/>
          <a:srcRect l="8388" r="9660"/>
          <a:stretch>
            <a:fillRect/>
          </a:stretch>
        </p:blipFill>
        <p:spPr bwMode="auto">
          <a:xfrm>
            <a:off x="6930678" y="4323740"/>
            <a:ext cx="2610198" cy="2348218"/>
          </a:xfrm>
          <a:prstGeom prst="rect">
            <a:avLst/>
          </a:prstGeom>
          <a:ln>
            <a:noFill/>
          </a:ln>
          <a:effectLst>
            <a:softEdge rad="317500"/>
          </a:effectLst>
        </p:spPr>
      </p:pic>
      <p:pic>
        <p:nvPicPr>
          <p:cNvPr id="3074" name="Picture 2" descr="C:\Documents and Settings\Admin\Мои документы\РАБОТА\КОНКУРСЫ,ДОКЛАДЫ,ОТКРЫТЫЕ УРОКИ,НЕДЕЛИ\Недели математики\2019г\93aed30c.jpg">
            <a:hlinkClick r:id="rId5" action="ppaction://hlinksldjump"/>
          </p:cNvPr>
          <p:cNvPicPr>
            <a:picLocks noChangeAspect="1" noChangeArrowheads="1"/>
          </p:cNvPicPr>
          <p:nvPr/>
        </p:nvPicPr>
        <p:blipFill>
          <a:blip r:embed="rId6" cstate="print"/>
          <a:srcRect l="23422" r="17516"/>
          <a:stretch>
            <a:fillRect/>
          </a:stretch>
        </p:blipFill>
        <p:spPr bwMode="auto">
          <a:xfrm>
            <a:off x="2" y="5157192"/>
            <a:ext cx="1491000" cy="1512168"/>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22"/>
                                        </p:tgtEl>
                                      </p:cBhvr>
                                    </p:animEffect>
                                    <p:set>
                                      <p:cBhvr>
                                        <p:cTn id="2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1000"/>
                                        <p:tgtEl>
                                          <p:spTgt spid="24"/>
                                        </p:tgtEl>
                                      </p:cBhvr>
                                    </p:animEffect>
                                    <p:set>
                                      <p:cBhvr>
                                        <p:cTn id="28"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1000"/>
                                        <p:tgtEl>
                                          <p:spTgt spid="30"/>
                                        </p:tgtEl>
                                      </p:cBhvr>
                                    </p:animEffect>
                                    <p:set>
                                      <p:cBhvr>
                                        <p:cTn id="34"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1000"/>
                                        <p:tgtEl>
                                          <p:spTgt spid="26"/>
                                        </p:tgtEl>
                                      </p:cBhvr>
                                    </p:animEffect>
                                    <p:set>
                                      <p:cBhvr>
                                        <p:cTn id="40"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1000"/>
                                        <p:tgtEl>
                                          <p:spTgt spid="23"/>
                                        </p:tgtEl>
                                      </p:cBhvr>
                                    </p:animEffect>
                                    <p:set>
                                      <p:cBhvr>
                                        <p:cTn id="4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5"/>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1000"/>
                                        <p:tgtEl>
                                          <p:spTgt spid="25"/>
                                        </p:tgtEl>
                                      </p:cBhvr>
                                    </p:animEffect>
                                    <p:set>
                                      <p:cBhvr>
                                        <p:cTn id="52"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3" restart="whenNotActive" fill="hold" evtFilter="cancelBubble" nodeType="interactiveSeq">
                <p:stCondLst>
                  <p:cond evt="onClick" delay="0">
                    <p:tgtEl>
                      <p:spTgt spid="27"/>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1000"/>
                                        <p:tgtEl>
                                          <p:spTgt spid="27"/>
                                        </p:tgtEl>
                                      </p:cBhvr>
                                    </p:animEffect>
                                    <p:set>
                                      <p:cBhvr>
                                        <p:cTn id="58"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1000"/>
                                        <p:tgtEl>
                                          <p:spTgt spid="29"/>
                                        </p:tgtEl>
                                      </p:cBhvr>
                                    </p:animEffect>
                                    <p:set>
                                      <p:cBhvr>
                                        <p:cTn id="64"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5" restart="whenNotActive" fill="hold" evtFilter="cancelBubble" nodeType="interactiveSeq">
                <p:stCondLst>
                  <p:cond evt="onClick" delay="0">
                    <p:tgtEl>
                      <p:spTgt spid="31"/>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1000"/>
                                        <p:tgtEl>
                                          <p:spTgt spid="31"/>
                                        </p:tgtEl>
                                      </p:cBhvr>
                                    </p:animEffect>
                                    <p:set>
                                      <p:cBhvr>
                                        <p:cTn id="70"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1" restart="whenNotActive" fill="hold" evtFilter="cancelBubble" nodeType="interactiveSeq">
                <p:stCondLst>
                  <p:cond evt="onClick" delay="0">
                    <p:tgtEl>
                      <p:spTgt spid="32"/>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1000"/>
                                        <p:tgtEl>
                                          <p:spTgt spid="32"/>
                                        </p:tgtEl>
                                      </p:cBhvr>
                                    </p:animEffect>
                                    <p:set>
                                      <p:cBhvr>
                                        <p:cTn id="76"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1000"/>
                                        <p:tgtEl>
                                          <p:spTgt spid="28"/>
                                        </p:tgtEl>
                                      </p:cBhvr>
                                    </p:animEffect>
                                    <p:set>
                                      <p:cBhvr>
                                        <p:cTn id="82"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438"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20</a:t>
            </a:r>
            <a:endParaRPr lang="ru-RU" sz="3600" b="1" dirty="0">
              <a:solidFill>
                <a:srgbClr val="002060"/>
              </a:solidFill>
              <a:latin typeface="Georgia" pitchFamily="18" charset="0"/>
            </a:endParaRPr>
          </a:p>
        </p:txBody>
      </p:sp>
      <p:sp>
        <p:nvSpPr>
          <p:cNvPr id="3" name="TextBox 2"/>
          <p:cNvSpPr txBox="1"/>
          <p:nvPr/>
        </p:nvSpPr>
        <p:spPr>
          <a:xfrm>
            <a:off x="262437" y="2060850"/>
            <a:ext cx="1577801" cy="400110"/>
          </a:xfrm>
          <a:prstGeom prst="rect">
            <a:avLst/>
          </a:prstGeom>
          <a:noFill/>
        </p:spPr>
        <p:txBody>
          <a:bodyPr wrap="square" rtlCol="0">
            <a:spAutoFit/>
          </a:bodyPr>
          <a:lstStyle/>
          <a:p>
            <a:pPr algn="ctr"/>
            <a:r>
              <a:rPr lang="ru-RU" sz="2000" b="1" dirty="0" smtClean="0">
                <a:solidFill>
                  <a:srgbClr val="002060"/>
                </a:solidFill>
                <a:latin typeface="Georgia" pitchFamily="18" charset="0"/>
              </a:rPr>
              <a:t>2балла</a:t>
            </a:r>
            <a:endParaRPr lang="ru-RU" sz="2000" b="1" dirty="0">
              <a:solidFill>
                <a:srgbClr val="002060"/>
              </a:solidFill>
              <a:latin typeface="Georgia" pitchFamily="18" charset="0"/>
            </a:endParaRPr>
          </a:p>
        </p:txBody>
      </p:sp>
      <p:sp>
        <p:nvSpPr>
          <p:cNvPr id="4" name="Прямоугольник 3"/>
          <p:cNvSpPr/>
          <p:nvPr/>
        </p:nvSpPr>
        <p:spPr>
          <a:xfrm>
            <a:off x="1013770" y="0"/>
            <a:ext cx="8264668" cy="2015936"/>
          </a:xfrm>
          <a:prstGeom prst="rect">
            <a:avLst/>
          </a:prstGeom>
        </p:spPr>
        <p:txBody>
          <a:bodyPr wrap="square">
            <a:spAutoFit/>
          </a:bodyPr>
          <a:lstStyle/>
          <a:p>
            <a:pPr algn="ctr"/>
            <a:r>
              <a:rPr lang="ru-RU" sz="2500" b="1" dirty="0" smtClean="0">
                <a:solidFill>
                  <a:srgbClr val="002060"/>
                </a:solidFill>
                <a:latin typeface="Georgia" pitchFamily="18" charset="0"/>
              </a:rPr>
              <a:t>Русский писатель, граф писал не только романы, но и  любил сочинять задачи для маленьких детей, создал школу для неграмотных детей, написал азбуку и был учителем в сельской школе. </a:t>
            </a:r>
            <a:endParaRPr lang="ru-RU" sz="2500" dirty="0"/>
          </a:p>
        </p:txBody>
      </p:sp>
      <p:pic>
        <p:nvPicPr>
          <p:cNvPr id="6145" name="Picture 1" descr="C:\Documents and Settings\Admin\Мои документы\РАБОТА\КОНКУРСЫ,ДОКЛАДЫ,ОТКРЫТЫЕ УРОКИ,НЕДЕЛИ\Недели математики\2019г\img3.jpg"/>
          <p:cNvPicPr>
            <a:picLocks noChangeAspect="1" noChangeArrowheads="1"/>
          </p:cNvPicPr>
          <p:nvPr/>
        </p:nvPicPr>
        <p:blipFill>
          <a:blip r:embed="rId2" cstate="print"/>
          <a:srcRect/>
          <a:stretch>
            <a:fillRect/>
          </a:stretch>
        </p:blipFill>
        <p:spPr bwMode="auto">
          <a:xfrm>
            <a:off x="2892104" y="1910917"/>
            <a:ext cx="3831800" cy="4795955"/>
          </a:xfrm>
          <a:prstGeom prst="rect">
            <a:avLst/>
          </a:prstGeom>
          <a:noFill/>
          <a:effectLst>
            <a:softEdge rad="317500"/>
          </a:effectLst>
        </p:spPr>
      </p:pic>
      <p:sp>
        <p:nvSpPr>
          <p:cNvPr id="6" name="Прямоугольник 5"/>
          <p:cNvSpPr/>
          <p:nvPr/>
        </p:nvSpPr>
        <p:spPr>
          <a:xfrm>
            <a:off x="2666704" y="1916832"/>
            <a:ext cx="1352400" cy="1296144"/>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7" name="Прямоугольник 6"/>
          <p:cNvSpPr/>
          <p:nvPr/>
        </p:nvSpPr>
        <p:spPr>
          <a:xfrm>
            <a:off x="4019104" y="1916832"/>
            <a:ext cx="1352400" cy="1296144"/>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8" name="Прямоугольник 7"/>
          <p:cNvSpPr/>
          <p:nvPr/>
        </p:nvSpPr>
        <p:spPr>
          <a:xfrm>
            <a:off x="5371505" y="1916832"/>
            <a:ext cx="1352400" cy="1296144"/>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9" name="Прямоугольник 8"/>
          <p:cNvSpPr/>
          <p:nvPr/>
        </p:nvSpPr>
        <p:spPr>
          <a:xfrm>
            <a:off x="5371505" y="5805264"/>
            <a:ext cx="1352400" cy="864096"/>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0" name="Прямоугольник 9"/>
          <p:cNvSpPr/>
          <p:nvPr/>
        </p:nvSpPr>
        <p:spPr>
          <a:xfrm>
            <a:off x="5371505" y="4509120"/>
            <a:ext cx="1352400" cy="1296144"/>
          </a:xfrm>
          <a:prstGeom prst="rect">
            <a:avLst/>
          </a:prstGeom>
          <a:solidFill>
            <a:schemeClr val="accent3">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1" name="Прямоугольник 10"/>
          <p:cNvSpPr/>
          <p:nvPr/>
        </p:nvSpPr>
        <p:spPr>
          <a:xfrm>
            <a:off x="5371505" y="3212976"/>
            <a:ext cx="1352400" cy="1296144"/>
          </a:xfrm>
          <a:prstGeom prst="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2" name="Прямоугольник 11"/>
          <p:cNvSpPr/>
          <p:nvPr/>
        </p:nvSpPr>
        <p:spPr>
          <a:xfrm>
            <a:off x="2666704" y="3212976"/>
            <a:ext cx="1352400" cy="1296144"/>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3" name="Прямоугольник 12"/>
          <p:cNvSpPr/>
          <p:nvPr/>
        </p:nvSpPr>
        <p:spPr>
          <a:xfrm>
            <a:off x="2666704" y="4509120"/>
            <a:ext cx="1352400" cy="129614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4" name="Прямоугольник 13"/>
          <p:cNvSpPr/>
          <p:nvPr/>
        </p:nvSpPr>
        <p:spPr>
          <a:xfrm>
            <a:off x="4019104" y="4509120"/>
            <a:ext cx="1352400" cy="1296144"/>
          </a:xfrm>
          <a:prstGeom prst="rect">
            <a:avLst/>
          </a:prstGeom>
          <a:solidFill>
            <a:srgbClr val="00206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5" name="Прямоугольник 14"/>
          <p:cNvSpPr/>
          <p:nvPr/>
        </p:nvSpPr>
        <p:spPr>
          <a:xfrm>
            <a:off x="4019104" y="3212976"/>
            <a:ext cx="1352400" cy="1296144"/>
          </a:xfrm>
          <a:prstGeom prst="rect">
            <a:avLst/>
          </a:prstGeom>
          <a:solidFill>
            <a:srgbClr val="BD00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6" name="Прямоугольник 15"/>
          <p:cNvSpPr/>
          <p:nvPr/>
        </p:nvSpPr>
        <p:spPr>
          <a:xfrm>
            <a:off x="2666704" y="5805264"/>
            <a:ext cx="1352400" cy="864096"/>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7" name="Прямоугольник 16"/>
          <p:cNvSpPr/>
          <p:nvPr/>
        </p:nvSpPr>
        <p:spPr>
          <a:xfrm>
            <a:off x="4019104" y="5805264"/>
            <a:ext cx="1352400" cy="86409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8" name="Прямоугольник 17"/>
          <p:cNvSpPr/>
          <p:nvPr/>
        </p:nvSpPr>
        <p:spPr>
          <a:xfrm>
            <a:off x="7361749" y="2996952"/>
            <a:ext cx="1694695" cy="1077218"/>
          </a:xfrm>
          <a:prstGeom prst="rect">
            <a:avLst/>
          </a:prstGeom>
        </p:spPr>
        <p:txBody>
          <a:bodyPr wrap="none">
            <a:spAutoFit/>
          </a:bodyPr>
          <a:lstStyle/>
          <a:p>
            <a:pPr algn="ctr"/>
            <a:r>
              <a:rPr lang="ru-RU" sz="3200" b="1" dirty="0" smtClean="0">
                <a:solidFill>
                  <a:srgbClr val="A500CC"/>
                </a:solidFill>
                <a:latin typeface="Garamond" pitchFamily="18" charset="0"/>
                <a:ea typeface="Times New Roman" pitchFamily="18" charset="0"/>
                <a:cs typeface="Tahoma" pitchFamily="34" charset="0"/>
              </a:rPr>
              <a:t>Лев</a:t>
            </a:r>
          </a:p>
          <a:p>
            <a:pPr algn="ctr"/>
            <a:r>
              <a:rPr lang="ru-RU" sz="3200" b="1" dirty="0" smtClean="0">
                <a:solidFill>
                  <a:srgbClr val="A500CC"/>
                </a:solidFill>
                <a:latin typeface="Garamond" pitchFamily="18" charset="0"/>
                <a:cs typeface="Tahoma" pitchFamily="34" charset="0"/>
              </a:rPr>
              <a:t>Толстой</a:t>
            </a:r>
            <a:endParaRPr lang="ru-RU" sz="3200" b="1" dirty="0">
              <a:solidFill>
                <a:srgbClr val="A500CC"/>
              </a:solidFill>
              <a:latin typeface="Garamond" pitchFamily="18" charset="0"/>
            </a:endParaRPr>
          </a:p>
        </p:txBody>
      </p:sp>
      <p:pic>
        <p:nvPicPr>
          <p:cNvPr id="19" name="Picture 2" descr="C:\Documents and Settings\Admin\Рабочий стол\2019г\b74c2c27d0.jpg">
            <a:hlinkClick r:id="rId3" action="ppaction://hlinksldjump"/>
          </p:cNvPr>
          <p:cNvPicPr>
            <a:picLocks noChangeAspect="1" noChangeArrowheads="1"/>
          </p:cNvPicPr>
          <p:nvPr/>
        </p:nvPicPr>
        <p:blipFill>
          <a:blip r:embed="rId4" cstate="print"/>
          <a:srcRect l="8388" r="9660"/>
          <a:stretch>
            <a:fillRect/>
          </a:stretch>
        </p:blipFill>
        <p:spPr bwMode="auto">
          <a:xfrm>
            <a:off x="7099571" y="4581131"/>
            <a:ext cx="2441304" cy="2090829"/>
          </a:xfrm>
          <a:prstGeom prst="rect">
            <a:avLst/>
          </a:prstGeom>
          <a:ln>
            <a:noFill/>
          </a:ln>
          <a:effectLst>
            <a:softEdge rad="317500"/>
          </a:effectLst>
        </p:spPr>
      </p:pic>
      <p:pic>
        <p:nvPicPr>
          <p:cNvPr id="20" name="Picture 2" descr="C:\Documents and Settings\Admin\Мои документы\РАБОТА\КОНКУРСЫ,ДОКЛАДЫ,ОТКРЫТЫЕ УРОКИ,НЕДЕЛИ\Недели математики\2019г\93aed30c.jpg">
            <a:hlinkClick r:id="rId5" action="ppaction://hlinksldjump"/>
          </p:cNvPr>
          <p:cNvPicPr>
            <a:picLocks noChangeAspect="1" noChangeArrowheads="1"/>
          </p:cNvPicPr>
          <p:nvPr/>
        </p:nvPicPr>
        <p:blipFill>
          <a:blip r:embed="rId6" cstate="print"/>
          <a:srcRect l="23422" r="17516"/>
          <a:stretch>
            <a:fillRect/>
          </a:stretch>
        </p:blipFill>
        <p:spPr bwMode="auto">
          <a:xfrm>
            <a:off x="2" y="5157192"/>
            <a:ext cx="1491000" cy="1512168"/>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2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1000"/>
                                        <p:tgtEl>
                                          <p:spTgt spid="8"/>
                                        </p:tgtEl>
                                      </p:cBhvr>
                                    </p:animEffect>
                                    <p:set>
                                      <p:cBhvr>
                                        <p:cTn id="2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1000"/>
                                        <p:tgtEl>
                                          <p:spTgt spid="15"/>
                                        </p:tgtEl>
                                      </p:cBhvr>
                                    </p:animEffect>
                                    <p:set>
                                      <p:cBhvr>
                                        <p:cTn id="40"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1000"/>
                                        <p:tgtEl>
                                          <p:spTgt spid="11"/>
                                        </p:tgtEl>
                                      </p:cBhvr>
                                    </p:animEffect>
                                    <p:set>
                                      <p:cBhvr>
                                        <p:cTn id="46"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1000"/>
                                        <p:tgtEl>
                                          <p:spTgt spid="13"/>
                                        </p:tgtEl>
                                      </p:cBhvr>
                                    </p:animEffect>
                                    <p:set>
                                      <p:cBhvr>
                                        <p:cTn id="5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1000"/>
                                        <p:tgtEl>
                                          <p:spTgt spid="14"/>
                                        </p:tgtEl>
                                      </p:cBhvr>
                                    </p:animEffect>
                                    <p:set>
                                      <p:cBhvr>
                                        <p:cTn id="58"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1000"/>
                                        <p:tgtEl>
                                          <p:spTgt spid="10"/>
                                        </p:tgtEl>
                                      </p:cBhvr>
                                    </p:animEffect>
                                    <p:set>
                                      <p:cBhvr>
                                        <p:cTn id="6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1" restart="whenNotActive" fill="hold" evtFilter="cancelBubble" nodeType="interactiveSeq">
                <p:stCondLst>
                  <p:cond evt="onClick" delay="0">
                    <p:tgtEl>
                      <p:spTgt spid="17"/>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1000"/>
                                        <p:tgtEl>
                                          <p:spTgt spid="17"/>
                                        </p:tgtEl>
                                      </p:cBhvr>
                                    </p:animEffect>
                                    <p:set>
                                      <p:cBhvr>
                                        <p:cTn id="7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7" restart="whenNotActive" fill="hold" evtFilter="cancelBubble" nodeType="interactiveSeq">
                <p:stCondLst>
                  <p:cond evt="onClick" delay="0">
                    <p:tgtEl>
                      <p:spTgt spid="9"/>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1000"/>
                                        <p:tgtEl>
                                          <p:spTgt spid="9"/>
                                        </p:tgtEl>
                                      </p:cBhvr>
                                    </p:animEffect>
                                    <p:set>
                                      <p:cBhvr>
                                        <p:cTn id="8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C:\Documents and Settings\Admin\Рабочий стол\2019г\davinci-profile-header.png"/>
          <p:cNvPicPr>
            <a:picLocks noChangeAspect="1" noChangeArrowheads="1"/>
          </p:cNvPicPr>
          <p:nvPr/>
        </p:nvPicPr>
        <p:blipFill>
          <a:blip r:embed="rId2" cstate="print"/>
          <a:srcRect/>
          <a:stretch>
            <a:fillRect/>
          </a:stretch>
        </p:blipFill>
        <p:spPr bwMode="auto">
          <a:xfrm>
            <a:off x="1464572" y="692699"/>
            <a:ext cx="5559868" cy="5698753"/>
          </a:xfrm>
          <a:prstGeom prst="rect">
            <a:avLst/>
          </a:prstGeom>
          <a:noFill/>
        </p:spPr>
      </p:pic>
      <p:sp>
        <p:nvSpPr>
          <p:cNvPr id="36" name="Прямоугольник 35"/>
          <p:cNvSpPr/>
          <p:nvPr/>
        </p:nvSpPr>
        <p:spPr>
          <a:xfrm>
            <a:off x="6986341" y="1052737"/>
            <a:ext cx="2554534" cy="3139321"/>
          </a:xfrm>
          <a:prstGeom prst="rect">
            <a:avLst/>
          </a:prstGeom>
        </p:spPr>
        <p:txBody>
          <a:bodyPr wrap="square">
            <a:spAutoFit/>
          </a:bodyPr>
          <a:lstStyle/>
          <a:p>
            <a:pPr algn="ctr"/>
            <a:r>
              <a:rPr lang="ru-RU" b="1" dirty="0" smtClean="0">
                <a:solidFill>
                  <a:srgbClr val="002060"/>
                </a:solidFill>
                <a:latin typeface="Georgia" pitchFamily="18" charset="0"/>
              </a:rPr>
              <a:t>Знаменитый человек, своеобразный «титан» эпохи Возрождения, фантастически разносторонняя и талантливая личность, ввел в математику знаки </a:t>
            </a:r>
          </a:p>
          <a:p>
            <a:pPr algn="ctr"/>
            <a:r>
              <a:rPr lang="ru-RU" b="1" dirty="0" smtClean="0">
                <a:solidFill>
                  <a:srgbClr val="002060"/>
                </a:solidFill>
                <a:latin typeface="Georgia" pitchFamily="18" charset="0"/>
              </a:rPr>
              <a:t>« + » и « - »</a:t>
            </a:r>
            <a:endParaRPr lang="ru-RU" b="1" dirty="0">
              <a:solidFill>
                <a:srgbClr val="002060"/>
              </a:solidFill>
              <a:latin typeface="Georgia" pitchFamily="18" charset="0"/>
            </a:endParaRPr>
          </a:p>
        </p:txBody>
      </p:sp>
      <p:sp>
        <p:nvSpPr>
          <p:cNvPr id="37" name="Прямоугольник 36"/>
          <p:cNvSpPr/>
          <p:nvPr/>
        </p:nvSpPr>
        <p:spPr>
          <a:xfrm>
            <a:off x="1464570" y="5085184"/>
            <a:ext cx="1352400" cy="1296144"/>
          </a:xfrm>
          <a:prstGeom prst="rect">
            <a:avLst/>
          </a:prstGeo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9" name="Прямоугольник 38"/>
          <p:cNvSpPr/>
          <p:nvPr/>
        </p:nvSpPr>
        <p:spPr>
          <a:xfrm>
            <a:off x="2816970" y="5085184"/>
            <a:ext cx="1352400" cy="1296144"/>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0" name="Прямоугольник 39"/>
          <p:cNvSpPr/>
          <p:nvPr/>
        </p:nvSpPr>
        <p:spPr>
          <a:xfrm>
            <a:off x="4169371" y="5085184"/>
            <a:ext cx="1352400" cy="1296144"/>
          </a:xfrm>
          <a:prstGeom prst="rect">
            <a:avLst/>
          </a:prstGeom>
          <a:solidFill>
            <a:srgbClr val="7030A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1" name="Прямоугольник 40"/>
          <p:cNvSpPr/>
          <p:nvPr/>
        </p:nvSpPr>
        <p:spPr>
          <a:xfrm>
            <a:off x="5521771" y="5085184"/>
            <a:ext cx="1352400" cy="1296144"/>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2" name="Прямоугольник 41"/>
          <p:cNvSpPr/>
          <p:nvPr/>
        </p:nvSpPr>
        <p:spPr>
          <a:xfrm>
            <a:off x="4169371" y="404664"/>
            <a:ext cx="1352400" cy="792088"/>
          </a:xfrm>
          <a:prstGeom prst="rect">
            <a:avLst/>
          </a:prstGeom>
          <a:solidFill>
            <a:srgbClr val="66FF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3" name="Прямоугольник 42"/>
          <p:cNvSpPr/>
          <p:nvPr/>
        </p:nvSpPr>
        <p:spPr>
          <a:xfrm>
            <a:off x="4169371" y="1196752"/>
            <a:ext cx="1352400" cy="129614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4" name="Прямоугольник 43"/>
          <p:cNvSpPr/>
          <p:nvPr/>
        </p:nvSpPr>
        <p:spPr>
          <a:xfrm>
            <a:off x="4169371" y="2492896"/>
            <a:ext cx="1352400" cy="1296144"/>
          </a:xfrm>
          <a:prstGeom prst="rect">
            <a:avLst/>
          </a:prstGeom>
          <a:solidFill>
            <a:schemeClr val="tx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5" name="Прямоугольник 44"/>
          <p:cNvSpPr/>
          <p:nvPr/>
        </p:nvSpPr>
        <p:spPr>
          <a:xfrm>
            <a:off x="4169371" y="3789040"/>
            <a:ext cx="1352400" cy="1296144"/>
          </a:xfrm>
          <a:prstGeom prst="rect">
            <a:avLst/>
          </a:prstGeom>
          <a:solidFill>
            <a:srgbClr val="FF99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6" name="Прямоугольник 45"/>
          <p:cNvSpPr/>
          <p:nvPr/>
        </p:nvSpPr>
        <p:spPr>
          <a:xfrm>
            <a:off x="1464570" y="2492896"/>
            <a:ext cx="1352400" cy="1296144"/>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7" name="Прямоугольник 46"/>
          <p:cNvSpPr/>
          <p:nvPr/>
        </p:nvSpPr>
        <p:spPr>
          <a:xfrm>
            <a:off x="2816970" y="2492896"/>
            <a:ext cx="1352400" cy="1296144"/>
          </a:xfrm>
          <a:prstGeom prst="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8" name="Прямоугольник 47"/>
          <p:cNvSpPr/>
          <p:nvPr/>
        </p:nvSpPr>
        <p:spPr>
          <a:xfrm>
            <a:off x="1464570" y="3789040"/>
            <a:ext cx="1352400" cy="1296144"/>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9" name="Прямоугольник 48"/>
          <p:cNvSpPr/>
          <p:nvPr/>
        </p:nvSpPr>
        <p:spPr>
          <a:xfrm>
            <a:off x="2816970" y="3789040"/>
            <a:ext cx="1352400" cy="1296144"/>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0" name="Прямоугольник 49"/>
          <p:cNvSpPr/>
          <p:nvPr/>
        </p:nvSpPr>
        <p:spPr>
          <a:xfrm>
            <a:off x="5521771" y="3789040"/>
            <a:ext cx="1352400" cy="1296144"/>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1" name="Прямоугольник 50"/>
          <p:cNvSpPr/>
          <p:nvPr/>
        </p:nvSpPr>
        <p:spPr>
          <a:xfrm>
            <a:off x="5521771" y="1196752"/>
            <a:ext cx="1352400" cy="1296144"/>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2" name="Прямоугольник 51"/>
          <p:cNvSpPr/>
          <p:nvPr/>
        </p:nvSpPr>
        <p:spPr>
          <a:xfrm>
            <a:off x="5521771" y="2492896"/>
            <a:ext cx="1352400" cy="1296144"/>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3" name="Прямоугольник 52"/>
          <p:cNvSpPr/>
          <p:nvPr/>
        </p:nvSpPr>
        <p:spPr>
          <a:xfrm>
            <a:off x="1464570" y="1196752"/>
            <a:ext cx="1352400" cy="1296144"/>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4" name="Прямоугольник 53"/>
          <p:cNvSpPr/>
          <p:nvPr/>
        </p:nvSpPr>
        <p:spPr>
          <a:xfrm>
            <a:off x="2816970" y="1196752"/>
            <a:ext cx="1352400" cy="1296144"/>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5" name="Прямоугольник 54"/>
          <p:cNvSpPr/>
          <p:nvPr/>
        </p:nvSpPr>
        <p:spPr>
          <a:xfrm>
            <a:off x="5521771" y="404664"/>
            <a:ext cx="1352400" cy="792088"/>
          </a:xfrm>
          <a:prstGeom prst="rect">
            <a:avLst/>
          </a:prstGeom>
          <a:solidFill>
            <a:srgbClr val="0066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6" name="Прямоугольник 55"/>
          <p:cNvSpPr/>
          <p:nvPr/>
        </p:nvSpPr>
        <p:spPr>
          <a:xfrm>
            <a:off x="2816970" y="404664"/>
            <a:ext cx="1352400" cy="792088"/>
          </a:xfrm>
          <a:prstGeom prst="rect">
            <a:avLst/>
          </a:prstGeom>
          <a:solidFill>
            <a:srgbClr val="BD00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7" name="Прямоугольник 56"/>
          <p:cNvSpPr/>
          <p:nvPr/>
        </p:nvSpPr>
        <p:spPr>
          <a:xfrm>
            <a:off x="1464570" y="404664"/>
            <a:ext cx="1352400" cy="792088"/>
          </a:xfrm>
          <a:prstGeom prst="rect">
            <a:avLst/>
          </a:prstGeom>
          <a:solidFill>
            <a:srgbClr val="9933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58" name="TextBox 57"/>
          <p:cNvSpPr txBox="1"/>
          <p:nvPr/>
        </p:nvSpPr>
        <p:spPr>
          <a:xfrm>
            <a:off x="337572" y="188642"/>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30</a:t>
            </a:r>
            <a:endParaRPr lang="ru-RU" sz="3600" b="1" dirty="0">
              <a:solidFill>
                <a:srgbClr val="002060"/>
              </a:solidFill>
              <a:latin typeface="Georgia" pitchFamily="18" charset="0"/>
            </a:endParaRPr>
          </a:p>
        </p:txBody>
      </p:sp>
      <p:pic>
        <p:nvPicPr>
          <p:cNvPr id="26" name="Picture 2" descr="C:\Documents and Settings\Admin\Рабочий стол\2019г\b74c2c27d0.jpg">
            <a:hlinkClick r:id="rId3" action="ppaction://hlinksldjump"/>
          </p:cNvPr>
          <p:cNvPicPr>
            <a:picLocks noChangeAspect="1" noChangeArrowheads="1"/>
          </p:cNvPicPr>
          <p:nvPr/>
        </p:nvPicPr>
        <p:blipFill>
          <a:blip r:embed="rId4" cstate="print"/>
          <a:srcRect l="8388" r="9660"/>
          <a:stretch>
            <a:fillRect/>
          </a:stretch>
        </p:blipFill>
        <p:spPr bwMode="auto">
          <a:xfrm>
            <a:off x="7099571" y="4581131"/>
            <a:ext cx="2441304" cy="2090829"/>
          </a:xfrm>
          <a:prstGeom prst="rect">
            <a:avLst/>
          </a:prstGeom>
          <a:ln>
            <a:noFill/>
          </a:ln>
          <a:effectLst>
            <a:softEdge rad="317500"/>
          </a:effectLst>
        </p:spPr>
      </p:pic>
      <p:pic>
        <p:nvPicPr>
          <p:cNvPr id="27" name="Picture 2" descr="C:\Documents and Settings\Admin\Мои документы\РАБОТА\КОНКУРСЫ,ДОКЛАДЫ,ОТКРЫТЫЕ УРОКИ,НЕДЕЛИ\Недели математики\2019г\93aed30c.jpg">
            <a:hlinkClick r:id="rId5" action="ppaction://hlinksldjump"/>
          </p:cNvPr>
          <p:cNvPicPr>
            <a:picLocks noChangeAspect="1" noChangeArrowheads="1"/>
          </p:cNvPicPr>
          <p:nvPr/>
        </p:nvPicPr>
        <p:blipFill>
          <a:blip r:embed="rId6" cstate="print"/>
          <a:srcRect l="23422" r="17516"/>
          <a:stretch>
            <a:fillRect/>
          </a:stretch>
        </p:blipFill>
        <p:spPr bwMode="auto">
          <a:xfrm>
            <a:off x="2" y="5157192"/>
            <a:ext cx="1491000" cy="1512168"/>
          </a:xfrm>
          <a:prstGeom prst="rect">
            <a:avLst/>
          </a:prstGeom>
          <a:ln>
            <a:noFill/>
          </a:ln>
          <a:effectLst>
            <a:softEdge rad="112500"/>
          </a:effectLst>
        </p:spPr>
      </p:pic>
      <p:sp>
        <p:nvSpPr>
          <p:cNvPr id="28" name="TextBox 27"/>
          <p:cNvSpPr txBox="1"/>
          <p:nvPr/>
        </p:nvSpPr>
        <p:spPr>
          <a:xfrm>
            <a:off x="161925" y="2060848"/>
            <a:ext cx="1212191" cy="400110"/>
          </a:xfrm>
          <a:prstGeom prst="rect">
            <a:avLst/>
          </a:prstGeom>
          <a:noFill/>
        </p:spPr>
        <p:txBody>
          <a:bodyPr wrap="none" rtlCol="0">
            <a:spAutoFit/>
          </a:bodyPr>
          <a:lstStyle/>
          <a:p>
            <a:pPr algn="ctr"/>
            <a:r>
              <a:rPr lang="ru-RU" sz="2000" b="1" dirty="0" smtClean="0">
                <a:solidFill>
                  <a:srgbClr val="002060"/>
                </a:solidFill>
                <a:latin typeface="Georgia" pitchFamily="18" charset="0"/>
              </a:rPr>
              <a:t>2 балла</a:t>
            </a:r>
            <a:endParaRPr lang="ru-RU" sz="2000" b="1" dirty="0">
              <a:solidFill>
                <a:srgbClr val="002060"/>
              </a:solidFill>
              <a:latin typeface="Georgia"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7"/>
                                        </p:tgtEl>
                                      </p:cBhvr>
                                    </p:animEffect>
                                    <p:set>
                                      <p:cBhvr>
                                        <p:cTn id="7" dur="1" fill="hold">
                                          <p:stCondLst>
                                            <p:cond delay="9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56"/>
                                        </p:tgtEl>
                                      </p:cBhvr>
                                    </p:animEffect>
                                    <p:set>
                                      <p:cBhvr>
                                        <p:cTn id="13" dur="1" fill="hold">
                                          <p:stCondLst>
                                            <p:cond delay="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42"/>
                                        </p:tgtEl>
                                      </p:cBhvr>
                                    </p:animEffect>
                                    <p:set>
                                      <p:cBhvr>
                                        <p:cTn id="19"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00"/>
                                        <p:tgtEl>
                                          <p:spTgt spid="55"/>
                                        </p:tgtEl>
                                      </p:cBhvr>
                                    </p:animEffect>
                                    <p:set>
                                      <p:cBhvr>
                                        <p:cTn id="25" dur="1" fill="hold">
                                          <p:stCondLst>
                                            <p:cond delay="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6" restart="whenNotActive" fill="hold" evtFilter="cancelBubble" nodeType="interactiveSeq">
                <p:stCondLst>
                  <p:cond evt="onClick" delay="0">
                    <p:tgtEl>
                      <p:spTgt spid="5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1000"/>
                                        <p:tgtEl>
                                          <p:spTgt spid="53"/>
                                        </p:tgtEl>
                                      </p:cBhvr>
                                    </p:animEffect>
                                    <p:set>
                                      <p:cBhvr>
                                        <p:cTn id="31" dur="1" fill="hold">
                                          <p:stCondLst>
                                            <p:cond delay="9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2" restart="whenNotActive" fill="hold" evtFilter="cancelBubble" nodeType="interactiveSeq">
                <p:stCondLst>
                  <p:cond evt="onClick" delay="0">
                    <p:tgtEl>
                      <p:spTgt spid="5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54"/>
                                        </p:tgtEl>
                                      </p:cBhvr>
                                    </p:animEffect>
                                    <p:set>
                                      <p:cBhvr>
                                        <p:cTn id="37" dur="1" fill="hold">
                                          <p:stCondLst>
                                            <p:cond delay="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1000"/>
                                        <p:tgtEl>
                                          <p:spTgt spid="43"/>
                                        </p:tgtEl>
                                      </p:cBhvr>
                                    </p:animEffect>
                                    <p:set>
                                      <p:cBhvr>
                                        <p:cTn id="43"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5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1000"/>
                                        <p:tgtEl>
                                          <p:spTgt spid="51"/>
                                        </p:tgtEl>
                                      </p:cBhvr>
                                    </p:animEffect>
                                    <p:set>
                                      <p:cBhvr>
                                        <p:cTn id="49"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1000"/>
                                        <p:tgtEl>
                                          <p:spTgt spid="46"/>
                                        </p:tgtEl>
                                      </p:cBhvr>
                                    </p:animEffect>
                                    <p:set>
                                      <p:cBhvr>
                                        <p:cTn id="5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6" restart="whenNotActive" fill="hold" evtFilter="cancelBubble" nodeType="interactiveSeq">
                <p:stCondLst>
                  <p:cond evt="onClick" delay="0">
                    <p:tgtEl>
                      <p:spTgt spid="4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2" restart="whenNotActive" fill="hold" evtFilter="cancelBubble" nodeType="interactiveSeq">
                <p:stCondLst>
                  <p:cond evt="onClick" delay="0">
                    <p:tgtEl>
                      <p:spTgt spid="4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1000"/>
                                        <p:tgtEl>
                                          <p:spTgt spid="44"/>
                                        </p:tgtEl>
                                      </p:cBhvr>
                                    </p:animEffect>
                                    <p:set>
                                      <p:cBhvr>
                                        <p:cTn id="67"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1000"/>
                                        <p:tgtEl>
                                          <p:spTgt spid="52"/>
                                        </p:tgtEl>
                                      </p:cBhvr>
                                    </p:animEffect>
                                    <p:set>
                                      <p:cBhvr>
                                        <p:cTn id="73" dur="1" fill="hold">
                                          <p:stCondLst>
                                            <p:cond delay="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4" restart="whenNotActive" fill="hold" evtFilter="cancelBubble" nodeType="interactiveSeq">
                <p:stCondLst>
                  <p:cond evt="onClick" delay="0">
                    <p:tgtEl>
                      <p:spTgt spid="4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1000"/>
                                        <p:tgtEl>
                                          <p:spTgt spid="48"/>
                                        </p:tgtEl>
                                      </p:cBhvr>
                                    </p:animEffect>
                                    <p:set>
                                      <p:cBhvr>
                                        <p:cTn id="79"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0" restart="whenNotActive" fill="hold" evtFilter="cancelBubble" nodeType="interactiveSeq">
                <p:stCondLst>
                  <p:cond evt="onClick" delay="0">
                    <p:tgtEl>
                      <p:spTgt spid="4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1000"/>
                                        <p:tgtEl>
                                          <p:spTgt spid="49"/>
                                        </p:tgtEl>
                                      </p:cBhvr>
                                    </p:animEffect>
                                    <p:set>
                                      <p:cBhvr>
                                        <p:cTn id="85"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6" restart="whenNotActive" fill="hold" evtFilter="cancelBubble" nodeType="interactiveSeq">
                <p:stCondLst>
                  <p:cond evt="onClick" delay="0">
                    <p:tgtEl>
                      <p:spTgt spid="4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1000"/>
                                        <p:tgtEl>
                                          <p:spTgt spid="45"/>
                                        </p:tgtEl>
                                      </p:cBhvr>
                                    </p:animEffect>
                                    <p:set>
                                      <p:cBhvr>
                                        <p:cTn id="91"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92" restart="whenNotActive" fill="hold" evtFilter="cancelBubble" nodeType="interactiveSeq">
                <p:stCondLst>
                  <p:cond evt="onClick" delay="0">
                    <p:tgtEl>
                      <p:spTgt spid="5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1000"/>
                                        <p:tgtEl>
                                          <p:spTgt spid="50"/>
                                        </p:tgtEl>
                                      </p:cBhvr>
                                    </p:animEffect>
                                    <p:set>
                                      <p:cBhvr>
                                        <p:cTn id="97" dur="1" fill="hold">
                                          <p:stCondLst>
                                            <p:cond delay="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98" restart="whenNotActive" fill="hold" evtFilter="cancelBubble" nodeType="interactiveSeq">
                <p:stCondLst>
                  <p:cond evt="onClick" delay="0">
                    <p:tgtEl>
                      <p:spTgt spid="37"/>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1000"/>
                                        <p:tgtEl>
                                          <p:spTgt spid="37"/>
                                        </p:tgtEl>
                                      </p:cBhvr>
                                    </p:animEffect>
                                    <p:set>
                                      <p:cBhvr>
                                        <p:cTn id="103"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04" restart="whenNotActive" fill="hold" evtFilter="cancelBubble" nodeType="interactiveSeq">
                <p:stCondLst>
                  <p:cond evt="onClick" delay="0">
                    <p:tgtEl>
                      <p:spTgt spid="3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1000"/>
                                        <p:tgtEl>
                                          <p:spTgt spid="39"/>
                                        </p:tgtEl>
                                      </p:cBhvr>
                                    </p:animEffect>
                                    <p:set>
                                      <p:cBhvr>
                                        <p:cTn id="109"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0" restart="whenNotActive" fill="hold" evtFilter="cancelBubble" nodeType="interactiveSeq">
                <p:stCondLst>
                  <p:cond evt="onClick" delay="0">
                    <p:tgtEl>
                      <p:spTgt spid="40"/>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1000"/>
                                        <p:tgtEl>
                                          <p:spTgt spid="40"/>
                                        </p:tgtEl>
                                      </p:cBhvr>
                                    </p:animEffect>
                                    <p:set>
                                      <p:cBhvr>
                                        <p:cTn id="115"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16" restart="whenNotActive" fill="hold" evtFilter="cancelBubble" nodeType="interactiveSeq">
                <p:stCondLst>
                  <p:cond evt="onClick" delay="0">
                    <p:tgtEl>
                      <p:spTgt spid="41"/>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1000"/>
                                        <p:tgtEl>
                                          <p:spTgt spid="41"/>
                                        </p:tgtEl>
                                      </p:cBhvr>
                                    </p:animEffect>
                                    <p:set>
                                      <p:cBhvr>
                                        <p:cTn id="121"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12703" y="1091933"/>
            <a:ext cx="8678213"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Этот человек - врач. Для его мировоззрения характерно, что он считал человека составной частью природы. Здоровье и болезни ставил в тесную связь с климатом страны, в которой живет человек, санитарными условиями быта. Наибольших успехов этот врач и его школа достигли в хирургии. А еще с его именем связаны понятия чести и достоинства врача. Кто этот медик?</a:t>
            </a:r>
            <a:endParaRPr kumimoji="0" lang="ru-RU" sz="2800" b="1" i="0" u="none" strike="noStrike" cap="none" normalizeH="0" baseline="0" dirty="0" smtClean="0">
              <a:ln>
                <a:noFill/>
              </a:ln>
              <a:solidFill>
                <a:schemeClr val="tx1"/>
              </a:solidFill>
              <a:effectLst/>
              <a:latin typeface="Garamond" pitchFamily="18" charset="0"/>
            </a:endParaRPr>
          </a:p>
        </p:txBody>
      </p:sp>
      <p:sp>
        <p:nvSpPr>
          <p:cNvPr id="5" name="TextBox 4"/>
          <p:cNvSpPr txBox="1"/>
          <p:nvPr/>
        </p:nvSpPr>
        <p:spPr>
          <a:xfrm>
            <a:off x="788372" y="3"/>
            <a:ext cx="808235" cy="646331"/>
          </a:xfrm>
          <a:prstGeom prst="rect">
            <a:avLst/>
          </a:prstGeom>
          <a:noFill/>
        </p:spPr>
        <p:txBody>
          <a:bodyPr wrap="none" rtlCol="0">
            <a:spAutoFit/>
          </a:bodyPr>
          <a:lstStyle/>
          <a:p>
            <a:r>
              <a:rPr lang="ru-RU" sz="3600" b="1" dirty="0" smtClean="0">
                <a:solidFill>
                  <a:srgbClr val="002060"/>
                </a:solidFill>
                <a:latin typeface="Georgia" pitchFamily="18" charset="0"/>
              </a:rPr>
              <a:t>40</a:t>
            </a:r>
            <a:endParaRPr lang="ru-RU" sz="3600" b="1" dirty="0">
              <a:solidFill>
                <a:srgbClr val="002060"/>
              </a:solidFill>
              <a:latin typeface="Georgia"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262491" y="1628801"/>
            <a:ext cx="2183611" cy="584775"/>
          </a:xfrm>
          <a:prstGeom prst="rect">
            <a:avLst/>
          </a:prstGeom>
        </p:spPr>
        <p:txBody>
          <a:bodyPr wrap="none">
            <a:spAutoFit/>
          </a:bodyPr>
          <a:lstStyle/>
          <a:p>
            <a:r>
              <a:rPr lang="ru-RU" sz="3200" b="1" dirty="0" smtClean="0">
                <a:solidFill>
                  <a:srgbClr val="A500CC"/>
                </a:solidFill>
                <a:latin typeface="Garamond" pitchFamily="18" charset="0"/>
                <a:ea typeface="Times New Roman" pitchFamily="18" charset="0"/>
                <a:cs typeface="Tahoma" pitchFamily="34" charset="0"/>
              </a:rPr>
              <a:t>Гиппократ</a:t>
            </a:r>
            <a:endParaRPr lang="ru-RU" sz="3200" b="1" dirty="0">
              <a:solidFill>
                <a:srgbClr val="A500CC"/>
              </a:solidFill>
              <a:latin typeface="Garamond" pitchFamily="18" charset="0"/>
            </a:endParaRPr>
          </a:p>
        </p:txBody>
      </p:sp>
      <p:pic>
        <p:nvPicPr>
          <p:cNvPr id="61442" name="Picture 2" descr="C:\Documents and Settings\Admin\Мои документы\РАБОТА\КОНКУРСЫ,ДОКЛАДЫ,ОТКРЫТЫЕ УРОКИ,НЕДЕЛИ\Недели математики\2019г\ecc8d17e.jpeg"/>
          <p:cNvPicPr>
            <a:picLocks noChangeAspect="1" noChangeArrowheads="1"/>
          </p:cNvPicPr>
          <p:nvPr/>
        </p:nvPicPr>
        <p:blipFill>
          <a:blip r:embed="rId2" cstate="print"/>
          <a:srcRect/>
          <a:stretch>
            <a:fillRect/>
          </a:stretch>
        </p:blipFill>
        <p:spPr bwMode="auto">
          <a:xfrm>
            <a:off x="1915371" y="404664"/>
            <a:ext cx="5259334" cy="5616624"/>
          </a:xfrm>
          <a:prstGeom prst="rect">
            <a:avLst/>
          </a:prstGeom>
          <a:noFill/>
        </p:spPr>
      </p:pic>
      <p:sp>
        <p:nvSpPr>
          <p:cNvPr id="7" name="Прямоугольник 6"/>
          <p:cNvSpPr/>
          <p:nvPr/>
        </p:nvSpPr>
        <p:spPr>
          <a:xfrm>
            <a:off x="5822304" y="260648"/>
            <a:ext cx="1352400" cy="1296144"/>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5" name="Прямоугольник 14"/>
          <p:cNvSpPr/>
          <p:nvPr/>
        </p:nvSpPr>
        <p:spPr>
          <a:xfrm>
            <a:off x="5822304" y="5373216"/>
            <a:ext cx="1352400" cy="1296144"/>
          </a:xfrm>
          <a:prstGeom prst="rect">
            <a:avLst/>
          </a:prstGeom>
          <a:solidFill>
            <a:srgbClr val="66FF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7" name="Прямоугольник 16"/>
          <p:cNvSpPr/>
          <p:nvPr/>
        </p:nvSpPr>
        <p:spPr>
          <a:xfrm>
            <a:off x="5822304" y="4149080"/>
            <a:ext cx="1352400" cy="1296144"/>
          </a:xfrm>
          <a:prstGeom prst="rect">
            <a:avLst/>
          </a:prstGeom>
          <a:solidFill>
            <a:schemeClr val="tx1">
              <a:lumMod val="50000"/>
              <a:lumOff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8" name="Прямоугольник 17"/>
          <p:cNvSpPr/>
          <p:nvPr/>
        </p:nvSpPr>
        <p:spPr>
          <a:xfrm>
            <a:off x="5822304" y="2852936"/>
            <a:ext cx="1352400" cy="1296144"/>
          </a:xfrm>
          <a:prstGeom prst="rect">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9" name="Прямоугольник 18"/>
          <p:cNvSpPr/>
          <p:nvPr/>
        </p:nvSpPr>
        <p:spPr>
          <a:xfrm>
            <a:off x="5822304" y="1556792"/>
            <a:ext cx="1352400" cy="1296144"/>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0" name="Прямоугольник 19"/>
          <p:cNvSpPr/>
          <p:nvPr/>
        </p:nvSpPr>
        <p:spPr>
          <a:xfrm>
            <a:off x="1765104" y="260648"/>
            <a:ext cx="1352400" cy="1296144"/>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1" name="Прямоугольник 20"/>
          <p:cNvSpPr/>
          <p:nvPr/>
        </p:nvSpPr>
        <p:spPr>
          <a:xfrm>
            <a:off x="3117504" y="260648"/>
            <a:ext cx="1352400" cy="1296144"/>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2" name="Прямоугольник 21"/>
          <p:cNvSpPr/>
          <p:nvPr/>
        </p:nvSpPr>
        <p:spPr>
          <a:xfrm>
            <a:off x="4469904" y="260648"/>
            <a:ext cx="1352400" cy="1296144"/>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3" name="Прямоугольник 22"/>
          <p:cNvSpPr/>
          <p:nvPr/>
        </p:nvSpPr>
        <p:spPr>
          <a:xfrm>
            <a:off x="4469904" y="5445224"/>
            <a:ext cx="1352400" cy="1224136"/>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4" name="Прямоугольник 23"/>
          <p:cNvSpPr/>
          <p:nvPr/>
        </p:nvSpPr>
        <p:spPr>
          <a:xfrm>
            <a:off x="4469904" y="4149080"/>
            <a:ext cx="1352400" cy="1296144"/>
          </a:xfrm>
          <a:prstGeom prst="rect">
            <a:avLst/>
          </a:prstGeom>
          <a:solidFill>
            <a:schemeClr val="accent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5" name="Прямоугольник 24"/>
          <p:cNvSpPr/>
          <p:nvPr/>
        </p:nvSpPr>
        <p:spPr>
          <a:xfrm>
            <a:off x="4469904" y="2852936"/>
            <a:ext cx="1352400" cy="129614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6" name="Прямоугольник 25"/>
          <p:cNvSpPr/>
          <p:nvPr/>
        </p:nvSpPr>
        <p:spPr>
          <a:xfrm>
            <a:off x="4469904" y="1556792"/>
            <a:ext cx="1352400" cy="1296144"/>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9" name="Прямоугольник 28"/>
          <p:cNvSpPr/>
          <p:nvPr/>
        </p:nvSpPr>
        <p:spPr>
          <a:xfrm>
            <a:off x="1765104" y="1556792"/>
            <a:ext cx="1352400" cy="1296144"/>
          </a:xfrm>
          <a:prstGeom prst="rect">
            <a:avLst/>
          </a:prstGeom>
          <a:solidFill>
            <a:srgbClr val="BD00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0" name="Прямоугольник 29"/>
          <p:cNvSpPr/>
          <p:nvPr/>
        </p:nvSpPr>
        <p:spPr>
          <a:xfrm>
            <a:off x="3117504" y="1556792"/>
            <a:ext cx="1352400" cy="1296144"/>
          </a:xfrm>
          <a:prstGeom prst="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1" name="Прямоугольник 30"/>
          <p:cNvSpPr/>
          <p:nvPr/>
        </p:nvSpPr>
        <p:spPr>
          <a:xfrm>
            <a:off x="1765104" y="2852936"/>
            <a:ext cx="1352400" cy="1296144"/>
          </a:xfrm>
          <a:prstGeom prst="rect">
            <a:avLst/>
          </a:prstGeom>
          <a:solidFill>
            <a:srgbClr val="0066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2" name="Прямоугольник 31"/>
          <p:cNvSpPr/>
          <p:nvPr/>
        </p:nvSpPr>
        <p:spPr>
          <a:xfrm>
            <a:off x="3117504" y="2852936"/>
            <a:ext cx="1352400" cy="1296144"/>
          </a:xfrm>
          <a:prstGeom prst="rect">
            <a:avLst/>
          </a:prstGeom>
          <a:solidFill>
            <a:schemeClr val="accent3">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3" name="Прямоугольник 32"/>
          <p:cNvSpPr/>
          <p:nvPr/>
        </p:nvSpPr>
        <p:spPr>
          <a:xfrm>
            <a:off x="1765104" y="4149080"/>
            <a:ext cx="1352400" cy="1296144"/>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4" name="Прямоугольник 33"/>
          <p:cNvSpPr/>
          <p:nvPr/>
        </p:nvSpPr>
        <p:spPr>
          <a:xfrm>
            <a:off x="3117504" y="4149080"/>
            <a:ext cx="1352400" cy="1296144"/>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5" name="Прямоугольник 34"/>
          <p:cNvSpPr/>
          <p:nvPr/>
        </p:nvSpPr>
        <p:spPr>
          <a:xfrm>
            <a:off x="1765104" y="5445224"/>
            <a:ext cx="1352400" cy="1224136"/>
          </a:xfrm>
          <a:prstGeom prst="rect">
            <a:avLst/>
          </a:prstGeom>
          <a:solidFill>
            <a:schemeClr val="tx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6" name="Прямоугольник 35"/>
          <p:cNvSpPr/>
          <p:nvPr/>
        </p:nvSpPr>
        <p:spPr>
          <a:xfrm>
            <a:off x="3117504" y="5445224"/>
            <a:ext cx="1352400" cy="1224136"/>
          </a:xfrm>
          <a:prstGeom prst="rect">
            <a:avLst/>
          </a:prstGeom>
          <a:solidFill>
            <a:srgbClr val="FF99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7" name="TextBox 36"/>
          <p:cNvSpPr txBox="1"/>
          <p:nvPr/>
        </p:nvSpPr>
        <p:spPr>
          <a:xfrm>
            <a:off x="262438" y="188642"/>
            <a:ext cx="808235" cy="646331"/>
          </a:xfrm>
          <a:prstGeom prst="rect">
            <a:avLst/>
          </a:prstGeom>
          <a:noFill/>
        </p:spPr>
        <p:txBody>
          <a:bodyPr wrap="none" rtlCol="0">
            <a:spAutoFit/>
          </a:bodyPr>
          <a:lstStyle/>
          <a:p>
            <a:r>
              <a:rPr lang="ru-RU" sz="3600" b="1" dirty="0" smtClean="0">
                <a:solidFill>
                  <a:srgbClr val="002060"/>
                </a:solidFill>
                <a:latin typeface="Georgia" pitchFamily="18" charset="0"/>
              </a:rPr>
              <a:t>40</a:t>
            </a:r>
            <a:endParaRPr lang="ru-RU" sz="3600" b="1" dirty="0">
              <a:solidFill>
                <a:srgbClr val="002060"/>
              </a:solidFill>
              <a:latin typeface="Georgia" pitchFamily="18" charset="0"/>
            </a:endParaRPr>
          </a:p>
        </p:txBody>
      </p:sp>
      <p:pic>
        <p:nvPicPr>
          <p:cNvPr id="28" name="Picture 2" descr="C:\Documents and Settings\Admin\Рабочий стол\2019г\b74c2c27d0.jpg">
            <a:hlinkClick r:id="rId3" action="ppaction://hlinksldjump"/>
          </p:cNvPr>
          <p:cNvPicPr>
            <a:picLocks noChangeAspect="1" noChangeArrowheads="1"/>
          </p:cNvPicPr>
          <p:nvPr/>
        </p:nvPicPr>
        <p:blipFill>
          <a:blip r:embed="rId4" cstate="print"/>
          <a:srcRect l="8388" r="9660"/>
          <a:stretch>
            <a:fillRect/>
          </a:stretch>
        </p:blipFill>
        <p:spPr bwMode="auto">
          <a:xfrm>
            <a:off x="7268002" y="4725147"/>
            <a:ext cx="2272873" cy="2018821"/>
          </a:xfrm>
          <a:prstGeom prst="rect">
            <a:avLst/>
          </a:prstGeom>
          <a:ln>
            <a:noFill/>
          </a:ln>
          <a:effectLst>
            <a:softEdge rad="317500"/>
          </a:effectLst>
        </p:spPr>
      </p:pic>
      <p:pic>
        <p:nvPicPr>
          <p:cNvPr id="39" name="Picture 2" descr="C:\Documents and Settings\Admin\Мои документы\РАБОТА\КОНКУРСЫ,ДОКЛАДЫ,ОТКРЫТЫЕ УРОКИ,НЕДЕЛИ\Недели математики\2019г\93aed30c.jpg">
            <a:hlinkClick r:id="rId5" action="ppaction://hlinksldjump"/>
          </p:cNvPr>
          <p:cNvPicPr>
            <a:picLocks noChangeAspect="1" noChangeArrowheads="1"/>
          </p:cNvPicPr>
          <p:nvPr/>
        </p:nvPicPr>
        <p:blipFill>
          <a:blip r:embed="rId6" cstate="print"/>
          <a:srcRect l="23422" r="17516"/>
          <a:stretch>
            <a:fillRect/>
          </a:stretch>
        </p:blipFill>
        <p:spPr bwMode="auto">
          <a:xfrm>
            <a:off x="2" y="5157192"/>
            <a:ext cx="1491000" cy="1512168"/>
          </a:xfrm>
          <a:prstGeom prst="rect">
            <a:avLst/>
          </a:prstGeom>
          <a:ln>
            <a:noFill/>
          </a:ln>
          <a:effectLst>
            <a:softEdge rad="112500"/>
          </a:effectLst>
        </p:spPr>
      </p:pic>
      <p:sp>
        <p:nvSpPr>
          <p:cNvPr id="38" name="TextBox 37"/>
          <p:cNvSpPr txBox="1"/>
          <p:nvPr/>
        </p:nvSpPr>
        <p:spPr>
          <a:xfrm>
            <a:off x="161925" y="2060848"/>
            <a:ext cx="1212191" cy="400110"/>
          </a:xfrm>
          <a:prstGeom prst="rect">
            <a:avLst/>
          </a:prstGeom>
          <a:noFill/>
        </p:spPr>
        <p:txBody>
          <a:bodyPr wrap="none" rtlCol="0">
            <a:spAutoFit/>
          </a:bodyPr>
          <a:lstStyle/>
          <a:p>
            <a:pPr algn="ctr"/>
            <a:r>
              <a:rPr lang="ru-RU" sz="2000" b="1" dirty="0" smtClean="0">
                <a:solidFill>
                  <a:srgbClr val="002060"/>
                </a:solidFill>
                <a:latin typeface="Georgia" pitchFamily="18" charset="0"/>
              </a:rPr>
              <a:t>3 балла</a:t>
            </a:r>
            <a:endParaRPr lang="ru-RU" sz="2000" b="1" dirty="0">
              <a:solidFill>
                <a:srgbClr val="002060"/>
              </a:solidFill>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20"/>
                                        </p:tgtEl>
                                      </p:cBhvr>
                                    </p:animEffect>
                                    <p:set>
                                      <p:cBhvr>
                                        <p:cTn id="13"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21"/>
                                        </p:tgtEl>
                                      </p:cBhvr>
                                    </p:animEffect>
                                    <p:set>
                                      <p:cBhvr>
                                        <p:cTn id="19"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00"/>
                                        <p:tgtEl>
                                          <p:spTgt spid="22"/>
                                        </p:tgtEl>
                                      </p:cBhvr>
                                    </p:animEffect>
                                    <p:set>
                                      <p:cBhvr>
                                        <p:cTn id="2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29"/>
                                        </p:tgtEl>
                                      </p:cBhvr>
                                    </p:animEffect>
                                    <p:set>
                                      <p:cBhvr>
                                        <p:cTn id="37"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1000"/>
                                        <p:tgtEl>
                                          <p:spTgt spid="30"/>
                                        </p:tgtEl>
                                      </p:cBhvr>
                                    </p:animEffect>
                                    <p:set>
                                      <p:cBhvr>
                                        <p:cTn id="43"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1000"/>
                                        <p:tgtEl>
                                          <p:spTgt spid="26"/>
                                        </p:tgtEl>
                                      </p:cBhvr>
                                    </p:animEffect>
                                    <p:set>
                                      <p:cBhvr>
                                        <p:cTn id="49"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1000"/>
                                        <p:tgtEl>
                                          <p:spTgt spid="19"/>
                                        </p:tgtEl>
                                      </p:cBhvr>
                                    </p:animEffect>
                                    <p:set>
                                      <p:cBhvr>
                                        <p:cTn id="5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1000"/>
                                        <p:tgtEl>
                                          <p:spTgt spid="31"/>
                                        </p:tgtEl>
                                      </p:cBhvr>
                                    </p:animEffect>
                                    <p:set>
                                      <p:cBhvr>
                                        <p:cTn id="61"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1000"/>
                                        <p:tgtEl>
                                          <p:spTgt spid="32"/>
                                        </p:tgtEl>
                                      </p:cBhvr>
                                    </p:animEffect>
                                    <p:set>
                                      <p:cBhvr>
                                        <p:cTn id="67"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1000"/>
                                        <p:tgtEl>
                                          <p:spTgt spid="25"/>
                                        </p:tgtEl>
                                      </p:cBhvr>
                                    </p:animEffect>
                                    <p:set>
                                      <p:cBhvr>
                                        <p:cTn id="7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1000"/>
                                        <p:tgtEl>
                                          <p:spTgt spid="18"/>
                                        </p:tgtEl>
                                      </p:cBhvr>
                                    </p:animEffect>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0" restart="whenNotActive" fill="hold" evtFilter="cancelBubble" nodeType="interactiveSeq">
                <p:stCondLst>
                  <p:cond evt="onClick" delay="0">
                    <p:tgtEl>
                      <p:spTgt spid="33"/>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1000"/>
                                        <p:tgtEl>
                                          <p:spTgt spid="33"/>
                                        </p:tgtEl>
                                      </p:cBhvr>
                                    </p:animEffect>
                                    <p:set>
                                      <p:cBhvr>
                                        <p:cTn id="85"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6" restart="whenNotActive" fill="hold" evtFilter="cancelBubble" nodeType="interactiveSeq">
                <p:stCondLst>
                  <p:cond evt="onClick" delay="0">
                    <p:tgtEl>
                      <p:spTgt spid="34"/>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1000"/>
                                        <p:tgtEl>
                                          <p:spTgt spid="34"/>
                                        </p:tgtEl>
                                      </p:cBhvr>
                                    </p:animEffect>
                                    <p:set>
                                      <p:cBhvr>
                                        <p:cTn id="91"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1000"/>
                                        <p:tgtEl>
                                          <p:spTgt spid="24"/>
                                        </p:tgtEl>
                                      </p:cBhvr>
                                    </p:animEffect>
                                    <p:set>
                                      <p:cBhvr>
                                        <p:cTn id="9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1000"/>
                                        <p:tgtEl>
                                          <p:spTgt spid="17"/>
                                        </p:tgtEl>
                                      </p:cBhvr>
                                    </p:animEffect>
                                    <p:set>
                                      <p:cBhvr>
                                        <p:cTn id="10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4" restart="whenNotActive" fill="hold" evtFilter="cancelBubble" nodeType="interactiveSeq">
                <p:stCondLst>
                  <p:cond evt="onClick" delay="0">
                    <p:tgtEl>
                      <p:spTgt spid="35"/>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1000"/>
                                        <p:tgtEl>
                                          <p:spTgt spid="35"/>
                                        </p:tgtEl>
                                      </p:cBhvr>
                                    </p:animEffect>
                                    <p:set>
                                      <p:cBhvr>
                                        <p:cTn id="109"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1000"/>
                                        <p:tgtEl>
                                          <p:spTgt spid="36"/>
                                        </p:tgtEl>
                                      </p:cBhvr>
                                    </p:animEffect>
                                    <p:set>
                                      <p:cBhvr>
                                        <p:cTn id="11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6" restart="whenNotActive" fill="hold" evtFilter="cancelBubble" nodeType="interactiveSeq">
                <p:stCondLst>
                  <p:cond evt="onClick" delay="0">
                    <p:tgtEl>
                      <p:spTgt spid="2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1000"/>
                                        <p:tgtEl>
                                          <p:spTgt spid="23"/>
                                        </p:tgtEl>
                                      </p:cBhvr>
                                    </p:animEffect>
                                    <p:set>
                                      <p:cBhvr>
                                        <p:cTn id="12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2" restart="whenNotActive" fill="hold" evtFilter="cancelBubble" nodeType="interactiveSeq">
                <p:stCondLst>
                  <p:cond evt="onClick" delay="0">
                    <p:tgtEl>
                      <p:spTgt spid="15"/>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1000"/>
                                        <p:tgtEl>
                                          <p:spTgt spid="15"/>
                                        </p:tgtEl>
                                      </p:cBhvr>
                                    </p:animEffect>
                                    <p:set>
                                      <p:cBhvr>
                                        <p:cTn id="127"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8371" y="3"/>
            <a:ext cx="785793" cy="646331"/>
          </a:xfrm>
          <a:prstGeom prst="rect">
            <a:avLst/>
          </a:prstGeom>
          <a:noFill/>
        </p:spPr>
        <p:txBody>
          <a:bodyPr wrap="none" rtlCol="0">
            <a:spAutoFit/>
          </a:bodyPr>
          <a:lstStyle/>
          <a:p>
            <a:r>
              <a:rPr lang="ru-RU" sz="3600" b="1" dirty="0" smtClean="0">
                <a:solidFill>
                  <a:srgbClr val="002060"/>
                </a:solidFill>
                <a:latin typeface="Georgia" pitchFamily="18" charset="0"/>
              </a:rPr>
              <a:t>50</a:t>
            </a:r>
            <a:endParaRPr lang="ru-RU" sz="3600" b="1" dirty="0">
              <a:solidFill>
                <a:srgbClr val="002060"/>
              </a:solidFill>
              <a:latin typeface="Georgia" pitchFamily="18" charset="0"/>
            </a:endParaRPr>
          </a:p>
        </p:txBody>
      </p:sp>
      <p:sp>
        <p:nvSpPr>
          <p:cNvPr id="7" name="Прямоугольник 6"/>
          <p:cNvSpPr/>
          <p:nvPr/>
        </p:nvSpPr>
        <p:spPr>
          <a:xfrm>
            <a:off x="262438" y="1484784"/>
            <a:ext cx="9016002" cy="2677656"/>
          </a:xfrm>
          <a:prstGeom prst="rect">
            <a:avLst/>
          </a:prstGeom>
        </p:spPr>
        <p:txBody>
          <a:bodyPr wrap="square">
            <a:spAutoFit/>
          </a:bodyPr>
          <a:lstStyle/>
          <a:p>
            <a:pPr algn="ctr"/>
            <a:r>
              <a:rPr lang="ru-RU" sz="2400" b="1" dirty="0" smtClean="0">
                <a:solidFill>
                  <a:srgbClr val="002060"/>
                </a:solidFill>
                <a:latin typeface="Georgia" pitchFamily="18" charset="0"/>
                <a:ea typeface="Times New Roman" pitchFamily="18" charset="0"/>
                <a:cs typeface="Arial" pitchFamily="34" charset="0"/>
              </a:rPr>
              <a:t>Излюбленной геометрической фигурой его была пентаграмма–звезда. Она была для него и его друзей символом здоровья и счастья. Фундаментом своего  учения он считал число. Бог, учил он, положил числа в основу мирового порядка. Гармония, утверждал он, является божественной и заключается в числовых отношениях. </a:t>
            </a:r>
            <a:endParaRPr lang="ru-RU" sz="24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8371" y="3"/>
            <a:ext cx="785793" cy="646331"/>
          </a:xfrm>
          <a:prstGeom prst="rect">
            <a:avLst/>
          </a:prstGeom>
          <a:noFill/>
        </p:spPr>
        <p:txBody>
          <a:bodyPr wrap="none" rtlCol="0">
            <a:spAutoFit/>
          </a:bodyPr>
          <a:lstStyle/>
          <a:p>
            <a:r>
              <a:rPr lang="ru-RU" sz="3600" b="1" dirty="0" smtClean="0">
                <a:solidFill>
                  <a:srgbClr val="002060"/>
                </a:solidFill>
                <a:latin typeface="Georgia" pitchFamily="18" charset="0"/>
              </a:rPr>
              <a:t>50</a:t>
            </a:r>
            <a:endParaRPr lang="ru-RU" sz="3600" b="1" dirty="0">
              <a:solidFill>
                <a:srgbClr val="002060"/>
              </a:solidFill>
              <a:latin typeface="Georgia" pitchFamily="18" charset="0"/>
            </a:endParaRPr>
          </a:p>
        </p:txBody>
      </p:sp>
      <p:pic>
        <p:nvPicPr>
          <p:cNvPr id="5" name="Picture 2" descr="C:\Documents and Settings\Admin\Рабочий стол\2019г\b74c2c27d0.jpg">
            <a:hlinkClick r:id="rId2" action="ppaction://hlinksldjump"/>
          </p:cNvPr>
          <p:cNvPicPr>
            <a:picLocks noChangeAspect="1" noChangeArrowheads="1"/>
          </p:cNvPicPr>
          <p:nvPr/>
        </p:nvPicPr>
        <p:blipFill>
          <a:blip r:embed="rId3" cstate="print"/>
          <a:srcRect l="8388" r="9660"/>
          <a:stretch>
            <a:fillRect/>
          </a:stretch>
        </p:blipFill>
        <p:spPr bwMode="auto">
          <a:xfrm>
            <a:off x="7268002" y="4653139"/>
            <a:ext cx="2272873" cy="2018821"/>
          </a:xfrm>
          <a:prstGeom prst="rect">
            <a:avLst/>
          </a:prstGeom>
          <a:ln>
            <a:noFill/>
          </a:ln>
          <a:effectLst>
            <a:softEdge rad="317500"/>
          </a:effectLst>
        </p:spPr>
      </p:pic>
      <p:pic>
        <p:nvPicPr>
          <p:cNvPr id="2050" name="Picture 2" descr="C:\Documents and Settings\Admin\Мои документы\РАБОТА\КОНКУРСЫ,ДОКЛАДЫ,ОТКРЫТЫЕ УРОКИ,НЕДЕЛИ\Недели математики\2019г\pifagor_11.jpg"/>
          <p:cNvPicPr>
            <a:picLocks noChangeAspect="1" noChangeArrowheads="1"/>
          </p:cNvPicPr>
          <p:nvPr/>
        </p:nvPicPr>
        <p:blipFill>
          <a:blip r:embed="rId4" cstate="print"/>
          <a:srcRect l="7408" r="7396"/>
          <a:stretch>
            <a:fillRect/>
          </a:stretch>
        </p:blipFill>
        <p:spPr bwMode="auto">
          <a:xfrm>
            <a:off x="2065637" y="332659"/>
            <a:ext cx="5184202" cy="5472261"/>
          </a:xfrm>
          <a:prstGeom prst="rect">
            <a:avLst/>
          </a:prstGeom>
          <a:noFill/>
        </p:spPr>
      </p:pic>
      <p:sp>
        <p:nvSpPr>
          <p:cNvPr id="7" name="Прямоугольник 6"/>
          <p:cNvSpPr/>
          <p:nvPr/>
        </p:nvSpPr>
        <p:spPr>
          <a:xfrm>
            <a:off x="1915371" y="188640"/>
            <a:ext cx="1352400" cy="1296144"/>
          </a:xfrm>
          <a:prstGeom prst="rect">
            <a:avLst/>
          </a:prstGeom>
          <a:solidFill>
            <a:srgbClr val="66FF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8" name="Прямоугольник 7"/>
          <p:cNvSpPr/>
          <p:nvPr/>
        </p:nvSpPr>
        <p:spPr>
          <a:xfrm>
            <a:off x="5972572" y="2780928"/>
            <a:ext cx="1352400" cy="1296144"/>
          </a:xfrm>
          <a:prstGeom prst="rect">
            <a:avLst/>
          </a:prstGeom>
          <a:solidFill>
            <a:srgbClr val="BD00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9" name="Прямоугольник 8"/>
          <p:cNvSpPr/>
          <p:nvPr/>
        </p:nvSpPr>
        <p:spPr>
          <a:xfrm>
            <a:off x="5972572" y="1484784"/>
            <a:ext cx="1352400" cy="1296144"/>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0" name="Прямоугольник 9"/>
          <p:cNvSpPr/>
          <p:nvPr/>
        </p:nvSpPr>
        <p:spPr>
          <a:xfrm>
            <a:off x="5972572" y="188640"/>
            <a:ext cx="1352400" cy="129614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1" name="Прямоугольник 10"/>
          <p:cNvSpPr/>
          <p:nvPr/>
        </p:nvSpPr>
        <p:spPr>
          <a:xfrm>
            <a:off x="4620171" y="188640"/>
            <a:ext cx="1352400" cy="1296144"/>
          </a:xfrm>
          <a:prstGeom prst="rect">
            <a:avLst/>
          </a:prstGeom>
          <a:solidFill>
            <a:srgbClr val="FF99F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2" name="Прямоугольник 11"/>
          <p:cNvSpPr/>
          <p:nvPr/>
        </p:nvSpPr>
        <p:spPr>
          <a:xfrm>
            <a:off x="3267770" y="188640"/>
            <a:ext cx="1352400" cy="1296144"/>
          </a:xfrm>
          <a:prstGeom prst="rect">
            <a:avLst/>
          </a:prstGeom>
          <a:solidFill>
            <a:srgbClr val="0066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3" name="Прямоугольник 12"/>
          <p:cNvSpPr/>
          <p:nvPr/>
        </p:nvSpPr>
        <p:spPr>
          <a:xfrm>
            <a:off x="4620171" y="1484784"/>
            <a:ext cx="1352400" cy="1296144"/>
          </a:xfrm>
          <a:prstGeom prst="rect">
            <a:avLst/>
          </a:prstGeom>
          <a:solidFill>
            <a:srgbClr val="00206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4" name="Прямоугольник 13"/>
          <p:cNvSpPr/>
          <p:nvPr/>
        </p:nvSpPr>
        <p:spPr>
          <a:xfrm>
            <a:off x="5972572" y="5373216"/>
            <a:ext cx="1352400" cy="1296144"/>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5" name="Прямоугольник 14"/>
          <p:cNvSpPr/>
          <p:nvPr/>
        </p:nvSpPr>
        <p:spPr>
          <a:xfrm>
            <a:off x="5972572" y="4077072"/>
            <a:ext cx="1352400" cy="1296144"/>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6" name="Прямоугольник 15"/>
          <p:cNvSpPr/>
          <p:nvPr/>
        </p:nvSpPr>
        <p:spPr>
          <a:xfrm>
            <a:off x="3267770" y="4077072"/>
            <a:ext cx="1352400" cy="1296144"/>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7" name="Прямоугольник 16"/>
          <p:cNvSpPr/>
          <p:nvPr/>
        </p:nvSpPr>
        <p:spPr>
          <a:xfrm>
            <a:off x="3267770" y="2780928"/>
            <a:ext cx="1352400" cy="1296144"/>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8" name="Прямоугольник 17"/>
          <p:cNvSpPr/>
          <p:nvPr/>
        </p:nvSpPr>
        <p:spPr>
          <a:xfrm>
            <a:off x="3267770" y="1484784"/>
            <a:ext cx="1352400" cy="1296144"/>
          </a:xfrm>
          <a:prstGeom prst="rect">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9" name="Прямоугольник 18"/>
          <p:cNvSpPr/>
          <p:nvPr/>
        </p:nvSpPr>
        <p:spPr>
          <a:xfrm>
            <a:off x="4620171" y="5373216"/>
            <a:ext cx="1352400" cy="1296144"/>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0" name="Прямоугольник 19"/>
          <p:cNvSpPr/>
          <p:nvPr/>
        </p:nvSpPr>
        <p:spPr>
          <a:xfrm>
            <a:off x="4620171" y="4077072"/>
            <a:ext cx="1352400" cy="1296144"/>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1" name="Прямоугольник 20"/>
          <p:cNvSpPr/>
          <p:nvPr/>
        </p:nvSpPr>
        <p:spPr>
          <a:xfrm>
            <a:off x="4620171" y="2780928"/>
            <a:ext cx="1352400" cy="1296144"/>
          </a:xfrm>
          <a:prstGeom prst="rect">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2" name="Прямоугольник 21"/>
          <p:cNvSpPr/>
          <p:nvPr/>
        </p:nvSpPr>
        <p:spPr>
          <a:xfrm>
            <a:off x="1915371" y="1484784"/>
            <a:ext cx="1352400" cy="1296144"/>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3" name="Прямоугольник 22"/>
          <p:cNvSpPr/>
          <p:nvPr/>
        </p:nvSpPr>
        <p:spPr>
          <a:xfrm>
            <a:off x="1915371" y="2780928"/>
            <a:ext cx="1352400" cy="1296144"/>
          </a:xfrm>
          <a:prstGeom prst="rect">
            <a:avLst/>
          </a:prstGeom>
          <a:solidFill>
            <a:schemeClr val="accent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4" name="Прямоугольник 23"/>
          <p:cNvSpPr/>
          <p:nvPr/>
        </p:nvSpPr>
        <p:spPr>
          <a:xfrm>
            <a:off x="1915371" y="4077072"/>
            <a:ext cx="1352400" cy="1296144"/>
          </a:xfrm>
          <a:prstGeom prst="rect">
            <a:avLst/>
          </a:prstGeom>
          <a:solidFill>
            <a:schemeClr val="tx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5" name="Прямоугольник 24"/>
          <p:cNvSpPr/>
          <p:nvPr/>
        </p:nvSpPr>
        <p:spPr>
          <a:xfrm>
            <a:off x="1915371" y="5373216"/>
            <a:ext cx="1352400" cy="1296144"/>
          </a:xfrm>
          <a:prstGeom prst="rect">
            <a:avLst/>
          </a:prstGeom>
          <a:solidFill>
            <a:srgbClr val="9933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6" name="Прямоугольник 25"/>
          <p:cNvSpPr/>
          <p:nvPr/>
        </p:nvSpPr>
        <p:spPr>
          <a:xfrm>
            <a:off x="3267770" y="5373216"/>
            <a:ext cx="1352400" cy="1296144"/>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27" name="Picture 2" descr="C:\Documents and Settings\Admin\Мои документы\РАБОТА\КОНКУРСЫ,ДОКЛАДЫ,ОТКРЫТЫЕ УРОКИ,НЕДЕЛИ\Недели математики\2019г\93aed30c.jpg">
            <a:hlinkClick r:id="rId5" action="ppaction://hlinksldjump"/>
          </p:cNvPr>
          <p:cNvPicPr>
            <a:picLocks noChangeAspect="1" noChangeArrowheads="1"/>
          </p:cNvPicPr>
          <p:nvPr/>
        </p:nvPicPr>
        <p:blipFill>
          <a:blip r:embed="rId6" cstate="print"/>
          <a:srcRect l="23422" r="17516"/>
          <a:stretch>
            <a:fillRect/>
          </a:stretch>
        </p:blipFill>
        <p:spPr bwMode="auto">
          <a:xfrm>
            <a:off x="2" y="5157192"/>
            <a:ext cx="1491000" cy="1512168"/>
          </a:xfrm>
          <a:prstGeom prst="rect">
            <a:avLst/>
          </a:prstGeom>
          <a:ln>
            <a:noFill/>
          </a:ln>
          <a:effectLst>
            <a:softEdge rad="112500"/>
          </a:effectLst>
        </p:spPr>
      </p:pic>
      <p:sp>
        <p:nvSpPr>
          <p:cNvPr id="28" name="TextBox 27"/>
          <p:cNvSpPr txBox="1"/>
          <p:nvPr/>
        </p:nvSpPr>
        <p:spPr>
          <a:xfrm>
            <a:off x="161925" y="2060848"/>
            <a:ext cx="1212191" cy="400110"/>
          </a:xfrm>
          <a:prstGeom prst="rect">
            <a:avLst/>
          </a:prstGeom>
          <a:noFill/>
        </p:spPr>
        <p:txBody>
          <a:bodyPr wrap="none" rtlCol="0">
            <a:spAutoFit/>
          </a:bodyPr>
          <a:lstStyle/>
          <a:p>
            <a:pPr algn="ctr"/>
            <a:r>
              <a:rPr lang="ru-RU" sz="2000" b="1" dirty="0" smtClean="0">
                <a:solidFill>
                  <a:srgbClr val="002060"/>
                </a:solidFill>
                <a:latin typeface="Georgia" pitchFamily="18" charset="0"/>
              </a:rPr>
              <a:t>3 балла</a:t>
            </a:r>
            <a:endParaRPr lang="ru-RU" sz="2000" b="1" dirty="0">
              <a:solidFill>
                <a:srgbClr val="002060"/>
              </a:solidFill>
              <a:latin typeface="Georgia"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12"/>
                                        </p:tgtEl>
                                      </p:cBhvr>
                                    </p:animEffect>
                                    <p:set>
                                      <p:cBhvr>
                                        <p:cTn id="1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11"/>
                                        </p:tgtEl>
                                      </p:cBhvr>
                                    </p:animEffect>
                                    <p:set>
                                      <p:cBhvr>
                                        <p:cTn id="1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1000"/>
                                        <p:tgtEl>
                                          <p:spTgt spid="22"/>
                                        </p:tgtEl>
                                      </p:cBhvr>
                                    </p:animEffect>
                                    <p:set>
                                      <p:cBhvr>
                                        <p:cTn id="3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18"/>
                                        </p:tgtEl>
                                      </p:cBhvr>
                                    </p:animEffect>
                                    <p:set>
                                      <p:cBhvr>
                                        <p:cTn id="37"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1000"/>
                                        <p:tgtEl>
                                          <p:spTgt spid="9"/>
                                        </p:tgtEl>
                                      </p:cBhvr>
                                    </p:animEffect>
                                    <p:set>
                                      <p:cBhvr>
                                        <p:cTn id="49"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1000"/>
                                        <p:tgtEl>
                                          <p:spTgt spid="23"/>
                                        </p:tgtEl>
                                      </p:cBhvr>
                                    </p:animEffect>
                                    <p:set>
                                      <p:cBhvr>
                                        <p:cTn id="55"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1000"/>
                                        <p:tgtEl>
                                          <p:spTgt spid="17"/>
                                        </p:tgtEl>
                                      </p:cBhvr>
                                    </p:animEffect>
                                    <p:set>
                                      <p:cBhvr>
                                        <p:cTn id="61"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1000"/>
                                        <p:tgtEl>
                                          <p:spTgt spid="21"/>
                                        </p:tgtEl>
                                      </p:cBhvr>
                                    </p:animEffect>
                                    <p:set>
                                      <p:cBhvr>
                                        <p:cTn id="6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1000"/>
                                        <p:tgtEl>
                                          <p:spTgt spid="8"/>
                                        </p:tgtEl>
                                      </p:cBhvr>
                                    </p:animEffect>
                                    <p:set>
                                      <p:cBhvr>
                                        <p:cTn id="73"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1000"/>
                                        <p:tgtEl>
                                          <p:spTgt spid="24"/>
                                        </p:tgtEl>
                                      </p:cBhvr>
                                    </p:animEffect>
                                    <p:set>
                                      <p:cBhvr>
                                        <p:cTn id="79"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1000"/>
                                        <p:tgtEl>
                                          <p:spTgt spid="16"/>
                                        </p:tgtEl>
                                      </p:cBhvr>
                                    </p:animEffect>
                                    <p:set>
                                      <p:cBhvr>
                                        <p:cTn id="85"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1000"/>
                                        <p:tgtEl>
                                          <p:spTgt spid="20"/>
                                        </p:tgtEl>
                                      </p:cBhvr>
                                    </p:animEffect>
                                    <p:set>
                                      <p:cBhvr>
                                        <p:cTn id="91"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2" restart="whenNotActive" fill="hold" evtFilter="cancelBubble" nodeType="interactiveSeq">
                <p:stCondLst>
                  <p:cond evt="onClick" delay="0">
                    <p:tgtEl>
                      <p:spTgt spid="15"/>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1000"/>
                                        <p:tgtEl>
                                          <p:spTgt spid="15"/>
                                        </p:tgtEl>
                                      </p:cBhvr>
                                    </p:animEffect>
                                    <p:set>
                                      <p:cBhvr>
                                        <p:cTn id="97"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8" restart="whenNotActive" fill="hold" evtFilter="cancelBubble" nodeType="interactiveSeq">
                <p:stCondLst>
                  <p:cond evt="onClick" delay="0">
                    <p:tgtEl>
                      <p:spTgt spid="25"/>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1000"/>
                                        <p:tgtEl>
                                          <p:spTgt spid="25"/>
                                        </p:tgtEl>
                                      </p:cBhvr>
                                    </p:animEffect>
                                    <p:set>
                                      <p:cBhvr>
                                        <p:cTn id="10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4" restart="whenNotActive" fill="hold" evtFilter="cancelBubble" nodeType="interactiveSeq">
                <p:stCondLst>
                  <p:cond evt="onClick" delay="0">
                    <p:tgtEl>
                      <p:spTgt spid="2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1000"/>
                                        <p:tgtEl>
                                          <p:spTgt spid="26"/>
                                        </p:tgtEl>
                                      </p:cBhvr>
                                    </p:animEffect>
                                    <p:set>
                                      <p:cBhvr>
                                        <p:cTn id="109"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19"/>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1000"/>
                                        <p:tgtEl>
                                          <p:spTgt spid="19"/>
                                        </p:tgtEl>
                                      </p:cBhvr>
                                    </p:animEffect>
                                    <p:set>
                                      <p:cBhvr>
                                        <p:cTn id="11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6" restart="whenNotActive" fill="hold" evtFilter="cancelBubble" nodeType="interactiveSeq">
                <p:stCondLst>
                  <p:cond evt="onClick" delay="0">
                    <p:tgtEl>
                      <p:spTgt spid="14"/>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1000"/>
                                        <p:tgtEl>
                                          <p:spTgt spid="14"/>
                                        </p:tgtEl>
                                      </p:cBhvr>
                                    </p:animEffect>
                                    <p:set>
                                      <p:cBhvr>
                                        <p:cTn id="12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0837FF7-5919-41BF-8DD0-96FAEA1BD99B}" type="slidenum">
              <a:rPr lang="en-US" smtClean="0"/>
              <a:pPr/>
              <a:t>5</a:t>
            </a:fld>
            <a:endParaRPr lang="en-US"/>
          </a:p>
        </p:txBody>
      </p:sp>
      <p:sp>
        <p:nvSpPr>
          <p:cNvPr id="3" name="TextBox 2"/>
          <p:cNvSpPr txBox="1"/>
          <p:nvPr/>
        </p:nvSpPr>
        <p:spPr>
          <a:xfrm>
            <a:off x="1915371" y="3"/>
            <a:ext cx="6160934" cy="584775"/>
          </a:xfrm>
          <a:prstGeom prst="rect">
            <a:avLst/>
          </a:prstGeom>
          <a:noFill/>
        </p:spPr>
        <p:txBody>
          <a:bodyPr wrap="square" rtlCol="0">
            <a:spAutoFit/>
          </a:bodyPr>
          <a:lstStyle/>
          <a:p>
            <a:pPr algn="ctr"/>
            <a:r>
              <a:rPr lang="ru-RU" sz="3200" b="1" dirty="0" smtClean="0">
                <a:solidFill>
                  <a:srgbClr val="002060"/>
                </a:solidFill>
                <a:latin typeface="Georgia" pitchFamily="18" charset="0"/>
              </a:rPr>
              <a:t>Слово - не воробей</a:t>
            </a:r>
            <a:endParaRPr lang="ru-RU" sz="3200" b="1" dirty="0">
              <a:solidFill>
                <a:srgbClr val="002060"/>
              </a:solidFill>
              <a:latin typeface="Georgia" pitchFamily="18" charset="0"/>
            </a:endParaRPr>
          </a:p>
        </p:txBody>
      </p:sp>
      <p:sp>
        <p:nvSpPr>
          <p:cNvPr id="33793" name="Rectangle 1"/>
          <p:cNvSpPr>
            <a:spLocks noChangeArrowheads="1"/>
          </p:cNvSpPr>
          <p:nvPr/>
        </p:nvSpPr>
        <p:spPr bwMode="auto">
          <a:xfrm>
            <a:off x="2215903" y="1628219"/>
            <a:ext cx="6611735"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ja-JP" sz="2800" b="1" i="0" u="none" strike="noStrike" cap="none" normalizeH="0" baseline="0" dirty="0" smtClean="0">
                <a:ln>
                  <a:noFill/>
                </a:ln>
                <a:solidFill>
                  <a:srgbClr val="7030A0"/>
                </a:solidFill>
                <a:effectLst/>
                <a:latin typeface="Garamond" pitchFamily="18" charset="0"/>
                <a:ea typeface="MS Mincho" pitchFamily="49" charset="-128"/>
                <a:cs typeface="Times New Roman" pitchFamily="18" charset="0"/>
              </a:rPr>
              <a:t>В этих вопросах все слова в крылатом высказывании (пословице или поговорке) заменены на наукообразные их определения. В результате получился псевдонаучный текст... Слушайте внимательно и постарайтесь перевести «с научного на разговорный» </a:t>
            </a:r>
            <a:endParaRPr kumimoji="0" lang="ru-RU" altLang="ja-JP" sz="2800" b="1" i="0" u="none" strike="noStrike" cap="none" normalizeH="0" baseline="0" dirty="0" smtClean="0">
              <a:ln>
                <a:noFill/>
              </a:ln>
              <a:solidFill>
                <a:srgbClr val="7030A0"/>
              </a:solidFill>
              <a:effectLst/>
              <a:latin typeface="Garamond" pitchFamily="18" charset="0"/>
            </a:endParaRPr>
          </a:p>
        </p:txBody>
      </p:sp>
      <p:pic>
        <p:nvPicPr>
          <p:cNvPr id="5" name="Picture 2" descr="C:\Documents and Settings\Admin\Мои документы\РАБОТА\КОНКУРСЫ,ДОКЛАДЫ,ОТКРЫТЫЕ УРОКИ,НЕДЕЛИ\Недели математики\2019г\Новая папка\96656218_mudrayasova.jpg"/>
          <p:cNvPicPr>
            <a:picLocks noChangeAspect="1" noChangeArrowheads="1"/>
          </p:cNvPicPr>
          <p:nvPr/>
        </p:nvPicPr>
        <p:blipFill>
          <a:blip r:embed="rId2" cstate="print">
            <a:lum contrast="-10000"/>
          </a:blip>
          <a:srcRect l="5530" t="2684" r="12201"/>
          <a:stretch>
            <a:fillRect/>
          </a:stretch>
        </p:blipFill>
        <p:spPr bwMode="auto">
          <a:xfrm>
            <a:off x="0" y="1"/>
            <a:ext cx="2441304" cy="4365104"/>
          </a:xfrm>
          <a:prstGeom prst="rect">
            <a:avLst/>
          </a:prstGeom>
          <a:noFill/>
          <a:effectLst>
            <a:softEdge rad="317500"/>
          </a:effectLst>
        </p:spPr>
      </p:pic>
      <p:pic>
        <p:nvPicPr>
          <p:cNvPr id="6" name="Picture 3" descr="C:\Documents and Settings\Admin\Мои документы\РАБОТА\КОНКУРСЫ,ДОКЛАДЫ,ОТКРЫТЫЕ УРОКИ,НЕДЕЛИ\Недели математики\2019г\Новая папка\08-Owl-Alex-Konahin-Ornate-Details-in-Animal-Drawings-www-designstack-co.jpg">
            <a:hlinkClick r:id="rId3" action="ppaction://hlinksldjump"/>
          </p:cNvPr>
          <p:cNvPicPr>
            <a:picLocks noChangeAspect="1" noChangeArrowheads="1"/>
          </p:cNvPicPr>
          <p:nvPr/>
        </p:nvPicPr>
        <p:blipFill>
          <a:blip r:embed="rId4" cstate="print"/>
          <a:srcRect l="7381" t="5866" r="9057" b="11875"/>
          <a:stretch>
            <a:fillRect/>
          </a:stretch>
        </p:blipFill>
        <p:spPr bwMode="auto">
          <a:xfrm>
            <a:off x="8113342" y="4797152"/>
            <a:ext cx="1427533" cy="190351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39171" y="404666"/>
            <a:ext cx="7438201"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solidFill>
                  <a:srgbClr val="C00000"/>
                </a:solidFill>
                <a:latin typeface="Georgia" pitchFamily="18" charset="0"/>
                <a:ea typeface="Times New Roman" pitchFamily="18" charset="0"/>
              </a:rPr>
              <a:t>П</a:t>
            </a:r>
            <a:r>
              <a:rPr kumimoji="0" lang="ru-RU" sz="3200" b="1" i="0" strike="noStrike" cap="none" normalizeH="0" baseline="0" dirty="0" smtClean="0">
                <a:ln>
                  <a:noFill/>
                </a:ln>
                <a:solidFill>
                  <a:srgbClr val="C00000"/>
                </a:solidFill>
                <a:effectLst/>
                <a:latin typeface="Georgia" pitchFamily="18" charset="0"/>
                <a:ea typeface="Times New Roman" pitchFamily="18" charset="0"/>
              </a:rPr>
              <a:t>уть познания не гладок,</a:t>
            </a:r>
            <a:endParaRPr kumimoji="0" lang="ru-RU" sz="3200" b="1" i="0" strike="noStrike" cap="none" normalizeH="0" baseline="0" dirty="0" smtClean="0">
              <a:ln>
                <a:noFill/>
              </a:ln>
              <a:solidFill>
                <a:srgbClr val="C00000"/>
              </a:solidFill>
              <a:effectLst/>
              <a:latin typeface="Georg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strike="noStrike" cap="none" normalizeH="0" baseline="0" dirty="0" smtClean="0">
                <a:ln>
                  <a:noFill/>
                </a:ln>
                <a:solidFill>
                  <a:srgbClr val="C00000"/>
                </a:solidFill>
                <a:effectLst/>
                <a:latin typeface="Georgia" pitchFamily="18" charset="0"/>
                <a:ea typeface="Times New Roman" pitchFamily="18" charset="0"/>
              </a:rPr>
              <a:t>Но знаем мы со школьных лет:</a:t>
            </a:r>
            <a:endParaRPr kumimoji="0" lang="ru-RU" sz="3200" b="1" i="0" strike="noStrike" cap="none" normalizeH="0" baseline="0" dirty="0" smtClean="0">
              <a:ln>
                <a:noFill/>
              </a:ln>
              <a:solidFill>
                <a:srgbClr val="C00000"/>
              </a:solidFill>
              <a:effectLst/>
              <a:latin typeface="Georg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strike="noStrike" cap="none" normalizeH="0" baseline="0" dirty="0" smtClean="0">
                <a:ln>
                  <a:noFill/>
                </a:ln>
                <a:solidFill>
                  <a:srgbClr val="C00000"/>
                </a:solidFill>
                <a:effectLst/>
                <a:latin typeface="Georgia" pitchFamily="18" charset="0"/>
                <a:ea typeface="Times New Roman" pitchFamily="18" charset="0"/>
              </a:rPr>
              <a:t>Загадок больше, чем разгадок,</a:t>
            </a:r>
            <a:endParaRPr kumimoji="0" lang="ru-RU" sz="3200" b="1" i="0" strike="noStrike" cap="none" normalizeH="0" baseline="0" dirty="0" smtClean="0">
              <a:ln>
                <a:noFill/>
              </a:ln>
              <a:solidFill>
                <a:srgbClr val="C00000"/>
              </a:solidFill>
              <a:effectLst/>
              <a:latin typeface="Georg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strike="noStrike" cap="none" normalizeH="0" baseline="0" dirty="0" smtClean="0">
                <a:ln>
                  <a:noFill/>
                </a:ln>
                <a:solidFill>
                  <a:srgbClr val="C00000"/>
                </a:solidFill>
                <a:effectLst/>
                <a:latin typeface="Georgia" pitchFamily="18" charset="0"/>
                <a:ea typeface="Times New Roman" pitchFamily="18" charset="0"/>
              </a:rPr>
              <a:t>И поискам предела нет</a:t>
            </a:r>
            <a:endParaRPr kumimoji="0" lang="ru-RU" sz="3200" b="1" i="0" strike="noStrike" cap="none" normalizeH="0" baseline="0" dirty="0" smtClean="0">
              <a:ln>
                <a:noFill/>
              </a:ln>
              <a:solidFill>
                <a:srgbClr val="C00000"/>
              </a:solidFill>
              <a:effectLst/>
              <a:latin typeface="Georgia" pitchFamily="18" charset="0"/>
            </a:endParaRPr>
          </a:p>
        </p:txBody>
      </p:sp>
      <p:pic>
        <p:nvPicPr>
          <p:cNvPr id="3" name="Picture 2" descr="C:\Documents and Settings\Admin\Рабочий стол\2019г\b74c2c27d0.jpg"/>
          <p:cNvPicPr>
            <a:picLocks noChangeAspect="1" noChangeArrowheads="1"/>
          </p:cNvPicPr>
          <p:nvPr/>
        </p:nvPicPr>
        <p:blipFill>
          <a:blip r:embed="rId2" cstate="print"/>
          <a:srcRect l="8388" r="9660"/>
          <a:stretch>
            <a:fillRect/>
          </a:stretch>
        </p:blipFill>
        <p:spPr bwMode="auto">
          <a:xfrm>
            <a:off x="1658670" y="2276875"/>
            <a:ext cx="5591169" cy="4434801"/>
          </a:xfrm>
          <a:prstGeom prst="rect">
            <a:avLst/>
          </a:prstGeom>
          <a:ln>
            <a:noFill/>
          </a:ln>
          <a:effectLst>
            <a:softEdge rad="317500"/>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
          <p:cNvSpPr>
            <a:spLocks noChangeArrowheads="1" noChangeShapeType="1" noTextEdit="1"/>
          </p:cNvSpPr>
          <p:nvPr/>
        </p:nvSpPr>
        <p:spPr bwMode="auto">
          <a:xfrm>
            <a:off x="1915372" y="908723"/>
            <a:ext cx="6236068" cy="1050231"/>
          </a:xfrm>
          <a:prstGeom prst="rect">
            <a:avLst/>
          </a:prstGeom>
        </p:spPr>
        <p:txBody>
          <a:bodyPr wrap="none" fromWordArt="1">
            <a:prstTxWarp prst="textDeflateBottom">
              <a:avLst>
                <a:gd name="adj" fmla="val 53125"/>
              </a:avLst>
            </a:prstTxWarp>
          </a:bodyPr>
          <a:lstStyle/>
          <a:p>
            <a:pPr algn="ctr" rtl="0"/>
            <a:r>
              <a:rPr lang="ru-RU" sz="2800" kern="10" spc="0" dirty="0" smtClean="0">
                <a:ln w="9525">
                  <a:solidFill>
                    <a:srgbClr val="FFFF00"/>
                  </a:solidFill>
                  <a:round/>
                  <a:headEnd/>
                  <a:tailEnd/>
                </a:ln>
                <a:solidFill>
                  <a:srgbClr val="006600"/>
                </a:solidFill>
                <a:effectLst/>
                <a:latin typeface="Times New Roman"/>
                <a:cs typeface="Times New Roman"/>
              </a:rPr>
              <a:t>Спасибо</a:t>
            </a:r>
            <a:endParaRPr lang="ru-RU" sz="2800" kern="10" spc="0" dirty="0">
              <a:ln w="9525">
                <a:solidFill>
                  <a:srgbClr val="FFFF00"/>
                </a:solidFill>
                <a:round/>
                <a:headEnd/>
                <a:tailEnd/>
              </a:ln>
              <a:solidFill>
                <a:srgbClr val="006600"/>
              </a:solidFill>
              <a:effectLst/>
              <a:latin typeface="Times New Roman"/>
              <a:cs typeface="Times New Roman"/>
            </a:endParaRPr>
          </a:p>
        </p:txBody>
      </p:sp>
      <p:sp>
        <p:nvSpPr>
          <p:cNvPr id="3" name="WordArt 5"/>
          <p:cNvSpPr>
            <a:spLocks noChangeArrowheads="1" noChangeShapeType="1" noTextEdit="1"/>
          </p:cNvSpPr>
          <p:nvPr/>
        </p:nvSpPr>
        <p:spPr bwMode="auto">
          <a:xfrm>
            <a:off x="1464571" y="5157192"/>
            <a:ext cx="6686868" cy="1009650"/>
          </a:xfrm>
          <a:prstGeom prst="rect">
            <a:avLst/>
          </a:prstGeom>
        </p:spPr>
        <p:txBody>
          <a:bodyPr wrap="none" fromWordArt="1">
            <a:prstTxWarp prst="textDeflateTop">
              <a:avLst>
                <a:gd name="adj" fmla="val 46875"/>
              </a:avLst>
            </a:prstTxWarp>
          </a:bodyPr>
          <a:lstStyle/>
          <a:p>
            <a:pPr algn="ctr" rtl="0"/>
            <a:r>
              <a:rPr lang="ru-RU" sz="2800" kern="10" spc="0" dirty="0" smtClean="0">
                <a:ln w="9525">
                  <a:solidFill>
                    <a:srgbClr val="FFFF00"/>
                  </a:solidFill>
                  <a:round/>
                  <a:headEnd/>
                  <a:tailEnd/>
                </a:ln>
                <a:solidFill>
                  <a:srgbClr val="006600"/>
                </a:solidFill>
                <a:effectLst/>
                <a:latin typeface="Times New Roman"/>
                <a:cs typeface="Times New Roman"/>
              </a:rPr>
              <a:t>за  игру</a:t>
            </a:r>
            <a:endParaRPr lang="ru-RU" sz="2800" kern="10" spc="0" dirty="0">
              <a:ln w="9525">
                <a:solidFill>
                  <a:srgbClr val="FFFF00"/>
                </a:solidFill>
                <a:round/>
                <a:headEnd/>
                <a:tailEnd/>
              </a:ln>
              <a:solidFill>
                <a:srgbClr val="006600"/>
              </a:solidFill>
              <a:effectLst/>
              <a:latin typeface="Times New Roman"/>
              <a:cs typeface="Times New Roman"/>
            </a:endParaRPr>
          </a:p>
        </p:txBody>
      </p:sp>
      <p:pic>
        <p:nvPicPr>
          <p:cNvPr id="5" name="Picture 2" descr="C:\Documents and Settings\Admin\Рабочий стол\2019г\b74c2c27d0.jpg"/>
          <p:cNvPicPr>
            <a:picLocks noChangeAspect="1" noChangeArrowheads="1"/>
          </p:cNvPicPr>
          <p:nvPr/>
        </p:nvPicPr>
        <p:blipFill>
          <a:blip r:embed="rId2" cstate="print">
            <a:clrChange>
              <a:clrFrom>
                <a:srgbClr val="FCFBF9"/>
              </a:clrFrom>
              <a:clrTo>
                <a:srgbClr val="FCFBF9">
                  <a:alpha val="0"/>
                </a:srgbClr>
              </a:clrTo>
            </a:clrChange>
          </a:blip>
          <a:srcRect l="8388" r="9660"/>
          <a:stretch>
            <a:fillRect/>
          </a:stretch>
        </p:blipFill>
        <p:spPr bwMode="auto">
          <a:xfrm>
            <a:off x="1962125" y="1268760"/>
            <a:ext cx="5591169" cy="4434801"/>
          </a:xfrm>
          <a:prstGeom prst="rect">
            <a:avLst/>
          </a:prstGeom>
          <a:ln>
            <a:noFill/>
          </a:ln>
          <a:effectLst>
            <a:softEdge rad="317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0837FF7-5919-41BF-8DD0-96FAEA1BD99B}" type="slidenum">
              <a:rPr lang="en-US" smtClean="0"/>
              <a:pPr/>
              <a:t>6</a:t>
            </a:fld>
            <a:endParaRPr lang="en-US"/>
          </a:p>
        </p:txBody>
      </p:sp>
      <p:sp>
        <p:nvSpPr>
          <p:cNvPr id="3" name="TextBox 2"/>
          <p:cNvSpPr txBox="1"/>
          <p:nvPr/>
        </p:nvSpPr>
        <p:spPr>
          <a:xfrm>
            <a:off x="3042372" y="260651"/>
            <a:ext cx="3778599" cy="584775"/>
          </a:xfrm>
          <a:prstGeom prst="rect">
            <a:avLst/>
          </a:prstGeom>
          <a:noFill/>
        </p:spPr>
        <p:txBody>
          <a:bodyPr wrap="none" rtlCol="0">
            <a:spAutoFit/>
          </a:bodyPr>
          <a:lstStyle/>
          <a:p>
            <a:r>
              <a:rPr lang="ru-RU" sz="3200" b="1" dirty="0" smtClean="0">
                <a:solidFill>
                  <a:srgbClr val="FF0000"/>
                </a:solidFill>
                <a:latin typeface="Georgia" pitchFamily="18" charset="0"/>
              </a:rPr>
              <a:t>Фигуры. Числа. </a:t>
            </a:r>
            <a:endParaRPr lang="ru-RU" sz="3200" b="1" dirty="0">
              <a:solidFill>
                <a:srgbClr val="FF0000"/>
              </a:solidFill>
              <a:latin typeface="Georgia" pitchFamily="18" charset="0"/>
            </a:endParaRPr>
          </a:p>
        </p:txBody>
      </p:sp>
      <p:pic>
        <p:nvPicPr>
          <p:cNvPr id="4" name="Picture 2" descr="C:\Documents and Settings\Admin\Мои документы\РАБОТА\КОНКУРСЫ,ДОКЛАДЫ,ОТКРЫТЫЕ УРОКИ,НЕДЕЛИ\Недели математики\2019г\Новая папка\96656218_mudrayasova.jpg"/>
          <p:cNvPicPr>
            <a:picLocks noChangeAspect="1" noChangeArrowheads="1"/>
          </p:cNvPicPr>
          <p:nvPr/>
        </p:nvPicPr>
        <p:blipFill>
          <a:blip r:embed="rId2" cstate="print">
            <a:lum contrast="-10000"/>
          </a:blip>
          <a:srcRect l="5530" t="2684" r="12201"/>
          <a:stretch>
            <a:fillRect/>
          </a:stretch>
        </p:blipFill>
        <p:spPr bwMode="auto">
          <a:xfrm>
            <a:off x="0" y="1"/>
            <a:ext cx="2441304" cy="4365104"/>
          </a:xfrm>
          <a:prstGeom prst="rect">
            <a:avLst/>
          </a:prstGeom>
          <a:noFill/>
          <a:effectLst>
            <a:softEdge rad="317500"/>
          </a:effectLst>
        </p:spPr>
      </p:pic>
      <p:pic>
        <p:nvPicPr>
          <p:cNvPr id="5" name="Picture 3" descr="C:\Documents and Settings\Admin\Мои документы\РАБОТА\КОНКУРСЫ,ДОКЛАДЫ,ОТКРЫТЫЕ УРОКИ,НЕДЕЛИ\Недели математики\2019г\Новая папка\08-Owl-Alex-Konahin-Ornate-Details-in-Animal-Drawings-www-designstack-co.jpg">
            <a:hlinkClick r:id="rId3" action="ppaction://hlinksldjump"/>
          </p:cNvPr>
          <p:cNvPicPr>
            <a:picLocks noChangeAspect="1" noChangeArrowheads="1"/>
          </p:cNvPicPr>
          <p:nvPr/>
        </p:nvPicPr>
        <p:blipFill>
          <a:blip r:embed="rId4" cstate="print"/>
          <a:srcRect l="7381" t="5866" r="9057" b="11875"/>
          <a:stretch>
            <a:fillRect/>
          </a:stretch>
        </p:blipFill>
        <p:spPr bwMode="auto">
          <a:xfrm>
            <a:off x="8113342" y="4797152"/>
            <a:ext cx="1427533" cy="1903516"/>
          </a:xfrm>
          <a:prstGeom prst="rect">
            <a:avLst/>
          </a:prstGeom>
          <a:ln>
            <a:noFill/>
          </a:ln>
          <a:effectLst>
            <a:softEdge rad="112500"/>
          </a:effectLst>
        </p:spPr>
      </p:pic>
      <p:sp>
        <p:nvSpPr>
          <p:cNvPr id="7" name="TextBox 6"/>
          <p:cNvSpPr txBox="1"/>
          <p:nvPr/>
        </p:nvSpPr>
        <p:spPr>
          <a:xfrm>
            <a:off x="3283057" y="1700811"/>
            <a:ext cx="4166525" cy="1200329"/>
          </a:xfrm>
          <a:prstGeom prst="rect">
            <a:avLst/>
          </a:prstGeom>
          <a:noFill/>
        </p:spPr>
        <p:txBody>
          <a:bodyPr wrap="none" rtlCol="0">
            <a:spAutoFit/>
          </a:bodyPr>
          <a:lstStyle/>
          <a:p>
            <a:pPr algn="ctr"/>
            <a:r>
              <a:rPr lang="ru-RU" sz="3600" b="1" dirty="0" smtClean="0">
                <a:solidFill>
                  <a:srgbClr val="BD00EA"/>
                </a:solidFill>
                <a:latin typeface="Garamond" pitchFamily="18" charset="0"/>
              </a:rPr>
              <a:t>О числах, фигурах </a:t>
            </a:r>
          </a:p>
          <a:p>
            <a:pPr algn="ctr"/>
            <a:r>
              <a:rPr lang="ru-RU" sz="3600" b="1" dirty="0" smtClean="0">
                <a:solidFill>
                  <a:srgbClr val="BD00EA"/>
                </a:solidFill>
                <a:latin typeface="Garamond" pitchFamily="18" charset="0"/>
              </a:rPr>
              <a:t>и не только….</a:t>
            </a:r>
            <a:endParaRPr lang="ru-RU" sz="3600" b="1" dirty="0">
              <a:solidFill>
                <a:srgbClr val="BD00EA"/>
              </a:solidFill>
              <a:latin typeface="Garamond"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0" y="3"/>
            <a:ext cx="734496" cy="646331"/>
          </a:xfrm>
          <a:prstGeom prst="rect">
            <a:avLst/>
          </a:prstGeom>
          <a:noFill/>
        </p:spPr>
        <p:txBody>
          <a:bodyPr wrap="none" rtlCol="0">
            <a:spAutoFit/>
          </a:bodyPr>
          <a:lstStyle/>
          <a:p>
            <a:r>
              <a:rPr lang="ru-RU" sz="3600" b="1" dirty="0" smtClean="0">
                <a:solidFill>
                  <a:srgbClr val="002060"/>
                </a:solidFill>
                <a:latin typeface="Georgia" pitchFamily="18" charset="0"/>
              </a:rPr>
              <a:t>10</a:t>
            </a:r>
            <a:endParaRPr lang="ru-RU" sz="3600" b="1" dirty="0">
              <a:solidFill>
                <a:srgbClr val="002060"/>
              </a:solidFill>
              <a:latin typeface="Georgia" pitchFamily="18" charset="0"/>
            </a:endParaRPr>
          </a:p>
        </p:txBody>
      </p:sp>
      <p:sp>
        <p:nvSpPr>
          <p:cNvPr id="3" name="Прямоугольник 2"/>
          <p:cNvSpPr/>
          <p:nvPr/>
        </p:nvSpPr>
        <p:spPr>
          <a:xfrm>
            <a:off x="788370" y="3068960"/>
            <a:ext cx="8039268" cy="1077218"/>
          </a:xfrm>
          <a:prstGeom prst="rect">
            <a:avLst/>
          </a:prstGeom>
        </p:spPr>
        <p:txBody>
          <a:bodyPr wrap="square">
            <a:spAutoFit/>
          </a:bodyPr>
          <a:lstStyle/>
          <a:p>
            <a:pPr algn="ctr"/>
            <a:r>
              <a:rPr lang="ru-RU" sz="3200" b="1" dirty="0" smtClean="0">
                <a:solidFill>
                  <a:schemeClr val="bg2">
                    <a:lumMod val="25000"/>
                  </a:schemeClr>
                </a:solidFill>
                <a:latin typeface="Garamond" pitchFamily="18" charset="0"/>
              </a:rPr>
              <a:t>Сколько  нужно  проделать  операций, чтобы  засунуть  бегемота  в  холодильник?</a:t>
            </a:r>
            <a:endParaRPr lang="ru-RU" sz="3200" b="1" dirty="0">
              <a:solidFill>
                <a:schemeClr val="bg2">
                  <a:lumMod val="25000"/>
                </a:schemeClr>
              </a:solidFill>
              <a:latin typeface="Garamond" pitchFamily="18" charset="0"/>
            </a:endParaRPr>
          </a:p>
        </p:txBody>
      </p:sp>
      <p:sp>
        <p:nvSpPr>
          <p:cNvPr id="4" name="Прямоугольник 3"/>
          <p:cNvSpPr/>
          <p:nvPr/>
        </p:nvSpPr>
        <p:spPr>
          <a:xfrm>
            <a:off x="187303" y="4797153"/>
            <a:ext cx="9016002" cy="1384995"/>
          </a:xfrm>
          <a:prstGeom prst="rect">
            <a:avLst/>
          </a:prstGeom>
        </p:spPr>
        <p:txBody>
          <a:bodyPr wrap="square">
            <a:spAutoFit/>
          </a:bodyPr>
          <a:lstStyle/>
          <a:p>
            <a:pPr algn="ctr"/>
            <a:r>
              <a:rPr lang="ru-RU" sz="2800" b="1" dirty="0" smtClean="0">
                <a:solidFill>
                  <a:srgbClr val="BD00EA"/>
                </a:solidFill>
                <a:latin typeface="Garamond" pitchFamily="18" charset="0"/>
              </a:rPr>
              <a:t>Чтобы   засунуть  бегемота  в  холодильник, требуется  три  операции:  открыть  холодильник, положить  бегемота  в  холодильник, закрыть  холодильник</a:t>
            </a:r>
            <a:endParaRPr lang="ru-RU" sz="2800" b="1" dirty="0">
              <a:solidFill>
                <a:srgbClr val="BD00EA"/>
              </a:solidFill>
              <a:latin typeface="Garamond" pitchFamily="18" charset="0"/>
            </a:endParaRPr>
          </a:p>
        </p:txBody>
      </p:sp>
      <p:sp>
        <p:nvSpPr>
          <p:cNvPr id="31745" name="Rectangle 1"/>
          <p:cNvSpPr>
            <a:spLocks noChangeArrowheads="1"/>
          </p:cNvSpPr>
          <p:nvPr/>
        </p:nvSpPr>
        <p:spPr bwMode="auto">
          <a:xfrm>
            <a:off x="1614837" y="188643"/>
            <a:ext cx="66868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ja-JP" sz="2400" b="1" u="none" strike="noStrike" cap="none" normalizeH="0" baseline="0" dirty="0" smtClean="0">
                <a:ln>
                  <a:noFill/>
                </a:ln>
                <a:solidFill>
                  <a:srgbClr val="C00000"/>
                </a:solidFill>
                <a:effectLst/>
                <a:latin typeface="Garamond" pitchFamily="18" charset="0"/>
                <a:ea typeface="MS Mincho" pitchFamily="49" charset="-128"/>
                <a:cs typeface="Times New Roman" pitchFamily="18" charset="0"/>
              </a:rPr>
              <a:t>Этот вопрос позволяет выяснить, нет   ли у вас  склонности  выискивать  чересчур сложные  решения  для  простых  задач.</a:t>
            </a:r>
            <a:endParaRPr kumimoji="0" lang="ru-RU" altLang="ja-JP" sz="2400" b="1" u="none" strike="noStrike" cap="none" normalizeH="0" baseline="0" dirty="0" smtClean="0">
              <a:ln>
                <a:noFill/>
              </a:ln>
              <a:solidFill>
                <a:srgbClr val="C00000"/>
              </a:solidFill>
              <a:effectLst/>
              <a:latin typeface="Garamond" pitchFamily="18" charset="0"/>
            </a:endParaRPr>
          </a:p>
        </p:txBody>
      </p:sp>
      <p:pic>
        <p:nvPicPr>
          <p:cNvPr id="31746" name="Picture 2" descr="C:\Documents and Settings\Admin\Мои документы\РАБОТА\КОНКУРСЫ,ДОКЛАДЫ,ОТКРЫТЫЕ УРОКИ,НЕДЕЛИ\Недели математики\2019г\Новая папка\c6fd13d8f4a4120a29ecb3f4b6553ea0.jpg">
            <a:hlinkClick r:id="rId2" action="ppaction://hlinksldjump"/>
          </p:cNvPr>
          <p:cNvPicPr>
            <a:picLocks noChangeAspect="1" noChangeArrowheads="1"/>
          </p:cNvPicPr>
          <p:nvPr/>
        </p:nvPicPr>
        <p:blipFill>
          <a:blip r:embed="rId3" cstate="print"/>
          <a:srcRect/>
          <a:stretch>
            <a:fillRect/>
          </a:stretch>
        </p:blipFill>
        <p:spPr bwMode="auto">
          <a:xfrm>
            <a:off x="3643438" y="1340768"/>
            <a:ext cx="1988304" cy="1709168"/>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20</a:t>
            </a:r>
            <a:endParaRPr lang="ru-RU" sz="3600" b="1" dirty="0">
              <a:solidFill>
                <a:srgbClr val="002060"/>
              </a:solidFill>
              <a:latin typeface="Georgia" pitchFamily="18" charset="0"/>
            </a:endParaRPr>
          </a:p>
        </p:txBody>
      </p:sp>
      <p:pic>
        <p:nvPicPr>
          <p:cNvPr id="3" name="Picture 2" descr="C:\Documents and Settings\Admin\Мои документы\РАБОТА\КОНКУРСЫ,ДОКЛАДЫ,ОТКРЫТЫЕ УРОКИ,НЕДЕЛИ\Недели математики\2019г\Новая папка\c6fd13d8f4a4120a29ecb3f4b6553ea0.jpg">
            <a:hlinkClick r:id="rId2" action="ppaction://hlinksldjump"/>
          </p:cNvPr>
          <p:cNvPicPr>
            <a:picLocks noChangeAspect="1" noChangeArrowheads="1"/>
          </p:cNvPicPr>
          <p:nvPr/>
        </p:nvPicPr>
        <p:blipFill>
          <a:blip r:embed="rId3" cstate="print"/>
          <a:srcRect/>
          <a:stretch>
            <a:fillRect/>
          </a:stretch>
        </p:blipFill>
        <p:spPr bwMode="auto">
          <a:xfrm>
            <a:off x="3718571" y="1412776"/>
            <a:ext cx="1988304" cy="1709168"/>
          </a:xfrm>
          <a:prstGeom prst="rect">
            <a:avLst/>
          </a:prstGeom>
          <a:ln>
            <a:noFill/>
          </a:ln>
          <a:effectLst>
            <a:softEdge rad="112500"/>
          </a:effectLst>
        </p:spPr>
      </p:pic>
      <p:sp>
        <p:nvSpPr>
          <p:cNvPr id="4" name="Прямоугольник 3"/>
          <p:cNvSpPr/>
          <p:nvPr/>
        </p:nvSpPr>
        <p:spPr>
          <a:xfrm>
            <a:off x="262437" y="3140968"/>
            <a:ext cx="8940868" cy="1569660"/>
          </a:xfrm>
          <a:prstGeom prst="rect">
            <a:avLst/>
          </a:prstGeom>
        </p:spPr>
        <p:txBody>
          <a:bodyPr wrap="square">
            <a:spAutoFit/>
          </a:bodyPr>
          <a:lstStyle/>
          <a:p>
            <a:pPr algn="ctr"/>
            <a:r>
              <a:rPr lang="ru-RU" sz="3200" b="1" dirty="0" smtClean="0">
                <a:latin typeface="Garamond" pitchFamily="18" charset="0"/>
              </a:rPr>
              <a:t>Сколько  операций  нужно  проделать  для  того, чтобы  положить  жирафа  в  холодильник?</a:t>
            </a:r>
            <a:endParaRPr lang="ru-RU" sz="3200" b="1" dirty="0">
              <a:latin typeface="Garamond" pitchFamily="18" charset="0"/>
            </a:endParaRPr>
          </a:p>
        </p:txBody>
      </p:sp>
      <p:sp>
        <p:nvSpPr>
          <p:cNvPr id="5" name="Прямоугольник 4"/>
          <p:cNvSpPr/>
          <p:nvPr/>
        </p:nvSpPr>
        <p:spPr>
          <a:xfrm>
            <a:off x="562970" y="5085186"/>
            <a:ext cx="8490068" cy="1384995"/>
          </a:xfrm>
          <a:prstGeom prst="rect">
            <a:avLst/>
          </a:prstGeom>
        </p:spPr>
        <p:txBody>
          <a:bodyPr wrap="square">
            <a:spAutoFit/>
          </a:bodyPr>
          <a:lstStyle/>
          <a:p>
            <a:r>
              <a:rPr lang="ru-RU" sz="2800" b="1" dirty="0" smtClean="0">
                <a:solidFill>
                  <a:srgbClr val="BD00EA"/>
                </a:solidFill>
                <a:latin typeface="Garamond" pitchFamily="18" charset="0"/>
              </a:rPr>
              <a:t>Четыре  операции: открыть  холодильник, вынуть  бегемота  из  холодильника, положить  жирафа  в  холодильник, закрыть  холодильник.</a:t>
            </a:r>
            <a:endParaRPr lang="ru-RU" sz="2800" b="1" dirty="0">
              <a:solidFill>
                <a:srgbClr val="BD00EA"/>
              </a:solidFill>
              <a:latin typeface="Garamond" pitchFamily="18" charset="0"/>
            </a:endParaRPr>
          </a:p>
        </p:txBody>
      </p:sp>
      <p:sp>
        <p:nvSpPr>
          <p:cNvPr id="30721" name="Rectangle 1"/>
          <p:cNvSpPr>
            <a:spLocks noChangeArrowheads="1"/>
          </p:cNvSpPr>
          <p:nvPr/>
        </p:nvSpPr>
        <p:spPr bwMode="auto">
          <a:xfrm>
            <a:off x="1614837" y="116635"/>
            <a:ext cx="691226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C00000"/>
                </a:solidFill>
                <a:effectLst/>
                <a:latin typeface="Garamond" pitchFamily="18" charset="0"/>
                <a:ea typeface="Times New Roman" pitchFamily="18" charset="0"/>
                <a:cs typeface="Times New Roman" pitchFamily="18" charset="0"/>
              </a:rPr>
              <a:t>Этот вопрос позволяет выяснить, способны ли вы  при  принятии  решений  учитывать последствия  ваших предыдущих  действий.</a:t>
            </a:r>
            <a:endParaRPr kumimoji="0" lang="ru-RU" sz="2400" b="0" u="none" strike="noStrike" cap="none" normalizeH="0" baseline="0" dirty="0" smtClean="0">
              <a:ln>
                <a:noFill/>
              </a:ln>
              <a:solidFill>
                <a:srgbClr val="C00000"/>
              </a:solidFill>
              <a:effectLst/>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372" y="3"/>
            <a:ext cx="797013" cy="646331"/>
          </a:xfrm>
          <a:prstGeom prst="rect">
            <a:avLst/>
          </a:prstGeom>
          <a:noFill/>
        </p:spPr>
        <p:txBody>
          <a:bodyPr wrap="none" rtlCol="0">
            <a:spAutoFit/>
          </a:bodyPr>
          <a:lstStyle/>
          <a:p>
            <a:r>
              <a:rPr lang="ru-RU" sz="3600" b="1" dirty="0" smtClean="0">
                <a:solidFill>
                  <a:srgbClr val="002060"/>
                </a:solidFill>
                <a:latin typeface="Georgia" pitchFamily="18" charset="0"/>
              </a:rPr>
              <a:t>30</a:t>
            </a:r>
            <a:endParaRPr lang="ru-RU" sz="3600" b="1" dirty="0">
              <a:solidFill>
                <a:srgbClr val="002060"/>
              </a:solidFill>
              <a:latin typeface="Georgia" pitchFamily="18" charset="0"/>
            </a:endParaRPr>
          </a:p>
        </p:txBody>
      </p:sp>
      <p:pic>
        <p:nvPicPr>
          <p:cNvPr id="3" name="Picture 2" descr="C:\Documents and Settings\Admin\Мои документы\РАБОТА\КОНКУРСЫ,ДОКЛАДЫ,ОТКРЫТЫЕ УРОКИ,НЕДЕЛИ\Недели математики\2019г\Новая папка\c6fd13d8f4a4120a29ecb3f4b6553ea0.jpg">
            <a:hlinkClick r:id="rId2" action="ppaction://hlinksldjump"/>
          </p:cNvPr>
          <p:cNvPicPr>
            <a:picLocks noChangeAspect="1" noChangeArrowheads="1"/>
          </p:cNvPicPr>
          <p:nvPr/>
        </p:nvPicPr>
        <p:blipFill>
          <a:blip r:embed="rId3" cstate="print"/>
          <a:srcRect/>
          <a:stretch>
            <a:fillRect/>
          </a:stretch>
        </p:blipFill>
        <p:spPr bwMode="auto">
          <a:xfrm>
            <a:off x="3643438" y="1340768"/>
            <a:ext cx="1988304" cy="1709168"/>
          </a:xfrm>
          <a:prstGeom prst="rect">
            <a:avLst/>
          </a:prstGeom>
          <a:ln>
            <a:noFill/>
          </a:ln>
          <a:effectLst>
            <a:softEdge rad="112500"/>
          </a:effectLst>
        </p:spPr>
      </p:pic>
      <p:sp>
        <p:nvSpPr>
          <p:cNvPr id="4" name="Прямоугольник 3"/>
          <p:cNvSpPr/>
          <p:nvPr/>
        </p:nvSpPr>
        <p:spPr>
          <a:xfrm>
            <a:off x="187304" y="2924944"/>
            <a:ext cx="9128172" cy="1569660"/>
          </a:xfrm>
          <a:prstGeom prst="rect">
            <a:avLst/>
          </a:prstGeom>
        </p:spPr>
        <p:txBody>
          <a:bodyPr wrap="square">
            <a:spAutoFit/>
          </a:bodyPr>
          <a:lstStyle/>
          <a:p>
            <a:pPr algn="ctr"/>
            <a:r>
              <a:rPr lang="ru-RU" sz="3200" b="1" dirty="0" smtClean="0">
                <a:latin typeface="Garamond" pitchFamily="18" charset="0"/>
              </a:rPr>
              <a:t>Бегемот  и  жираф  находятся  на  суше  на  расстоянии  1  километра  от  берега  реки. </a:t>
            </a:r>
          </a:p>
          <a:p>
            <a:pPr algn="ctr"/>
            <a:r>
              <a:rPr lang="ru-RU" sz="3200" b="1" dirty="0" smtClean="0">
                <a:latin typeface="Garamond" pitchFamily="18" charset="0"/>
              </a:rPr>
              <a:t>Кто  из  них  быстрее  добежит  до  воды?</a:t>
            </a:r>
            <a:endParaRPr lang="ru-RU" sz="3200" b="1" dirty="0">
              <a:latin typeface="Garamond" pitchFamily="18" charset="0"/>
            </a:endParaRPr>
          </a:p>
        </p:txBody>
      </p:sp>
      <p:sp>
        <p:nvSpPr>
          <p:cNvPr id="5" name="Прямоугольник 4"/>
          <p:cNvSpPr/>
          <p:nvPr/>
        </p:nvSpPr>
        <p:spPr>
          <a:xfrm>
            <a:off x="562970" y="5661250"/>
            <a:ext cx="8189536" cy="954107"/>
          </a:xfrm>
          <a:prstGeom prst="rect">
            <a:avLst/>
          </a:prstGeom>
        </p:spPr>
        <p:txBody>
          <a:bodyPr wrap="square">
            <a:spAutoFit/>
          </a:bodyPr>
          <a:lstStyle/>
          <a:p>
            <a:pPr algn="ctr"/>
            <a:r>
              <a:rPr lang="ru-RU" sz="2800" b="1" dirty="0" smtClean="0">
                <a:solidFill>
                  <a:srgbClr val="BD00EA"/>
                </a:solidFill>
                <a:latin typeface="Garamond" pitchFamily="18" charset="0"/>
              </a:rPr>
              <a:t>Бегемот, потому  что  жираф  остался  в  холодильнике</a:t>
            </a:r>
            <a:endParaRPr lang="ru-RU" sz="2800" b="1" dirty="0">
              <a:solidFill>
                <a:srgbClr val="BD00EA"/>
              </a:solidFill>
              <a:latin typeface="Garamond" pitchFamily="18" charset="0"/>
            </a:endParaRPr>
          </a:p>
        </p:txBody>
      </p:sp>
      <p:sp>
        <p:nvSpPr>
          <p:cNvPr id="6" name="Прямоугольник 5"/>
          <p:cNvSpPr/>
          <p:nvPr/>
        </p:nvSpPr>
        <p:spPr>
          <a:xfrm>
            <a:off x="1915372" y="260648"/>
            <a:ext cx="6125395" cy="523220"/>
          </a:xfrm>
          <a:prstGeom prst="rect">
            <a:avLst/>
          </a:prstGeom>
        </p:spPr>
        <p:txBody>
          <a:bodyPr wrap="none">
            <a:spAutoFit/>
          </a:bodyPr>
          <a:lstStyle/>
          <a:p>
            <a:r>
              <a:rPr lang="ru-RU" sz="2800" b="1" dirty="0" smtClean="0">
                <a:solidFill>
                  <a:srgbClr val="C00000"/>
                </a:solidFill>
                <a:latin typeface="Garamond" pitchFamily="18" charset="0"/>
              </a:rPr>
              <a:t>Этот вопрос проверяет вашу память</a:t>
            </a:r>
            <a:r>
              <a:rPr lang="ru-RU" sz="2800" b="1" dirty="0" smtClean="0">
                <a:latin typeface="Garamond" pitchFamily="18" charset="0"/>
              </a:rPr>
              <a:t>.</a:t>
            </a:r>
            <a:endParaRPr lang="ru-RU" sz="2800" dirty="0">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1662</Words>
  <Application>Microsoft Office PowerPoint</Application>
  <PresentationFormat>Произвольный</PresentationFormat>
  <Paragraphs>233</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Интеллект Батл</dc:title>
  <dc:subject>интеллектуальная игра</dc:subject>
  <dc:creator>Никитюк И.А.</dc:creator>
  <cp:lastModifiedBy>Пользователь</cp:lastModifiedBy>
  <cp:revision>164</cp:revision>
  <dcterms:modified xsi:type="dcterms:W3CDTF">2021-02-04T13:22:17Z</dcterms:modified>
  <cp:category>математика</cp:category>
</cp:coreProperties>
</file>