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9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200400"/>
            <a:ext cx="8568952" cy="3324944"/>
          </a:xfrm>
        </p:spPr>
        <p:txBody>
          <a:bodyPr>
            <a:normAutofit/>
          </a:bodyPr>
          <a:lstStyle/>
          <a:p>
            <a:pPr lvl="0" algn="l">
              <a:buClr>
                <a:srgbClr val="AD0101"/>
              </a:buClr>
            </a:pPr>
            <a:r>
              <a:rPr lang="ru-RU" dirty="0">
                <a:solidFill>
                  <a:srgbClr val="303030"/>
                </a:solidFill>
                <a:latin typeface="Times New Roman" pitchFamily="18" charset="0"/>
                <a:cs typeface="Times New Roman" pitchFamily="18" charset="0"/>
              </a:rPr>
              <a:t>Цель: тренировка и применение лексики в упражнениях.</a:t>
            </a:r>
          </a:p>
          <a:p>
            <a:pPr lvl="0" algn="r">
              <a:buClr>
                <a:srgbClr val="AD0101"/>
              </a:buClr>
            </a:pPr>
            <a:endParaRPr lang="ru-RU" dirty="0">
              <a:solidFill>
                <a:srgbClr val="30303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buClr>
                <a:srgbClr val="AD0101"/>
              </a:buClr>
            </a:pPr>
            <a:endParaRPr lang="ru-RU" dirty="0">
              <a:solidFill>
                <a:srgbClr val="30303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buClr>
                <a:srgbClr val="AD0101"/>
              </a:buClr>
            </a:pPr>
            <a:r>
              <a:rPr lang="ru-RU" dirty="0">
                <a:solidFill>
                  <a:srgbClr val="303030"/>
                </a:solidFill>
                <a:latin typeface="Times New Roman" pitchFamily="18" charset="0"/>
                <a:cs typeface="Times New Roman" pitchFamily="18" charset="0"/>
              </a:rPr>
              <a:t>Автор: учитель немецкого языка </a:t>
            </a:r>
          </a:p>
          <a:p>
            <a:pPr lvl="0" algn="r">
              <a:buClr>
                <a:srgbClr val="AD0101"/>
              </a:buClr>
            </a:pPr>
            <a:r>
              <a:rPr lang="ru-RU" dirty="0">
                <a:solidFill>
                  <a:srgbClr val="303030"/>
                </a:solidFill>
                <a:latin typeface="Times New Roman" pitchFamily="18" charset="0"/>
                <a:cs typeface="Times New Roman" pitchFamily="18" charset="0"/>
              </a:rPr>
              <a:t>МАОУ «</a:t>
            </a:r>
            <a:r>
              <a:rPr lang="ru-RU" dirty="0" err="1">
                <a:solidFill>
                  <a:srgbClr val="303030"/>
                </a:solidFill>
                <a:latin typeface="Times New Roman" pitchFamily="18" charset="0"/>
                <a:cs typeface="Times New Roman" pitchFamily="18" charset="0"/>
              </a:rPr>
              <a:t>Демянская</a:t>
            </a:r>
            <a:r>
              <a:rPr lang="ru-RU" dirty="0">
                <a:solidFill>
                  <a:srgbClr val="303030"/>
                </a:solidFill>
                <a:latin typeface="Times New Roman" pitchFamily="18" charset="0"/>
                <a:cs typeface="Times New Roman" pitchFamily="18" charset="0"/>
              </a:rPr>
              <a:t> средняя школа </a:t>
            </a:r>
          </a:p>
          <a:p>
            <a:pPr lvl="0" algn="r">
              <a:buClr>
                <a:srgbClr val="AD0101"/>
              </a:buClr>
            </a:pPr>
            <a:r>
              <a:rPr lang="ru-RU" dirty="0">
                <a:solidFill>
                  <a:srgbClr val="303030"/>
                </a:solidFill>
                <a:latin typeface="Times New Roman" pitchFamily="18" charset="0"/>
                <a:cs typeface="Times New Roman" pitchFamily="18" charset="0"/>
              </a:rPr>
              <a:t>имени Героя Советского Союза </a:t>
            </a:r>
            <a:r>
              <a:rPr lang="ru-RU" dirty="0" err="1">
                <a:solidFill>
                  <a:srgbClr val="303030"/>
                </a:solidFill>
                <a:latin typeface="Times New Roman" pitchFamily="18" charset="0"/>
                <a:cs typeface="Times New Roman" pitchFamily="18" charset="0"/>
              </a:rPr>
              <a:t>А.Н.Дехтяренко</a:t>
            </a:r>
            <a:r>
              <a:rPr lang="ru-RU" dirty="0">
                <a:solidFill>
                  <a:srgbClr val="30303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lvl="0" algn="r">
              <a:buClr>
                <a:srgbClr val="AD0101"/>
              </a:buClr>
            </a:pPr>
            <a:r>
              <a:rPr lang="ru-RU" dirty="0" err="1">
                <a:solidFill>
                  <a:srgbClr val="303030"/>
                </a:solidFill>
                <a:latin typeface="Times New Roman" pitchFamily="18" charset="0"/>
                <a:cs typeface="Times New Roman" pitchFamily="18" charset="0"/>
              </a:rPr>
              <a:t>Грибалева</a:t>
            </a:r>
            <a:r>
              <a:rPr lang="ru-RU" dirty="0">
                <a:solidFill>
                  <a:srgbClr val="303030"/>
                </a:solidFill>
                <a:latin typeface="Times New Roman" pitchFamily="18" charset="0"/>
                <a:cs typeface="Times New Roman" pitchFamily="18" charset="0"/>
              </a:rPr>
              <a:t> Лариса Анатольевна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latin typeface="Cambria"/>
              </a:rPr>
              <a:t>Методическая разработка для проведения урока немецкого языка в 11 классе по теме «</a:t>
            </a:r>
            <a:r>
              <a:rPr lang="en-US" sz="3600" dirty="0" err="1">
                <a:latin typeface="Perpetua" pitchFamily="18" charset="0"/>
              </a:rPr>
              <a:t>Theaterkunst</a:t>
            </a:r>
            <a:r>
              <a:rPr lang="ru-RU" sz="3600" dirty="0">
                <a:latin typeface="Cambria"/>
              </a:rPr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6757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200400"/>
            <a:ext cx="8568952" cy="3324944"/>
          </a:xfrm>
        </p:spPr>
        <p:txBody>
          <a:bodyPr>
            <a:normAutofit/>
          </a:bodyPr>
          <a:lstStyle/>
          <a:p>
            <a:pPr lvl="0" algn="r">
              <a:buClr>
                <a:srgbClr val="AD0101"/>
              </a:buClr>
            </a:pPr>
            <a:endParaRPr lang="ru-RU" dirty="0" smtClean="0">
              <a:solidFill>
                <a:srgbClr val="30303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buClr>
                <a:srgbClr val="AD0101"/>
              </a:buClr>
            </a:pPr>
            <a:endParaRPr lang="ru-RU" dirty="0">
              <a:solidFill>
                <a:srgbClr val="30303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buClr>
                <a:srgbClr val="AD0101"/>
              </a:buClr>
            </a:pPr>
            <a:endParaRPr lang="ru-RU" dirty="0" smtClean="0">
              <a:solidFill>
                <a:srgbClr val="30303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>
              <a:buClr>
                <a:srgbClr val="AD0101"/>
              </a:buClr>
            </a:pPr>
            <a:r>
              <a:rPr lang="ru-RU" dirty="0" smtClean="0">
                <a:solidFill>
                  <a:srgbClr val="303030"/>
                </a:solidFill>
                <a:latin typeface="Times New Roman" pitchFamily="18" charset="0"/>
                <a:cs typeface="Times New Roman" pitchFamily="18" charset="0"/>
              </a:rPr>
              <a:t>Презентация</a:t>
            </a:r>
            <a:r>
              <a:rPr lang="ru-RU" dirty="0" smtClean="0">
                <a:solidFill>
                  <a:srgbClr val="303030"/>
                </a:solidFill>
              </a:rPr>
              <a:t> </a:t>
            </a:r>
            <a:r>
              <a:rPr lang="ru-RU" dirty="0">
                <a:solidFill>
                  <a:srgbClr val="303030"/>
                </a:solidFill>
                <a:latin typeface="Times New Roman" pitchFamily="18" charset="0"/>
                <a:cs typeface="Times New Roman" pitchFamily="18" charset="0"/>
              </a:rPr>
              <a:t>к уроку </a:t>
            </a:r>
          </a:p>
          <a:p>
            <a:pPr lvl="0" algn="r">
              <a:buClr>
                <a:srgbClr val="AD0101"/>
              </a:buClr>
            </a:pPr>
            <a:r>
              <a:rPr lang="ru-RU" dirty="0">
                <a:solidFill>
                  <a:srgbClr val="303030"/>
                </a:solidFill>
                <a:latin typeface="Times New Roman" pitchFamily="18" charset="0"/>
                <a:cs typeface="Times New Roman" pitchFamily="18" charset="0"/>
              </a:rPr>
              <a:t>немецкого языка </a:t>
            </a:r>
          </a:p>
          <a:p>
            <a:pPr lvl="0" algn="r">
              <a:buClr>
                <a:srgbClr val="AD0101"/>
              </a:buClr>
            </a:pPr>
            <a:r>
              <a:rPr lang="ru-RU" dirty="0">
                <a:solidFill>
                  <a:srgbClr val="303030"/>
                </a:solidFill>
                <a:latin typeface="Times New Roman" pitchFamily="18" charset="0"/>
                <a:cs typeface="Times New Roman" pitchFamily="18" charset="0"/>
              </a:rPr>
              <a:t>в 11 классе</a:t>
            </a:r>
          </a:p>
          <a:p>
            <a:pPr algn="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>
                <a:latin typeface="Perpetua"/>
              </a:rPr>
              <a:t>Die Theaterkunst.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9753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332657"/>
            <a:ext cx="8568952" cy="1800200"/>
          </a:xfrm>
        </p:spPr>
        <p:txBody>
          <a:bodyPr>
            <a:normAutofit/>
          </a:bodyPr>
          <a:lstStyle/>
          <a:p>
            <a:r>
              <a:rPr lang="de-DE" sz="5400" dirty="0">
                <a:solidFill>
                  <a:srgbClr val="303030"/>
                </a:solidFill>
                <a:latin typeface="Perpetua"/>
                <a:cs typeface="Times New Roman" pitchFamily="18" charset="0"/>
              </a:rPr>
              <a:t>Wörterbuch</a:t>
            </a:r>
            <a:br>
              <a:rPr lang="de-DE" sz="5400" dirty="0">
                <a:solidFill>
                  <a:srgbClr val="303030"/>
                </a:solidFill>
                <a:latin typeface="Perpetua"/>
                <a:cs typeface="Times New Roman" pitchFamily="18" charset="0"/>
              </a:rPr>
            </a:br>
            <a:r>
              <a:rPr lang="de-DE" sz="2800" dirty="0">
                <a:solidFill>
                  <a:srgbClr val="303030"/>
                </a:solidFill>
                <a:latin typeface="Perpetua"/>
                <a:cs typeface="Times New Roman" pitchFamily="18" charset="0"/>
              </a:rPr>
              <a:t>(Wiederhole die W</a:t>
            </a:r>
            <a:r>
              <a:rPr lang="de-DE" sz="2800" dirty="0">
                <a:solidFill>
                  <a:srgbClr val="303030"/>
                </a:solidFill>
                <a:latin typeface="Perpetua"/>
                <a:cs typeface="Arial"/>
              </a:rPr>
              <a:t>örter)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51520" y="2547938"/>
            <a:ext cx="8640960" cy="4049414"/>
          </a:xfrm>
        </p:spPr>
        <p:txBody>
          <a:bodyPr>
            <a:normAutofit/>
          </a:bodyPr>
          <a:lstStyle/>
          <a:p>
            <a:pPr lvl="0">
              <a:buClr>
                <a:srgbClr val="AD0101"/>
              </a:buClr>
            </a:pPr>
            <a:r>
              <a:rPr lang="de-DE" sz="2000" dirty="0">
                <a:solidFill>
                  <a:prstClr val="black"/>
                </a:solidFill>
                <a:cs typeface="Times New Roman" pitchFamily="18" charset="0"/>
              </a:rPr>
              <a:t>die</a:t>
            </a:r>
            <a:r>
              <a:rPr lang="de-DE" sz="2000" dirty="0">
                <a:solidFill>
                  <a:prstClr val="black">
                    <a:tint val="75000"/>
                  </a:prstClr>
                </a:solidFill>
                <a:cs typeface="Times New Roman" pitchFamily="18" charset="0"/>
              </a:rPr>
              <a:t> </a:t>
            </a:r>
            <a:r>
              <a:rPr lang="de-DE" sz="2000" dirty="0">
                <a:solidFill>
                  <a:prstClr val="black"/>
                </a:solidFill>
                <a:cs typeface="Times New Roman" pitchFamily="18" charset="0"/>
              </a:rPr>
              <a:t>Theaterkunst </a:t>
            </a:r>
            <a:r>
              <a:rPr lang="en-US" sz="2000" dirty="0">
                <a:solidFill>
                  <a:prstClr val="black"/>
                </a:solidFill>
                <a:cs typeface="Times New Roman" pitchFamily="18" charset="0"/>
              </a:rPr>
              <a:t>– </a:t>
            </a: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театральное искусство</a:t>
            </a:r>
          </a:p>
          <a:p>
            <a:pPr lvl="0">
              <a:buClr>
                <a:srgbClr val="AD0101"/>
              </a:buClr>
            </a:pPr>
            <a:r>
              <a:rPr lang="de-DE" sz="2000" dirty="0">
                <a:solidFill>
                  <a:prstClr val="black"/>
                </a:solidFill>
                <a:cs typeface="Times New Roman" pitchFamily="18" charset="0"/>
              </a:rPr>
              <a:t>das Schauspiel </a:t>
            </a: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– актёрская игра</a:t>
            </a:r>
          </a:p>
          <a:p>
            <a:pPr lvl="0">
              <a:buClr>
                <a:srgbClr val="AD0101"/>
              </a:buClr>
            </a:pPr>
            <a:r>
              <a:rPr lang="en-US" sz="2000" dirty="0">
                <a:solidFill>
                  <a:prstClr val="black"/>
                </a:solidFill>
                <a:cs typeface="Times New Roman" pitchFamily="18" charset="0"/>
              </a:rPr>
              <a:t>das </a:t>
            </a:r>
            <a:r>
              <a:rPr lang="en-US" sz="2000" dirty="0" err="1">
                <a:solidFill>
                  <a:prstClr val="black"/>
                </a:solidFill>
                <a:cs typeface="Times New Roman" pitchFamily="18" charset="0"/>
              </a:rPr>
              <a:t>Drehbuch</a:t>
            </a:r>
            <a:r>
              <a:rPr lang="en-US" sz="2000" dirty="0">
                <a:solidFill>
                  <a:prstClr val="black"/>
                </a:solidFill>
                <a:cs typeface="Times New Roman" pitchFamily="18" charset="0"/>
              </a:rPr>
              <a:t> – </a:t>
            </a: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сценарий</a:t>
            </a:r>
          </a:p>
          <a:p>
            <a:pPr lvl="0">
              <a:buClr>
                <a:srgbClr val="AD0101"/>
              </a:buClr>
            </a:pPr>
            <a:r>
              <a:rPr lang="de-DE" sz="2000" dirty="0">
                <a:solidFill>
                  <a:prstClr val="black"/>
                </a:solidFill>
                <a:cs typeface="Times New Roman" pitchFamily="18" charset="0"/>
              </a:rPr>
              <a:t>der Hauptdarsteller </a:t>
            </a: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– главный актёр</a:t>
            </a:r>
          </a:p>
          <a:p>
            <a:pPr lvl="0">
              <a:buClr>
                <a:srgbClr val="AD0101"/>
              </a:buClr>
            </a:pPr>
            <a:r>
              <a:rPr lang="de-DE" sz="2000" dirty="0">
                <a:solidFill>
                  <a:prstClr val="black"/>
                </a:solidFill>
                <a:cs typeface="Times New Roman" pitchFamily="18" charset="0"/>
              </a:rPr>
              <a:t>Theaterfreund sein – </a:t>
            </a: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быть любителем театра</a:t>
            </a:r>
          </a:p>
          <a:p>
            <a:pPr lvl="0">
              <a:buClr>
                <a:srgbClr val="AD0101"/>
              </a:buClr>
            </a:pPr>
            <a:r>
              <a:rPr lang="de-DE" sz="2000" dirty="0">
                <a:solidFill>
                  <a:prstClr val="black"/>
                </a:solidFill>
                <a:cs typeface="Times New Roman" pitchFamily="18" charset="0"/>
              </a:rPr>
              <a:t>die </a:t>
            </a:r>
            <a:r>
              <a:rPr lang="de-DE" sz="2000" dirty="0" err="1">
                <a:solidFill>
                  <a:prstClr val="black"/>
                </a:solidFill>
                <a:cs typeface="Times New Roman" pitchFamily="18" charset="0"/>
              </a:rPr>
              <a:t>Bü</a:t>
            </a:r>
            <a:r>
              <a:rPr lang="en-US" sz="2000" dirty="0">
                <a:solidFill>
                  <a:prstClr val="black"/>
                </a:solidFill>
                <a:cs typeface="Times New Roman" pitchFamily="18" charset="0"/>
              </a:rPr>
              <a:t>h</a:t>
            </a:r>
            <a:r>
              <a:rPr lang="de-DE" sz="2000" dirty="0">
                <a:solidFill>
                  <a:prstClr val="black"/>
                </a:solidFill>
                <a:cs typeface="Times New Roman" pitchFamily="18" charset="0"/>
              </a:rPr>
              <a:t>ne </a:t>
            </a: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– сцена</a:t>
            </a:r>
          </a:p>
          <a:p>
            <a:pPr lvl="0">
              <a:buClr>
                <a:srgbClr val="AD0101"/>
              </a:buClr>
            </a:pPr>
            <a:r>
              <a:rPr lang="de-DE" sz="2000" dirty="0">
                <a:solidFill>
                  <a:prstClr val="black"/>
                </a:solidFill>
                <a:cs typeface="Times New Roman" pitchFamily="18" charset="0"/>
              </a:rPr>
              <a:t>der Spielplan </a:t>
            </a: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– репертуар</a:t>
            </a:r>
          </a:p>
          <a:p>
            <a:pPr lvl="0">
              <a:buClr>
                <a:srgbClr val="AD0101"/>
              </a:buClr>
            </a:pPr>
            <a:r>
              <a:rPr lang="de-DE" sz="2000" dirty="0">
                <a:solidFill>
                  <a:prstClr val="black"/>
                </a:solidFill>
                <a:cs typeface="Times New Roman" pitchFamily="18" charset="0"/>
              </a:rPr>
              <a:t>das Theaterstück </a:t>
            </a: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– театральная пьеса</a:t>
            </a:r>
          </a:p>
          <a:p>
            <a:pPr lvl="0">
              <a:buClr>
                <a:srgbClr val="AD0101"/>
              </a:buClr>
            </a:pPr>
            <a:r>
              <a:rPr lang="de-DE" sz="2000" dirty="0">
                <a:solidFill>
                  <a:prstClr val="black"/>
                </a:solidFill>
                <a:cs typeface="Times New Roman" pitchFamily="18" charset="0"/>
              </a:rPr>
              <a:t>der Vorhang </a:t>
            </a: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– кулисы </a:t>
            </a:r>
          </a:p>
          <a:p>
            <a:pPr lvl="0">
              <a:buClr>
                <a:srgbClr val="AD0101"/>
              </a:buClr>
            </a:pPr>
            <a:r>
              <a:rPr lang="de-DE" sz="2000" dirty="0">
                <a:solidFill>
                  <a:prstClr val="black"/>
                </a:solidFill>
                <a:cs typeface="Times New Roman" pitchFamily="18" charset="0"/>
              </a:rPr>
              <a:t>der Zuschauerraum – </a:t>
            </a: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зрительный зал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1301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332657"/>
            <a:ext cx="8568952" cy="1800200"/>
          </a:xfrm>
        </p:spPr>
        <p:txBody>
          <a:bodyPr>
            <a:normAutofit/>
          </a:bodyPr>
          <a:lstStyle/>
          <a:p>
            <a:r>
              <a:rPr lang="de-DE" b="1" dirty="0">
                <a:solidFill>
                  <a:srgbClr val="303030"/>
                </a:solidFill>
                <a:latin typeface="Perpetua"/>
              </a:rPr>
              <a:t>Übung 1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51520" y="2547938"/>
            <a:ext cx="8640960" cy="4049414"/>
          </a:xfrm>
        </p:spPr>
        <p:txBody>
          <a:bodyPr>
            <a:normAutofit/>
          </a:bodyPr>
          <a:lstStyle/>
          <a:p>
            <a:pPr lvl="0">
              <a:buClr>
                <a:srgbClr val="AD0101"/>
              </a:buClr>
            </a:pPr>
            <a:r>
              <a:rPr lang="de-DE" sz="3200" u="sng" dirty="0">
                <a:solidFill>
                  <a:prstClr val="black"/>
                </a:solidFill>
              </a:rPr>
              <a:t>Wähle</a:t>
            </a:r>
            <a:r>
              <a:rPr lang="de-DE" sz="3200" u="sng" dirty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de-DE" sz="3200" u="sng" dirty="0">
                <a:solidFill>
                  <a:prstClr val="black"/>
                </a:solidFill>
              </a:rPr>
              <a:t>ein</a:t>
            </a:r>
            <a:r>
              <a:rPr lang="de-DE" sz="3200" u="sng" dirty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de-DE" sz="3200" u="sng" dirty="0">
                <a:solidFill>
                  <a:prstClr val="black"/>
                </a:solidFill>
              </a:rPr>
              <a:t>zusätzliches</a:t>
            </a:r>
            <a:r>
              <a:rPr lang="de-DE" sz="3200" u="sng" dirty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de-DE" sz="3200" u="sng" dirty="0">
                <a:solidFill>
                  <a:prstClr val="black"/>
                </a:solidFill>
              </a:rPr>
              <a:t>Wort.</a:t>
            </a:r>
          </a:p>
          <a:p>
            <a:pPr lvl="0">
              <a:buClr>
                <a:srgbClr val="AD0101"/>
              </a:buClr>
            </a:pPr>
            <a:endParaRPr lang="de-DE" sz="3200" u="sng" dirty="0">
              <a:solidFill>
                <a:prstClr val="black"/>
              </a:solidFill>
            </a:endParaRPr>
          </a:p>
          <a:p>
            <a:pPr marL="342900" lvl="0" indent="-342900">
              <a:buClr>
                <a:srgbClr val="AD0101"/>
              </a:buClr>
              <a:buFont typeface="Wingdings 2"/>
              <a:buAutoNum type="arabicParenR"/>
            </a:pPr>
            <a:r>
              <a:rPr lang="de-DE" sz="3200" dirty="0">
                <a:solidFill>
                  <a:prstClr val="black"/>
                </a:solidFill>
              </a:rPr>
              <a:t>das Opernhaus, der Musiktheater, das Drehbuch</a:t>
            </a:r>
          </a:p>
          <a:p>
            <a:pPr marL="342900" lvl="0" indent="-342900">
              <a:buClr>
                <a:srgbClr val="AD0101"/>
              </a:buClr>
              <a:buFont typeface="Wingdings 2"/>
              <a:buAutoNum type="arabicParenR"/>
            </a:pPr>
            <a:r>
              <a:rPr lang="de-DE" sz="3200" dirty="0">
                <a:solidFill>
                  <a:prstClr val="black"/>
                </a:solidFill>
              </a:rPr>
              <a:t>die </a:t>
            </a:r>
            <a:r>
              <a:rPr lang="de-DE" sz="3200" dirty="0">
                <a:solidFill>
                  <a:prstClr val="black"/>
                </a:solidFill>
                <a:cs typeface="Times New Roman" pitchFamily="18" charset="0"/>
              </a:rPr>
              <a:t>Bühne</a:t>
            </a:r>
            <a:r>
              <a:rPr lang="de-DE" sz="3200" dirty="0">
                <a:solidFill>
                  <a:prstClr val="black"/>
                </a:solidFill>
              </a:rPr>
              <a:t>, </a:t>
            </a:r>
            <a:r>
              <a:rPr lang="de-DE" sz="3200" dirty="0">
                <a:solidFill>
                  <a:prstClr val="black"/>
                </a:solidFill>
                <a:cs typeface="Times New Roman" pitchFamily="18" charset="0"/>
              </a:rPr>
              <a:t>der Schauspieler, der Vorhang</a:t>
            </a:r>
          </a:p>
          <a:p>
            <a:pPr marL="342900" lvl="0" indent="-342900">
              <a:buClr>
                <a:srgbClr val="AD0101"/>
              </a:buClr>
              <a:buFont typeface="Wingdings 2"/>
              <a:buAutoNum type="arabicParenR"/>
            </a:pPr>
            <a:r>
              <a:rPr lang="en-US" sz="3200" dirty="0">
                <a:solidFill>
                  <a:prstClr val="black"/>
                </a:solidFill>
              </a:rPr>
              <a:t>der </a:t>
            </a:r>
            <a:r>
              <a:rPr lang="en-US" sz="3200" dirty="0" err="1">
                <a:solidFill>
                  <a:prstClr val="black"/>
                </a:solidFill>
              </a:rPr>
              <a:t>Schauspieler</a:t>
            </a:r>
            <a:r>
              <a:rPr lang="en-US" sz="3200" dirty="0">
                <a:solidFill>
                  <a:prstClr val="black"/>
                </a:solidFill>
              </a:rPr>
              <a:t>, der </a:t>
            </a:r>
            <a:r>
              <a:rPr lang="en-US" sz="3200" dirty="0" err="1">
                <a:solidFill>
                  <a:prstClr val="black"/>
                </a:solidFill>
              </a:rPr>
              <a:t>Regisseur</a:t>
            </a:r>
            <a:r>
              <a:rPr lang="en-US" sz="3200" dirty="0">
                <a:solidFill>
                  <a:prstClr val="black"/>
                </a:solidFill>
              </a:rPr>
              <a:t>, der </a:t>
            </a:r>
            <a:r>
              <a:rPr lang="en-US" sz="3200" dirty="0" err="1">
                <a:solidFill>
                  <a:prstClr val="black"/>
                </a:solidFill>
              </a:rPr>
              <a:t>Zuschauerraum</a:t>
            </a:r>
            <a:endParaRPr lang="ru-RU" sz="32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7805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332657"/>
            <a:ext cx="8568952" cy="1800200"/>
          </a:xfrm>
        </p:spPr>
        <p:txBody>
          <a:bodyPr>
            <a:normAutofit/>
          </a:bodyPr>
          <a:lstStyle/>
          <a:p>
            <a:r>
              <a:rPr lang="de-DE" b="1" dirty="0">
                <a:solidFill>
                  <a:srgbClr val="303030"/>
                </a:solidFill>
                <a:latin typeface="Perpetua"/>
              </a:rPr>
              <a:t>Übung </a:t>
            </a:r>
            <a:r>
              <a:rPr lang="ru-RU" b="1" dirty="0" smtClean="0">
                <a:solidFill>
                  <a:srgbClr val="303030"/>
                </a:solidFill>
                <a:latin typeface="Perpetua"/>
              </a:rPr>
              <a:t>2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51520" y="2547938"/>
            <a:ext cx="8640960" cy="4049414"/>
          </a:xfrm>
        </p:spPr>
        <p:txBody>
          <a:bodyPr>
            <a:normAutofit/>
          </a:bodyPr>
          <a:lstStyle/>
          <a:p>
            <a:pPr lvl="0">
              <a:buClr>
                <a:srgbClr val="AD0101"/>
              </a:buClr>
            </a:pPr>
            <a:r>
              <a:rPr lang="de-DE" sz="3200" u="sng" dirty="0">
                <a:solidFill>
                  <a:prstClr val="black"/>
                </a:solidFill>
              </a:rPr>
              <a:t>Welche Wörter sind Synonyme? Finde richtige Paare!</a:t>
            </a:r>
          </a:p>
          <a:p>
            <a:pPr lvl="0">
              <a:buClr>
                <a:srgbClr val="AD0101"/>
              </a:buClr>
            </a:pPr>
            <a:endParaRPr lang="de-DE" sz="3200" u="sng" dirty="0">
              <a:solidFill>
                <a:prstClr val="black"/>
              </a:solidFill>
            </a:endParaRPr>
          </a:p>
          <a:p>
            <a:pPr lvl="0">
              <a:buClr>
                <a:srgbClr val="AD0101"/>
              </a:buClr>
            </a:pPr>
            <a:r>
              <a:rPr lang="de-DE" sz="3200" dirty="0">
                <a:solidFill>
                  <a:prstClr val="black"/>
                </a:solidFill>
              </a:rPr>
              <a:t>a) die Titelrolle, das Theaterstück</a:t>
            </a:r>
          </a:p>
          <a:p>
            <a:pPr lvl="0">
              <a:buClr>
                <a:srgbClr val="AD0101"/>
              </a:buClr>
            </a:pPr>
            <a:r>
              <a:rPr lang="de-DE" sz="3200" dirty="0">
                <a:solidFill>
                  <a:prstClr val="black"/>
                </a:solidFill>
              </a:rPr>
              <a:t>b</a:t>
            </a:r>
            <a:r>
              <a:rPr lang="en-US" sz="3200" dirty="0">
                <a:solidFill>
                  <a:prstClr val="black"/>
                </a:solidFill>
              </a:rPr>
              <a:t>) das Repertoire, der </a:t>
            </a:r>
            <a:r>
              <a:rPr lang="en-US" sz="3200" dirty="0" err="1">
                <a:solidFill>
                  <a:prstClr val="black"/>
                </a:solidFill>
              </a:rPr>
              <a:t>Spielplan</a:t>
            </a:r>
            <a:endParaRPr lang="en-US" sz="3200" dirty="0">
              <a:solidFill>
                <a:prstClr val="black"/>
              </a:solidFill>
            </a:endParaRPr>
          </a:p>
          <a:p>
            <a:pPr lvl="0">
              <a:buClr>
                <a:srgbClr val="AD0101"/>
              </a:buClr>
            </a:pPr>
            <a:r>
              <a:rPr lang="en-US" sz="3200" dirty="0">
                <a:solidFill>
                  <a:prstClr val="black"/>
                </a:solidFill>
              </a:rPr>
              <a:t>c) die </a:t>
            </a:r>
            <a:r>
              <a:rPr lang="en-US" sz="3200" dirty="0" err="1">
                <a:solidFill>
                  <a:prstClr val="black"/>
                </a:solidFill>
              </a:rPr>
              <a:t>Tragödie</a:t>
            </a:r>
            <a:r>
              <a:rPr lang="en-US" sz="3200" dirty="0">
                <a:solidFill>
                  <a:prstClr val="black"/>
                </a:solidFill>
              </a:rPr>
              <a:t>, das </a:t>
            </a:r>
            <a:r>
              <a:rPr lang="en-US" sz="3200" dirty="0" err="1">
                <a:solidFill>
                  <a:prstClr val="black"/>
                </a:solidFill>
              </a:rPr>
              <a:t>Filmtheater</a:t>
            </a:r>
            <a:endParaRPr lang="en-US" sz="3200" dirty="0">
              <a:solidFill>
                <a:prstClr val="black"/>
              </a:solidFill>
            </a:endParaRPr>
          </a:p>
          <a:p>
            <a:pPr lvl="0">
              <a:buClr>
                <a:srgbClr val="AD0101"/>
              </a:buClr>
            </a:pPr>
            <a:r>
              <a:rPr lang="en-US" sz="3200" dirty="0">
                <a:solidFill>
                  <a:prstClr val="black"/>
                </a:solidFill>
              </a:rPr>
              <a:t>d) </a:t>
            </a:r>
            <a:r>
              <a:rPr lang="de-DE" sz="3200" dirty="0">
                <a:solidFill>
                  <a:prstClr val="black"/>
                </a:solidFill>
              </a:rPr>
              <a:t>das Festival, das Festspiel</a:t>
            </a:r>
          </a:p>
          <a:p>
            <a:pPr lvl="0">
              <a:buClr>
                <a:srgbClr val="AD0101"/>
              </a:buClr>
            </a:pPr>
            <a:r>
              <a:rPr lang="de-DE" sz="3200" dirty="0">
                <a:solidFill>
                  <a:prstClr val="black"/>
                </a:solidFill>
              </a:rPr>
              <a:t>g</a:t>
            </a:r>
            <a:r>
              <a:rPr lang="en-US" sz="3200" dirty="0">
                <a:solidFill>
                  <a:prstClr val="black"/>
                </a:solidFill>
              </a:rPr>
              <a:t>) </a:t>
            </a:r>
            <a:r>
              <a:rPr lang="de-DE" sz="3200" dirty="0">
                <a:solidFill>
                  <a:prstClr val="black"/>
                </a:solidFill>
              </a:rPr>
              <a:t>das Kino, die Hauptrolle</a:t>
            </a:r>
            <a:endParaRPr lang="ru-RU" sz="32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7630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332657"/>
            <a:ext cx="8568952" cy="1800200"/>
          </a:xfrm>
        </p:spPr>
        <p:txBody>
          <a:bodyPr>
            <a:normAutofit/>
          </a:bodyPr>
          <a:lstStyle/>
          <a:p>
            <a:r>
              <a:rPr lang="de-DE" b="1" dirty="0">
                <a:solidFill>
                  <a:srgbClr val="303030"/>
                </a:solidFill>
                <a:latin typeface="Perpetua"/>
              </a:rPr>
              <a:t>Übung </a:t>
            </a:r>
            <a:r>
              <a:rPr lang="ru-RU" b="1" dirty="0">
                <a:solidFill>
                  <a:srgbClr val="303030"/>
                </a:solidFill>
                <a:latin typeface="Perpetua"/>
              </a:rPr>
              <a:t>3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51520" y="2547938"/>
            <a:ext cx="8640960" cy="4049414"/>
          </a:xfrm>
        </p:spPr>
        <p:txBody>
          <a:bodyPr>
            <a:normAutofit/>
          </a:bodyPr>
          <a:lstStyle/>
          <a:p>
            <a:pPr lvl="0">
              <a:buClr>
                <a:srgbClr val="AD0101"/>
              </a:buClr>
            </a:pPr>
            <a:r>
              <a:rPr lang="de-DE" sz="3200" u="sng" dirty="0">
                <a:solidFill>
                  <a:prstClr val="black"/>
                </a:solidFill>
              </a:rPr>
              <a:t>Mache zwei S</a:t>
            </a:r>
            <a:r>
              <a:rPr lang="en-US" sz="3200" u="sng" dirty="0">
                <a:solidFill>
                  <a:prstClr val="black"/>
                </a:solidFill>
                <a:cs typeface="Arial"/>
              </a:rPr>
              <a:t>ä</a:t>
            </a:r>
            <a:r>
              <a:rPr lang="de-DE" sz="3200" u="sng" dirty="0" err="1">
                <a:solidFill>
                  <a:prstClr val="black"/>
                </a:solidFill>
              </a:rPr>
              <a:t>tze</a:t>
            </a:r>
            <a:r>
              <a:rPr lang="de-DE" sz="3200" u="sng" dirty="0">
                <a:solidFill>
                  <a:prstClr val="black"/>
                </a:solidFill>
              </a:rPr>
              <a:t> aus den </a:t>
            </a:r>
            <a:r>
              <a:rPr lang="de-DE" sz="3200" u="sng" dirty="0" err="1">
                <a:solidFill>
                  <a:prstClr val="black"/>
                </a:solidFill>
              </a:rPr>
              <a:t>folgengen</a:t>
            </a:r>
            <a:r>
              <a:rPr lang="de-DE" sz="3200" u="sng" dirty="0">
                <a:solidFill>
                  <a:prstClr val="black"/>
                </a:solidFill>
              </a:rPr>
              <a:t> Wörtern. </a:t>
            </a:r>
          </a:p>
          <a:p>
            <a:pPr lvl="0">
              <a:buClr>
                <a:srgbClr val="AD0101"/>
              </a:buClr>
            </a:pPr>
            <a:endParaRPr lang="de-DE" sz="3200" u="sng" dirty="0">
              <a:solidFill>
                <a:prstClr val="black"/>
              </a:solidFill>
            </a:endParaRPr>
          </a:p>
          <a:p>
            <a:pPr lvl="0">
              <a:buClr>
                <a:srgbClr val="AD0101"/>
              </a:buClr>
            </a:pPr>
            <a:r>
              <a:rPr lang="de-DE" sz="3200" dirty="0">
                <a:solidFill>
                  <a:prstClr val="black"/>
                </a:solidFill>
              </a:rPr>
              <a:t>1. viele, Theaterstück, neue, Theater, stehen, Spielplan, auf dem</a:t>
            </a:r>
          </a:p>
          <a:p>
            <a:pPr lvl="0">
              <a:buClr>
                <a:srgbClr val="AD0101"/>
              </a:buClr>
            </a:pPr>
            <a:r>
              <a:rPr lang="de-DE" sz="3200" dirty="0">
                <a:solidFill>
                  <a:prstClr val="black"/>
                </a:solidFill>
              </a:rPr>
              <a:t>2. das Theater „Berliner Ensemble“, gegründet, mit seiner Frau, hat, Bertold Brecht</a:t>
            </a:r>
            <a:endParaRPr lang="ru-RU" sz="32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8318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332657"/>
            <a:ext cx="8568952" cy="1800200"/>
          </a:xfrm>
        </p:spPr>
        <p:txBody>
          <a:bodyPr>
            <a:normAutofit/>
          </a:bodyPr>
          <a:lstStyle/>
          <a:p>
            <a:r>
              <a:rPr lang="de-DE" b="1" dirty="0">
                <a:solidFill>
                  <a:srgbClr val="303030"/>
                </a:solidFill>
                <a:latin typeface="Perpetua" pitchFamily="18" charset="0"/>
              </a:rPr>
              <a:t>Prüfe </a:t>
            </a:r>
            <a:r>
              <a:rPr lang="en-US" b="1" dirty="0">
                <a:solidFill>
                  <a:srgbClr val="303030"/>
                </a:solidFill>
                <a:latin typeface="Perpetua" pitchFamily="18" charset="0"/>
              </a:rPr>
              <a:t>d</a:t>
            </a:r>
            <a:r>
              <a:rPr lang="de-DE" b="1" dirty="0">
                <a:solidFill>
                  <a:srgbClr val="303030"/>
                </a:solidFill>
                <a:latin typeface="Perpetua" pitchFamily="18" charset="0"/>
              </a:rPr>
              <a:t>ich!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51520" y="2547938"/>
            <a:ext cx="8640960" cy="4049414"/>
          </a:xfrm>
        </p:spPr>
        <p:txBody>
          <a:bodyPr>
            <a:normAutofit/>
          </a:bodyPr>
          <a:lstStyle/>
          <a:p>
            <a:pPr lvl="0">
              <a:buClr>
                <a:srgbClr val="AD0101"/>
              </a:buClr>
            </a:pPr>
            <a:r>
              <a:rPr lang="de-DE" dirty="0">
                <a:solidFill>
                  <a:prstClr val="black"/>
                </a:solidFill>
              </a:rPr>
              <a:t>Übung 1: 1-das Drehbuch, 2-der Schauspieler, 3- der Zuschauerraum</a:t>
            </a:r>
          </a:p>
          <a:p>
            <a:pPr lvl="0">
              <a:buClr>
                <a:srgbClr val="AD0101"/>
              </a:buClr>
            </a:pPr>
            <a:endParaRPr lang="de-DE" dirty="0">
              <a:solidFill>
                <a:prstClr val="black"/>
              </a:solidFill>
            </a:endParaRPr>
          </a:p>
          <a:p>
            <a:pPr lvl="0">
              <a:buClr>
                <a:srgbClr val="AD0101"/>
              </a:buClr>
            </a:pPr>
            <a:r>
              <a:rPr lang="de-DE" dirty="0">
                <a:solidFill>
                  <a:prstClr val="black"/>
                </a:solidFill>
              </a:rPr>
              <a:t>Übung 2: b, d</a:t>
            </a:r>
          </a:p>
          <a:p>
            <a:pPr lvl="0">
              <a:buClr>
                <a:srgbClr val="AD0101"/>
              </a:buClr>
            </a:pPr>
            <a:endParaRPr lang="de-DE" dirty="0">
              <a:solidFill>
                <a:prstClr val="black"/>
              </a:solidFill>
            </a:endParaRPr>
          </a:p>
          <a:p>
            <a:pPr lvl="0">
              <a:buClr>
                <a:srgbClr val="AD0101"/>
              </a:buClr>
            </a:pPr>
            <a:r>
              <a:rPr lang="de-DE" dirty="0">
                <a:solidFill>
                  <a:prstClr val="black"/>
                </a:solidFill>
              </a:rPr>
              <a:t>Übung 3: </a:t>
            </a:r>
          </a:p>
          <a:p>
            <a:pPr marL="342900" lvl="0" indent="-342900">
              <a:buClr>
                <a:srgbClr val="AD0101"/>
              </a:buClr>
              <a:buFont typeface="Wingdings 2"/>
              <a:buAutoNum type="arabicPeriod"/>
            </a:pPr>
            <a:r>
              <a:rPr lang="de-DE" dirty="0">
                <a:solidFill>
                  <a:prstClr val="black"/>
                </a:solidFill>
              </a:rPr>
              <a:t>Viele neue Theaterstücke stehen auf dem Spielplan des Theaters.</a:t>
            </a:r>
          </a:p>
          <a:p>
            <a:pPr marL="342900" lvl="0" indent="-342900">
              <a:buClr>
                <a:srgbClr val="AD0101"/>
              </a:buClr>
              <a:buFont typeface="Wingdings 2"/>
              <a:buAutoNum type="arabicPeriod"/>
            </a:pPr>
            <a:r>
              <a:rPr lang="de-DE" dirty="0">
                <a:solidFill>
                  <a:prstClr val="black"/>
                </a:solidFill>
              </a:rPr>
              <a:t>Bertold Brecht hat mit seiner Frau das Theater „Berliner Ensemble“ gegründet.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353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332657"/>
            <a:ext cx="8568952" cy="1800200"/>
          </a:xfrm>
        </p:spPr>
        <p:txBody>
          <a:bodyPr>
            <a:normAutofit/>
          </a:bodyPr>
          <a:lstStyle/>
          <a:p>
            <a:r>
              <a:rPr lang="de-DE" b="1" dirty="0">
                <a:solidFill>
                  <a:srgbClr val="303030"/>
                </a:solidFill>
                <a:latin typeface="Perpetua" pitchFamily="18" charset="0"/>
              </a:rPr>
              <a:t>Übung 4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51520" y="2547938"/>
            <a:ext cx="8640960" cy="4049414"/>
          </a:xfrm>
        </p:spPr>
        <p:txBody>
          <a:bodyPr>
            <a:normAutofit/>
          </a:bodyPr>
          <a:lstStyle/>
          <a:p>
            <a:pPr lvl="0">
              <a:buClr>
                <a:srgbClr val="AD0101"/>
              </a:buClr>
            </a:pPr>
            <a:r>
              <a:rPr lang="en-US" sz="3600" u="sng" dirty="0">
                <a:solidFill>
                  <a:prstClr val="black"/>
                </a:solidFill>
              </a:rPr>
              <a:t>Sage, </a:t>
            </a:r>
            <a:r>
              <a:rPr lang="en-US" sz="3600" u="sng" dirty="0" err="1">
                <a:solidFill>
                  <a:prstClr val="black"/>
                </a:solidFill>
              </a:rPr>
              <a:t>ob</a:t>
            </a:r>
            <a:r>
              <a:rPr lang="en-US" sz="3600" u="sng" dirty="0">
                <a:solidFill>
                  <a:prstClr val="black"/>
                </a:solidFill>
              </a:rPr>
              <a:t> das </a:t>
            </a:r>
            <a:r>
              <a:rPr lang="en-US" sz="3600" u="sng" dirty="0" err="1">
                <a:solidFill>
                  <a:prstClr val="black"/>
                </a:solidFill>
              </a:rPr>
              <a:t>stimmt</a:t>
            </a:r>
            <a:r>
              <a:rPr lang="de-DE" sz="3600" u="sng" dirty="0">
                <a:solidFill>
                  <a:prstClr val="black"/>
                </a:solidFill>
              </a:rPr>
              <a:t>. Begründe deine Meinung. </a:t>
            </a:r>
          </a:p>
          <a:p>
            <a:pPr lvl="0">
              <a:buClr>
                <a:srgbClr val="AD0101"/>
              </a:buClr>
            </a:pPr>
            <a:endParaRPr lang="de-DE" sz="3600" u="sng" dirty="0">
              <a:solidFill>
                <a:prstClr val="black"/>
              </a:solidFill>
            </a:endParaRPr>
          </a:p>
          <a:p>
            <a:pPr lvl="0">
              <a:buClr>
                <a:srgbClr val="AD0101"/>
              </a:buClr>
            </a:pPr>
            <a:r>
              <a:rPr lang="de-DE" sz="3600" dirty="0">
                <a:solidFill>
                  <a:prstClr val="black"/>
                </a:solidFill>
              </a:rPr>
              <a:t>1. Theaterkunst bereichert  unser Leben.</a:t>
            </a:r>
          </a:p>
          <a:p>
            <a:pPr lvl="0">
              <a:buClr>
                <a:srgbClr val="AD0101"/>
              </a:buClr>
            </a:pPr>
            <a:r>
              <a:rPr lang="de-DE" sz="3600" dirty="0">
                <a:solidFill>
                  <a:prstClr val="black"/>
                </a:solidFill>
              </a:rPr>
              <a:t>2. Wahre Kunst muss der Seele helfen, ihr inneres Selbst zu verwirklichen.</a:t>
            </a:r>
          </a:p>
          <a:p>
            <a:pPr lvl="0">
              <a:buClr>
                <a:srgbClr val="AD0101"/>
              </a:buClr>
            </a:pPr>
            <a:r>
              <a:rPr lang="de-DE" sz="3600" dirty="0">
                <a:solidFill>
                  <a:prstClr val="black"/>
                </a:solidFill>
              </a:rPr>
              <a:t>3. Kurz ist das Leben, die Kunst ist ewig.</a:t>
            </a:r>
            <a:endParaRPr lang="ru-RU" sz="3600" dirty="0">
              <a:solidFill>
                <a:prstClr val="black"/>
              </a:solidFill>
            </a:endParaRPr>
          </a:p>
          <a:p>
            <a:pPr lvl="0">
              <a:buClr>
                <a:srgbClr val="AD0101"/>
              </a:buClr>
            </a:pP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380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200400"/>
            <a:ext cx="8568952" cy="3324944"/>
          </a:xfrm>
        </p:spPr>
        <p:txBody>
          <a:bodyPr>
            <a:normAutofit fontScale="85000" lnSpcReduction="20000"/>
          </a:bodyPr>
          <a:lstStyle/>
          <a:p>
            <a:pPr marL="514350" lvl="0" indent="-514350" algn="just">
              <a:buClr>
                <a:srgbClr val="AD0101"/>
              </a:buClr>
              <a:buFont typeface="Wingdings 2"/>
              <a:buAutoNum type="arabicParenR"/>
            </a:pPr>
            <a:endParaRPr lang="ru-RU" sz="2400" dirty="0" smtClean="0">
              <a:solidFill>
                <a:srgbClr val="30303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Clr>
                <a:srgbClr val="AD0101"/>
              </a:buClr>
              <a:buFont typeface="Wingdings 2"/>
              <a:buAutoNum type="arabicParenR"/>
            </a:pPr>
            <a:r>
              <a:rPr lang="ru-RU" sz="2400" dirty="0" smtClean="0">
                <a:solidFill>
                  <a:srgbClr val="303030"/>
                </a:solidFill>
                <a:latin typeface="Times New Roman" pitchFamily="18" charset="0"/>
                <a:cs typeface="Times New Roman" pitchFamily="18" charset="0"/>
              </a:rPr>
              <a:t>ФГОС </a:t>
            </a:r>
            <a:r>
              <a:rPr lang="ru-RU" sz="2400" dirty="0">
                <a:solidFill>
                  <a:srgbClr val="303030"/>
                </a:solidFill>
                <a:latin typeface="Times New Roman" pitchFamily="18" charset="0"/>
                <a:cs typeface="Times New Roman" pitchFamily="18" charset="0"/>
              </a:rPr>
              <a:t>Среднее общее образование. Приказ </a:t>
            </a:r>
            <a:r>
              <a:rPr lang="ru-RU" sz="2400" dirty="0" err="1">
                <a:solidFill>
                  <a:srgbClr val="303030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400" dirty="0">
                <a:solidFill>
                  <a:srgbClr val="303030"/>
                </a:solidFill>
                <a:latin typeface="Times New Roman" pitchFamily="18" charset="0"/>
                <a:cs typeface="Times New Roman" pitchFamily="18" charset="0"/>
              </a:rPr>
              <a:t> России от 17.05.2012 N 413 (ред. от 11.12.2020)</a:t>
            </a:r>
          </a:p>
          <a:p>
            <a:pPr marL="514350" lvl="0" indent="-514350" algn="just">
              <a:buClr>
                <a:srgbClr val="AD0101"/>
              </a:buClr>
              <a:buFont typeface="Wingdings 2"/>
              <a:buAutoNum type="arabicParenR"/>
            </a:pPr>
            <a:r>
              <a:rPr lang="ru-RU" sz="2400" dirty="0">
                <a:solidFill>
                  <a:srgbClr val="303030"/>
                </a:solidFill>
                <a:latin typeface="Times New Roman" pitchFamily="18" charset="0"/>
                <a:cs typeface="Times New Roman" pitchFamily="18" charset="0"/>
              </a:rPr>
              <a:t>Бим И.Л. Немецкий язык: учеб. для 11кл. </a:t>
            </a:r>
            <a:r>
              <a:rPr lang="ru-RU" sz="2400" dirty="0" err="1">
                <a:solidFill>
                  <a:srgbClr val="303030"/>
                </a:solidFill>
                <a:latin typeface="Times New Roman" pitchFamily="18" charset="0"/>
                <a:cs typeface="Times New Roman" pitchFamily="18" charset="0"/>
              </a:rPr>
              <a:t>общеобразоват</a:t>
            </a:r>
            <a:r>
              <a:rPr lang="ru-RU" sz="2400" dirty="0">
                <a:solidFill>
                  <a:srgbClr val="303030"/>
                </a:solidFill>
                <a:latin typeface="Times New Roman" pitchFamily="18" charset="0"/>
                <a:cs typeface="Times New Roman" pitchFamily="18" charset="0"/>
              </a:rPr>
              <a:t>. учреждений: базовый и профильный уровни. – Москва: Просвещение, 2007. – 271 с.</a:t>
            </a:r>
          </a:p>
          <a:p>
            <a:pPr marL="514350" lvl="0" indent="-514350" algn="just">
              <a:buClr>
                <a:srgbClr val="AD0101"/>
              </a:buClr>
              <a:buFont typeface="Wingdings 2"/>
              <a:buAutoNum type="arabicParenR"/>
            </a:pPr>
            <a:r>
              <a:rPr lang="ru-RU" sz="2400" dirty="0">
                <a:solidFill>
                  <a:srgbClr val="303030"/>
                </a:solidFill>
                <a:latin typeface="Times New Roman" pitchFamily="18" charset="0"/>
                <a:cs typeface="Times New Roman" pitchFamily="18" charset="0"/>
              </a:rPr>
              <a:t>Бим И.Л. Немецкий язык: кн. для учителя к учеб. для 11кл. </a:t>
            </a:r>
            <a:r>
              <a:rPr lang="ru-RU" sz="2400" dirty="0" err="1">
                <a:solidFill>
                  <a:srgbClr val="303030"/>
                </a:solidFill>
                <a:latin typeface="Times New Roman" pitchFamily="18" charset="0"/>
                <a:cs typeface="Times New Roman" pitchFamily="18" charset="0"/>
              </a:rPr>
              <a:t>общеобразоват</a:t>
            </a:r>
            <a:r>
              <a:rPr lang="ru-RU" sz="2400" dirty="0">
                <a:solidFill>
                  <a:srgbClr val="303030"/>
                </a:solidFill>
                <a:latin typeface="Times New Roman" pitchFamily="18" charset="0"/>
                <a:cs typeface="Times New Roman" pitchFamily="18" charset="0"/>
              </a:rPr>
              <a:t>. учреждений: базовый и профильный уровни. – Москва: Просвещение, 2007. – 102 с.</a:t>
            </a:r>
          </a:p>
          <a:p>
            <a:pPr lvl="0" algn="just">
              <a:buClr>
                <a:srgbClr val="AD0101"/>
              </a:buClr>
            </a:pPr>
            <a:r>
              <a:rPr lang="ru-RU" sz="4000" dirty="0" smtClean="0">
                <a:solidFill>
                  <a:srgbClr val="FFFFFF"/>
                </a:solidFill>
                <a:ea typeface="+mj-ea"/>
                <a:cs typeface="+mj-cs"/>
              </a:rPr>
              <a:t>Литература</a:t>
            </a:r>
            <a:r>
              <a:rPr lang="ru-RU" sz="4000" dirty="0">
                <a:solidFill>
                  <a:srgbClr val="FFFFFF"/>
                </a:solidFill>
                <a:ea typeface="+mj-ea"/>
                <a:cs typeface="+mj-cs"/>
              </a:rPr>
              <a:t>:</a:t>
            </a:r>
            <a:endParaRPr lang="ru-RU" dirty="0">
              <a:solidFill>
                <a:srgbClr val="30303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4000" dirty="0">
                <a:solidFill>
                  <a:srgbClr val="FFFFFF"/>
                </a:solidFill>
                <a:ea typeface="+mj-ea"/>
                <a:cs typeface="+mj-cs"/>
              </a:rPr>
              <a:t>Литература: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>
                <a:latin typeface="Cambria"/>
              </a:rPr>
              <a:t>Литература: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73754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413</Words>
  <Application>Microsoft Office PowerPoint</Application>
  <PresentationFormat>Экран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Методическая разработка для проведения урока немецкого языка в 11 классе по теме «Theaterkunst».</vt:lpstr>
      <vt:lpstr>Die Theaterkunst.</vt:lpstr>
      <vt:lpstr>Wörterbuch (Wiederhole die Wörter)</vt:lpstr>
      <vt:lpstr>Übung 1</vt:lpstr>
      <vt:lpstr>Übung 2</vt:lpstr>
      <vt:lpstr>Übung 3</vt:lpstr>
      <vt:lpstr>Prüfe dich!</vt:lpstr>
      <vt:lpstr>Übung 4</vt:lpstr>
      <vt:lpstr>Литература: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Методическая разработка для проведения урока немецкого языка в 11 классе по теме «Theaterkunst».</dc:title>
  <dc:creator>Dom</dc:creator>
  <cp:lastModifiedBy>Dom</cp:lastModifiedBy>
  <cp:revision>2</cp:revision>
  <dcterms:created xsi:type="dcterms:W3CDTF">2022-01-12T13:26:24Z</dcterms:created>
  <dcterms:modified xsi:type="dcterms:W3CDTF">2022-01-12T13:49:03Z</dcterms:modified>
</cp:coreProperties>
</file>