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8" r:id="rId5"/>
    <p:sldId id="263" r:id="rId6"/>
    <p:sldId id="259" r:id="rId7"/>
    <p:sldId id="264" r:id="rId8"/>
    <p:sldId id="258" r:id="rId9"/>
    <p:sldId id="261" r:id="rId10"/>
    <p:sldId id="266" r:id="rId11"/>
    <p:sldId id="265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6FD323-7763-42D5-8B09-317F1D1E76A2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206D61-BB73-4B93-B96B-84C53B02C6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3691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ru-RU" sz="2900" dirty="0" smtClean="0">
                <a:solidFill>
                  <a:schemeClr val="tx1"/>
                </a:solidFill>
              </a:rPr>
              <a:t>Подготовил: Задыхина Любовь Александровна, </a:t>
            </a:r>
          </a:p>
          <a:p>
            <a:pPr>
              <a:spcAft>
                <a:spcPts val="600"/>
              </a:spcAft>
            </a:pPr>
            <a:r>
              <a:rPr lang="ru-RU" sz="2900" dirty="0" smtClean="0">
                <a:solidFill>
                  <a:schemeClr val="tx1"/>
                </a:solidFill>
              </a:rPr>
              <a:t>учитель информатики МОБУСОШ им.С.А.Суркова </a:t>
            </a:r>
          </a:p>
          <a:p>
            <a:pPr>
              <a:spcAft>
                <a:spcPts val="1200"/>
              </a:spcAft>
            </a:pPr>
            <a:r>
              <a:rPr lang="ru-RU" sz="2900" dirty="0" smtClean="0">
                <a:solidFill>
                  <a:schemeClr val="tx1"/>
                </a:solidFill>
              </a:rPr>
              <a:t>с.Богословка Пензенского </a:t>
            </a:r>
            <a:r>
              <a:rPr lang="ru-RU" sz="2900" dirty="0" smtClean="0">
                <a:solidFill>
                  <a:schemeClr val="tx1"/>
                </a:solidFill>
              </a:rPr>
              <a:t>района Пензенской области </a:t>
            </a:r>
            <a:endParaRPr lang="ru-RU" sz="29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/>
              <a:t>2020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sz="3300" b="1" dirty="0" smtClean="0"/>
              <a:t>"Приемы решения задач линейного и нелинейного программирования в ЕГЭ по информатике"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1196752"/>
            <a:ext cx="8244408" cy="173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297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Укажите наименьшее целое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 котором выражение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(3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&lt;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∨ (3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80) ∨ (3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4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90)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истинно для любых целых положительных значений </a:t>
            </a: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sz="20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3790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Для самостоятельной работы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2780928"/>
            <a:ext cx="7763344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322) Укажите наибольшее целое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 котором выражение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7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498)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+ 18) 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6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3)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истинно для любых целых положительных значений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332656"/>
            <a:ext cx="7763344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322) Укажите наибольшее целое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 котором выражение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7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498)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+ 18) 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6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3)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истинно для любых целых положительных значений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602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ru-RU" b="1" i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+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7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498)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∨ (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+ 18) ∨ (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6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3)   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x&gt;0, y&gt;0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1259632" y="1484784"/>
            <a:ext cx="288032" cy="115212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3671900" y="656692"/>
            <a:ext cx="216024" cy="259228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3928" y="198884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708920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+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7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= 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498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708920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498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2708920"/>
            <a:ext cx="126188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</a:t>
            </a:r>
            <a:endParaRPr lang="en-US" b="1" dirty="0" smtClean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6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3</a:t>
            </a:r>
            <a:endParaRPr lang="ru-RU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4211960" y="2780928"/>
            <a:ext cx="216024" cy="6480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2708920"/>
            <a:ext cx="213391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</a:t>
            </a:r>
            <a:endParaRPr lang="en-US" b="1" dirty="0" smtClean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6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(-7x+498)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– 3</a:t>
            </a:r>
            <a:endParaRPr lang="ru-RU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940152" y="2780928"/>
            <a:ext cx="216024" cy="6480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645024"/>
            <a:ext cx="185178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+ 18</a:t>
            </a:r>
            <a:endParaRPr lang="en-US" b="1" dirty="0" smtClean="0"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-42x + 2985</a:t>
            </a: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95536" y="3717032"/>
            <a:ext cx="216024" cy="6480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95736" y="364502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*42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3645024"/>
            <a:ext cx="190308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42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42</a:t>
            </a: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756</a:t>
            </a:r>
          </a:p>
          <a:p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-42x + 2985</a:t>
            </a:r>
            <a:endParaRPr lang="ru-RU" dirty="0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3203848" y="3717032"/>
            <a:ext cx="216024" cy="6480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771800" y="37890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endParaRPr lang="ru-RU" sz="28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19872" y="4437112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347864" y="465313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43</a:t>
            </a: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3741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76056" y="4653136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ru-RU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</a:t>
            </a:r>
            <a:r>
              <a:rPr lang="en-US" b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87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522920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</a:t>
            </a:r>
            <a:r>
              <a:rPr lang="en-US" b="1" dirty="0" smtClean="0"/>
              <a:t> 86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8" grpId="0"/>
      <p:bldP spid="9" grpId="0"/>
      <p:bldP spid="10" grpId="0"/>
      <p:bldP spid="11" grpId="0" animBg="1"/>
      <p:bldP spid="14" grpId="0"/>
      <p:bldP spid="15" grpId="0" animBg="1"/>
      <p:bldP spid="16" grpId="0"/>
      <p:bldP spid="17" grpId="0"/>
      <p:bldP spid="18" grpId="0" animBg="1"/>
      <p:bldP spid="19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4005064"/>
            <a:ext cx="7776864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Для конъюнкции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нужно, чтобы произведение было равно 0: выражения без параметров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 выражение с параметром — 0.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Если в задании сказано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 выражение должно быть истинно для любых значений, значит,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ВСЯ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числовая прямая, или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ВСЯ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множество чисел, или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ВСЯ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координатная плоскость должны быть покрыты.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36912"/>
            <a:ext cx="74888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Для дизъюнкции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нужно, чтобы сумма была равна 1:значит выражения без параметров = 0, выражение с параметром — 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764704"/>
            <a:ext cx="2560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Таким образом,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573" t="24151" r="10739" b="64464"/>
          <a:stretch>
            <a:fillRect/>
          </a:stretch>
        </p:blipFill>
        <p:spPr bwMode="auto">
          <a:xfrm>
            <a:off x="539552" y="1988840"/>
            <a:ext cx="826651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5904" t="38435" r="17298" b="46986"/>
          <a:stretch>
            <a:fillRect/>
          </a:stretch>
        </p:blipFill>
        <p:spPr bwMode="auto">
          <a:xfrm>
            <a:off x="611560" y="3212976"/>
            <a:ext cx="7704856" cy="134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15400" t="44001" r="17498" b="43624"/>
          <a:stretch>
            <a:fillRect/>
          </a:stretch>
        </p:blipFill>
        <p:spPr bwMode="auto">
          <a:xfrm>
            <a:off x="611560" y="4797152"/>
            <a:ext cx="7776864" cy="114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692696"/>
            <a:ext cx="7772400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Из года в год 18 задание вызывает много вопросов. Большинство заданий здесь использует простые, на первый взгляд, математические выражения, которые мы научились решать.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Неравенства с зависимыми выражениями, связанные выражением с параметрами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1500174"/>
            <a:ext cx="8572560" cy="115440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296)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Укажите наименьшее целое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значение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при котором выражение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(2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+ 5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&lt;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 ∨ (2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+ 4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&gt; 100) ∨ (3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– 2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&gt; 70)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истинно для любых целых положительных значений </a:t>
            </a:r>
            <a:r>
              <a:rPr kumimoji="0" lang="ru-RU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</a:t>
            </a:r>
            <a:r>
              <a:rPr kumimoji="0" lang="ru-RU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2571744"/>
            <a:ext cx="8429684" cy="9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350)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Укажите наибольшее целое значение A, при котором выражение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12) ∨ ((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))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тождественно истинно при любых целых неотрицательных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k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?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3571876"/>
            <a:ext cx="8064896" cy="107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355)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Для скольких целых положительных значений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выражение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(–5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≠ –7)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mbria Math" pitchFamily="18" charset="0"/>
              </a:rPr>
              <a:t>∨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≠ 1)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mbria Math" pitchFamily="18" charset="0"/>
              </a:rPr>
              <a:t>∨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mbria Math" pitchFamily="18" charset="0"/>
              </a:rPr>
              <a:t>∧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≤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тождественно истинно при любых целых положительных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4786322"/>
            <a:ext cx="8424936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343)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Укажите наименьшее натуральное значение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при котором выражение 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(144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3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&lt; (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ложно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 для любых целых положительных значений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78488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74320" algn="just">
              <a:spcBef>
                <a:spcPts val="580"/>
              </a:spcBef>
              <a:spcAft>
                <a:spcPts val="1200"/>
              </a:spcAft>
              <a:buClr>
                <a:schemeClr val="accent1"/>
              </a:buClr>
              <a:buSzPct val="85000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последнее время нам предлагают задачи с неравенствами, в которых присутствуют зависимые переменные, связанные выражением с параметром. И здесь возникла проблема, как связать математику и информатику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Я предлагаю вам рассмотреть работу с неравенствами, которые взяты с  сайта Полякова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мы исследуем сумму, то хотя бы один элемент должен быть =1. Поэтому нам надо  чтобы выражение с параметром было =1 тогда, когда остальное выражение = 0.</a:t>
            </a:r>
          </a:p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в задании сказано, что выражение должно быть истинно для любых значений, значит ВСЯ числовая прямая, или ВСЕ множества чисел, или ВСЯ координатная плоскость должны быть покрыты.</a:t>
            </a:r>
          </a:p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Решим эту задачу графическим способом, так как, исследуя графики, мы лучше понимаем, какую область надо покрыть.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это намного проще и визуально видно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88640"/>
            <a:ext cx="8244408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297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Укажите наименьшее целое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 котором выражение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(3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&lt;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∨ (3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+ 2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80) ∨ (3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4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90)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истинно для любых целых положительных значений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6564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Arial" pitchFamily="34" charset="0"/>
              </a:rPr>
              <a:t>∨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80)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Arial" pitchFamily="34" charset="0"/>
              </a:rPr>
              <a:t>∨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90)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x&gt;0     y&gt;0</a:t>
            </a: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971600" y="1124744"/>
            <a:ext cx="216024" cy="108012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3239852" y="440668"/>
            <a:ext cx="288032" cy="237626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16288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132856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&lt;=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492896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&lt;=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</a:t>
            </a:r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63688" y="2132856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132856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&lt;= -3x/2 +40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691680" y="2492896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67744" y="249289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&gt;=3x/4 - 22,5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051720" y="2996952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3568" y="5589240"/>
            <a:ext cx="5256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551723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23728" y="3068960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19672" y="51571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23728" y="5589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335699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915816" y="551723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6</a:t>
            </a:r>
            <a:endParaRPr lang="ru-RU" dirty="0">
              <a:latin typeface="+mj-lt"/>
            </a:endParaRPr>
          </a:p>
        </p:txBody>
      </p:sp>
      <p:cxnSp>
        <p:nvCxnSpPr>
          <p:cNvPr id="26" name="Прямая соединительная линия 25"/>
          <p:cNvCxnSpPr>
            <a:stCxn id="24" idx="0"/>
          </p:cNvCxnSpPr>
          <p:nvPr/>
        </p:nvCxnSpPr>
        <p:spPr>
          <a:xfrm>
            <a:off x="1745795" y="3356992"/>
            <a:ext cx="2178133" cy="29523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99792" y="4437112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&lt;= -3x/2 +40</a:t>
            </a:r>
            <a:endParaRPr lang="ru-RU" dirty="0"/>
          </a:p>
        </p:txBody>
      </p:sp>
      <p:sp>
        <p:nvSpPr>
          <p:cNvPr id="30" name="Прямоугольный треугольник 29"/>
          <p:cNvSpPr/>
          <p:nvPr/>
        </p:nvSpPr>
        <p:spPr>
          <a:xfrm>
            <a:off x="2123728" y="3933056"/>
            <a:ext cx="1224136" cy="15841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47664" y="587727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-10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907704" y="5013176"/>
            <a:ext cx="2952328" cy="15121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07904" y="551723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788024" y="49411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&gt;=3x/4 - 22,5 </a:t>
            </a:r>
            <a:endParaRPr lang="ru-RU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2123728" y="4221088"/>
            <a:ext cx="1010257" cy="1296144"/>
            <a:chOff x="2123728" y="4221088"/>
            <a:chExt cx="1010257" cy="1296144"/>
          </a:xfrm>
        </p:grpSpPr>
        <p:cxnSp>
          <p:nvCxnSpPr>
            <p:cNvPr id="40" name="Прямая соединительная линия 39"/>
            <p:cNvCxnSpPr>
              <a:stCxn id="25" idx="0"/>
            </p:cNvCxnSpPr>
            <p:nvPr/>
          </p:nvCxnSpPr>
          <p:spPr>
            <a:xfrm flipH="1" flipV="1">
              <a:off x="2123728" y="4221088"/>
              <a:ext cx="1010257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 flipV="1">
              <a:off x="2123728" y="4581128"/>
              <a:ext cx="713408" cy="93610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2123728" y="4941168"/>
              <a:ext cx="425376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 flipV="1">
              <a:off x="2123728" y="5229200"/>
              <a:ext cx="216024" cy="28803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Прямоугольник 50"/>
          <p:cNvSpPr/>
          <p:nvPr/>
        </p:nvSpPr>
        <p:spPr>
          <a:xfrm>
            <a:off x="4067944" y="227687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724128" y="2276872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-x/3 +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/3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5292080" y="2276872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00064" y="638971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-22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51520" y="5085184"/>
            <a:ext cx="4536504" cy="12241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211960" y="5805264"/>
            <a:ext cx="211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-x/3  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А=0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5" name="Левая фигурная скобка 64"/>
          <p:cNvSpPr/>
          <p:nvPr/>
        </p:nvSpPr>
        <p:spPr>
          <a:xfrm>
            <a:off x="251520" y="2132856"/>
            <a:ext cx="144016" cy="72008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572000" y="2852936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x=1                        x=1                     x=1</a:t>
            </a:r>
            <a:endParaRPr lang="ru-RU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3*1+2y&lt;=80         y&lt;=38,5              y=38</a:t>
            </a:r>
            <a:endParaRPr lang="ru-RU" dirty="0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 rot="5400000">
            <a:off x="7524328" y="3501008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7236296" y="378904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7308304" y="4221088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*38+1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115&lt;A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380312" y="5445224"/>
            <a:ext cx="129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Ответ: </a:t>
            </a:r>
            <a:r>
              <a:rPr lang="en-US" b="1" dirty="0" smtClean="0"/>
              <a:t>11</a:t>
            </a:r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51 L 0.07483 -0.22547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8" grpId="0"/>
      <p:bldP spid="9" grpId="0"/>
      <p:bldP spid="10" grpId="0"/>
      <p:bldP spid="13" grpId="0"/>
      <p:bldP spid="14" grpId="0"/>
      <p:bldP spid="15" grpId="0"/>
      <p:bldP spid="29" grpId="0"/>
      <p:bldP spid="30" grpId="0" animBg="1"/>
      <p:bldP spid="38" grpId="0"/>
      <p:bldP spid="51" grpId="0"/>
      <p:bldP spid="52" grpId="0"/>
      <p:bldP spid="53" grpId="0"/>
      <p:bldP spid="63" grpId="0"/>
      <p:bldP spid="65" grpId="0" animBg="1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-3420888" y="2276872"/>
            <a:ext cx="7632848" cy="4032448"/>
            <a:chOff x="539552" y="3429000"/>
            <a:chExt cx="3456384" cy="2736304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2411760" y="3933056"/>
              <a:ext cx="1584176" cy="19442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1" name="Группа 45"/>
            <p:cNvGrpSpPr/>
            <p:nvPr/>
          </p:nvGrpSpPr>
          <p:grpSpPr>
            <a:xfrm>
              <a:off x="539552" y="3429000"/>
              <a:ext cx="3096344" cy="2736304"/>
              <a:chOff x="691952" y="3581400"/>
              <a:chExt cx="3096344" cy="2736304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691952" y="6029672"/>
                <a:ext cx="309634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2564160" y="3581400"/>
                <a:ext cx="0" cy="273630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332656"/>
            <a:ext cx="8280920" cy="9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350)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Укажите наибольшее целое значение A, при котором выражение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12) ∨ ((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))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тождественно истинно при любых целых неотрицательных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k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m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lang="en-US" b="1" i="1" dirty="0" err="1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12) ∨ ((</a:t>
            </a:r>
            <a:r>
              <a:rPr lang="en-US" b="1" i="1" dirty="0" err="1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en-US" b="1" i="1" dirty="0" err="1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))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x&gt;=0, y&gt;=0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1007604" y="1304764"/>
            <a:ext cx="216024" cy="115212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3311860" y="512676"/>
            <a:ext cx="216024" cy="273630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63888" y="198884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8884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492896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lang="en-US" b="1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&lt;=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249289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2492896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&lt;= -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+12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852936"/>
            <a:ext cx="4106888" cy="3456384"/>
            <a:chOff x="107504" y="2924944"/>
            <a:chExt cx="4106888" cy="345638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23528" y="2996952"/>
              <a:ext cx="3888432" cy="3384376"/>
              <a:chOff x="323528" y="2996952"/>
              <a:chExt cx="3888432" cy="3384376"/>
            </a:xfrm>
          </p:grpSpPr>
          <p:cxnSp>
            <p:nvCxnSpPr>
              <p:cNvPr id="14" name="Прямая со стрелкой 13"/>
              <p:cNvCxnSpPr/>
              <p:nvPr/>
            </p:nvCxnSpPr>
            <p:spPr>
              <a:xfrm flipV="1">
                <a:off x="539552" y="2996952"/>
                <a:ext cx="0" cy="33843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323528" y="5013176"/>
                <a:ext cx="38884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7504" y="292494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23928" y="508518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79512" y="3284984"/>
            <a:ext cx="3816424" cy="2376264"/>
            <a:chOff x="350960" y="3356992"/>
            <a:chExt cx="3644976" cy="2304256"/>
          </a:xfrm>
        </p:grpSpPr>
        <p:sp>
          <p:nvSpPr>
            <p:cNvPr id="21" name="TextBox 20"/>
            <p:cNvSpPr txBox="1"/>
            <p:nvPr/>
          </p:nvSpPr>
          <p:spPr>
            <a:xfrm>
              <a:off x="350960" y="33569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99792" y="50131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39552" y="3356992"/>
              <a:ext cx="3456384" cy="230425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7" name="Прямоугольный треугольник 26"/>
          <p:cNvSpPr/>
          <p:nvPr/>
        </p:nvSpPr>
        <p:spPr>
          <a:xfrm>
            <a:off x="683568" y="3501008"/>
            <a:ext cx="2232248" cy="14401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83968" y="2492896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012160" y="2492896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55976" y="2924944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084168" y="2924944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-10</a:t>
            </a: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539552" y="5877272"/>
            <a:ext cx="3753877" cy="513348"/>
            <a:chOff x="323528" y="3789040"/>
            <a:chExt cx="3753877" cy="513348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323528" y="3789040"/>
              <a:ext cx="309634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95736" y="3933056"/>
              <a:ext cx="1881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y= -10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при 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A=0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411760" y="3429000"/>
            <a:ext cx="2736304" cy="2736304"/>
            <a:chOff x="2411760" y="3429000"/>
            <a:chExt cx="2736304" cy="273630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2411760" y="3429000"/>
              <a:ext cx="0" cy="273630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483768" y="3645024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=10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при А=0 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39552" y="3429000"/>
            <a:ext cx="4608512" cy="2736304"/>
            <a:chOff x="539552" y="3429000"/>
            <a:chExt cx="4608512" cy="2736304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411760" y="3933056"/>
              <a:ext cx="1584176" cy="19442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539552" y="3429000"/>
              <a:ext cx="4608512" cy="2736304"/>
              <a:chOff x="691952" y="3581400"/>
              <a:chExt cx="4608512" cy="2736304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691952" y="6029672"/>
                <a:ext cx="309634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Группа 42"/>
              <p:cNvGrpSpPr/>
              <p:nvPr/>
            </p:nvGrpSpPr>
            <p:grpSpPr>
              <a:xfrm>
                <a:off x="2564160" y="3581400"/>
                <a:ext cx="2736304" cy="2736304"/>
                <a:chOff x="2411760" y="3429000"/>
                <a:chExt cx="2736304" cy="2736304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2411760" y="3429000"/>
                  <a:ext cx="0" cy="2736304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2483768" y="3645024"/>
                  <a:ext cx="26642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b="1" dirty="0" smtClean="0">
                      <a:latin typeface="Arial" pitchFamily="34" charset="0"/>
                      <a:cs typeface="Arial" pitchFamily="34" charset="0"/>
                    </a:rPr>
                    <a:t>=10 </a:t>
                  </a:r>
                  <a:r>
                    <a:rPr lang="ru-RU" b="1" dirty="0" smtClean="0">
                      <a:latin typeface="Arial" pitchFamily="34" charset="0"/>
                      <a:cs typeface="Arial" pitchFamily="34" charset="0"/>
                    </a:rPr>
                    <a:t>при А=0 </a:t>
                  </a:r>
                  <a:endParaRPr lang="ru-RU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644008" y="3573016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84168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ля х=0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8024" y="4077072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860032" y="4509120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10 &gt;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148064" y="5157192"/>
            <a:ext cx="1615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Ответ: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A=-11</a:t>
            </a:r>
            <a:endParaRPr lang="ru-RU" dirty="0"/>
          </a:p>
        </p:txBody>
      </p:sp>
      <p:sp>
        <p:nvSpPr>
          <p:cNvPr id="52" name="Левая фигурная скобка 51"/>
          <p:cNvSpPr/>
          <p:nvPr/>
        </p:nvSpPr>
        <p:spPr>
          <a:xfrm>
            <a:off x="4211960" y="2636912"/>
            <a:ext cx="144016" cy="57606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Левая фигурная скобка 52"/>
          <p:cNvSpPr/>
          <p:nvPr/>
        </p:nvSpPr>
        <p:spPr>
          <a:xfrm>
            <a:off x="5940152" y="2636912"/>
            <a:ext cx="144016" cy="57606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1" grpId="0"/>
      <p:bldP spid="27" grpId="0" animBg="1"/>
      <p:bldP spid="28" grpId="0"/>
      <p:bldP spid="29" grpId="0"/>
      <p:bldP spid="30" grpId="0"/>
      <p:bldP spid="31" grpId="0"/>
      <p:bldP spid="5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332656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321) (С.С. Поляков) Укажите наибольшее целое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значение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при котором выражение 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(5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 +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54)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2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+ 3) ∨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&lt; 4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– 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истинно для любых целых положительных значений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5293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(5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 +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3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54)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∨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2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+ 3)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∨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4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– 5)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x&gt;0 , y&gt;0</a:t>
            </a:r>
            <a:endParaRPr lang="ru-RU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455876" y="728700"/>
            <a:ext cx="144016" cy="223224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191683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1331640" y="1340768"/>
            <a:ext cx="288032" cy="115212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4048" y="4365104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Ответ:</a:t>
            </a:r>
            <a:r>
              <a:rPr lang="en-US" b="1" dirty="0" smtClean="0"/>
              <a:t> 18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2420888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 +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3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54</a:t>
            </a:r>
            <a:endParaRPr lang="ru-RU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1835696" y="2420888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67744" y="2420888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=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(54-3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x)/5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11960" y="2276872"/>
            <a:ext cx="205697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2</a:t>
            </a:r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+ 3</a:t>
            </a:r>
            <a:endParaRPr lang="en-US" b="1" dirty="0" smtClean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4</a:t>
            </a:r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(54-3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x)/5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– 5</a:t>
            </a:r>
            <a:endParaRPr lang="ru-RU" dirty="0"/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4067944" y="2348880"/>
            <a:ext cx="144016" cy="72008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2276872"/>
            <a:ext cx="1476686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 + 2x</a:t>
            </a:r>
          </a:p>
          <a:p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191 - 12x</a:t>
            </a:r>
            <a:endParaRPr lang="ru-RU" dirty="0"/>
          </a:p>
        </p:txBody>
      </p:sp>
      <p:sp>
        <p:nvSpPr>
          <p:cNvPr id="33" name="Левая фигурная скобка 32"/>
          <p:cNvSpPr/>
          <p:nvPr/>
        </p:nvSpPr>
        <p:spPr>
          <a:xfrm>
            <a:off x="6300192" y="2348880"/>
            <a:ext cx="144016" cy="72008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7884368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*6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8316416" y="2492896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115616" y="3356992"/>
            <a:ext cx="15215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6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18+ 12x</a:t>
            </a:r>
          </a:p>
          <a:p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191 - 12x</a:t>
            </a:r>
            <a:endParaRPr lang="ru-RU" dirty="0"/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971600" y="3429000"/>
            <a:ext cx="144016" cy="72008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11560" y="35730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endParaRPr lang="ru-RU" sz="280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27584" y="4293096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971600" y="4365104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11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209</a:t>
            </a: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2555776" y="4365104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31840" y="4365104"/>
            <a:ext cx="77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25" grpId="0"/>
      <p:bldP spid="26" grpId="0"/>
      <p:bldP spid="27" grpId="0"/>
      <p:bldP spid="28" grpId="0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9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44016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296)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Укажите наименьшее целое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при котором выражение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+ 5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∨ (2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+ 4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&gt; 100) ∨ (3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2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&gt; 70)</a:t>
            </a:r>
            <a:b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истинно для любых целых положительных значений </a:t>
            </a:r>
            <a:r>
              <a:rPr lang="ru-RU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2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+ 5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∨ (2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+ 4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100) ∨ (3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2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70)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1439652" y="1592796"/>
            <a:ext cx="360040" cy="1152128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959932" y="584684"/>
            <a:ext cx="360040" cy="302433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87624" y="227687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213285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636912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+ 4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&lt;=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100)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068960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2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&lt;=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70)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2636912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699792" y="2996952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899592" y="3789040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3568" y="5589240"/>
            <a:ext cx="52565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3568" y="35730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652120" y="56612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39330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83968" y="56612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43608" y="386104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5576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3528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5661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899592" y="4005064"/>
            <a:ext cx="3567416" cy="160034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ый треугольник 63"/>
          <p:cNvSpPr/>
          <p:nvPr/>
        </p:nvSpPr>
        <p:spPr>
          <a:xfrm>
            <a:off x="1043608" y="4077072"/>
            <a:ext cx="3024336" cy="136815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551874"/>
            <a:ext cx="1008112" cy="41284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789040"/>
            <a:ext cx="1055000" cy="432048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989408"/>
            <a:ext cx="1008112" cy="451251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39752" y="55892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67544" y="616530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-35</a:t>
            </a:r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899592" y="4653136"/>
            <a:ext cx="3154317" cy="18408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653136"/>
            <a:ext cx="1152128" cy="515715"/>
          </a:xfrm>
          <a:prstGeom prst="rect">
            <a:avLst/>
          </a:prstGeom>
          <a:noFill/>
        </p:spPr>
      </p:pic>
      <p:grpSp>
        <p:nvGrpSpPr>
          <p:cNvPr id="130" name="Группа 129"/>
          <p:cNvGrpSpPr/>
          <p:nvPr/>
        </p:nvGrpSpPr>
        <p:grpSpPr>
          <a:xfrm>
            <a:off x="1043608" y="4221088"/>
            <a:ext cx="2088232" cy="1224136"/>
            <a:chOff x="1043608" y="4221088"/>
            <a:chExt cx="2088232" cy="1224136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 flipH="1" flipV="1">
              <a:off x="1043608" y="4221088"/>
              <a:ext cx="2088232" cy="93610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1043608" y="4509120"/>
              <a:ext cx="1800200" cy="7920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>
              <a:stCxn id="64" idx="3"/>
              <a:endCxn id="64" idx="1"/>
            </p:cNvCxnSpPr>
            <p:nvPr/>
          </p:nvCxnSpPr>
          <p:spPr>
            <a:xfrm flipH="1" flipV="1">
              <a:off x="1043608" y="4761148"/>
              <a:ext cx="1512168" cy="6840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H="1" flipV="1">
              <a:off x="1043608" y="5013176"/>
              <a:ext cx="936104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flipH="1" flipV="1">
              <a:off x="1043608" y="5229200"/>
              <a:ext cx="432048" cy="21602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Прямоугольник 106"/>
          <p:cNvSpPr/>
          <p:nvPr/>
        </p:nvSpPr>
        <p:spPr>
          <a:xfrm>
            <a:off x="5292080" y="2852936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+ 5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7092280" y="2852936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&lt;= -5x/2 +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660232" y="2852936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2267744" y="4077072"/>
            <a:ext cx="2232248" cy="23042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>
            <a:off x="4572000" y="6165304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&lt;= -5x/2 +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15" name="Овал 114"/>
          <p:cNvSpPr/>
          <p:nvPr/>
        </p:nvSpPr>
        <p:spPr>
          <a:xfrm>
            <a:off x="3203848" y="5013176"/>
            <a:ext cx="144016" cy="1440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804248" y="3789040"/>
            <a:ext cx="692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</a:t>
            </a:r>
            <a:r>
              <a:rPr lang="en-US" b="1" dirty="0" smtClean="0">
                <a:solidFill>
                  <a:srgbClr val="C00000"/>
                </a:solidFill>
              </a:rPr>
              <a:t>=30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</a:t>
            </a:r>
            <a:r>
              <a:rPr lang="en-US" b="1" dirty="0" smtClean="0">
                <a:solidFill>
                  <a:srgbClr val="C00000"/>
                </a:solidFill>
              </a:rPr>
              <a:t>=10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72200" y="4581128"/>
            <a:ext cx="2153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2*10+5*30</a:t>
            </a:r>
            <a:r>
              <a:rPr lang="en-US" sz="2400" b="1" dirty="0" smtClean="0"/>
              <a:t>&lt;A</a:t>
            </a:r>
          </a:p>
          <a:p>
            <a:r>
              <a:rPr lang="en-US" sz="2400" b="1" dirty="0" smtClean="0"/>
              <a:t>170&lt;A</a:t>
            </a:r>
            <a:endParaRPr lang="ru-RU" sz="24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7236296" y="602128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Ответ: 171</a:t>
            </a:r>
            <a:endParaRPr lang="ru-RU" b="1" dirty="0"/>
          </a:p>
        </p:txBody>
      </p:sp>
      <p:sp>
        <p:nvSpPr>
          <p:cNvPr id="121" name="Левая фигурная скобка 120"/>
          <p:cNvSpPr/>
          <p:nvPr/>
        </p:nvSpPr>
        <p:spPr>
          <a:xfrm>
            <a:off x="611560" y="2636912"/>
            <a:ext cx="144016" cy="72008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6300192" y="170080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&gt;0 , y&gt;0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2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9" grpId="0"/>
      <p:bldP spid="10" grpId="0"/>
      <p:bldP spid="1025" grpId="0"/>
      <p:bldP spid="14" grpId="0"/>
      <p:bldP spid="21" grpId="0"/>
      <p:bldP spid="22" grpId="0"/>
      <p:bldP spid="64" grpId="0" animBg="1"/>
      <p:bldP spid="107" grpId="0"/>
      <p:bldP spid="109" grpId="0"/>
      <p:bldP spid="114" grpId="0"/>
      <p:bldP spid="115" grpId="0" animBg="1"/>
      <p:bldP spid="121" grpId="0" animBg="1"/>
      <p:bldP spid="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4932040" y="3429000"/>
            <a:ext cx="3096344" cy="2951188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399147"/>
            <a:ext cx="8424936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343)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Укажите наименьшее натуральное значение 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при котором выражение 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(144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3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&lt; (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ложно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 для любых целых положительных значений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 и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(144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3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&lt; 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 </a:t>
            </a:r>
            <a:r>
              <a:rPr lang="ru-RU" b="1" dirty="0" smtClean="0">
                <a:solidFill>
                  <a:srgbClr val="FF0000"/>
                </a:solidFill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   x&gt;0    y&gt;0</a:t>
            </a: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1655676" y="872716"/>
            <a:ext cx="216024" cy="230425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319972" y="872716"/>
            <a:ext cx="288032" cy="237626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99992" y="213285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ложь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истина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714620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Cambria Math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(144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3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=1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643314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&lt;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=0</a:t>
            </a:r>
            <a:endParaRPr lang="ru-RU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00430" y="2714620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2492896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x=1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2852936"/>
            <a:ext cx="1699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144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Arial" pitchFamily="34" charset="0"/>
                <a:sym typeface="Symbol" pitchFamily="18" charset="2"/>
              </a:rPr>
              <a:t>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– 3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x=1</a:t>
            </a:r>
            <a:endParaRPr lang="ru-RU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4067944" y="2564904"/>
            <a:ext cx="144016" cy="57606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868144" y="2636912"/>
            <a:ext cx="57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2492896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x&lt;50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2852936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y&lt;=3x/4+144/4</a:t>
            </a:r>
            <a:endParaRPr lang="ru-RU" b="1" dirty="0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6300192" y="2564904"/>
            <a:ext cx="216024" cy="64807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786446" y="3643314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211960" y="6021288"/>
            <a:ext cx="46136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168370" y="4928974"/>
            <a:ext cx="285752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64288" y="60212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3714752"/>
            <a:ext cx="1738452" cy="2234528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42910" y="4357694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&gt;=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endParaRPr lang="ru-RU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 rot="5400000">
            <a:off x="1839967" y="3946455"/>
            <a:ext cx="46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64088" y="48691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36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11960" y="60212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-48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4716016" y="3573016"/>
            <a:ext cx="3024336" cy="26443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5868144" y="4077072"/>
            <a:ext cx="1728192" cy="1872208"/>
            <a:chOff x="5868144" y="4077072"/>
            <a:chExt cx="1728192" cy="1872208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6948264" y="4293096"/>
              <a:ext cx="648072" cy="40804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660232" y="4509120"/>
              <a:ext cx="936104" cy="6600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300192" y="4797152"/>
              <a:ext cx="1296144" cy="91810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084168" y="5085184"/>
              <a:ext cx="1197951" cy="8640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868144" y="5403219"/>
              <a:ext cx="706988" cy="54606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236296" y="4077072"/>
              <a:ext cx="360040" cy="23402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ectangle 1"/>
          <p:cNvSpPr>
            <a:spLocks noChangeArrowheads="1"/>
          </p:cNvSpPr>
          <p:nvPr/>
        </p:nvSpPr>
        <p:spPr bwMode="auto">
          <a:xfrm rot="5400000">
            <a:off x="1930395" y="4702453"/>
            <a:ext cx="46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39" name="Овал 38"/>
          <p:cNvSpPr/>
          <p:nvPr/>
        </p:nvSpPr>
        <p:spPr>
          <a:xfrm>
            <a:off x="7380312" y="3717032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67544" y="494116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b="1" dirty="0" smtClean="0"/>
              <a:t>=49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187624" y="4941168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y&lt;=3*49/4+144/4</a:t>
            </a:r>
            <a:endParaRPr lang="ru-RU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347864" y="4941168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y&lt;=72,75</a:t>
            </a:r>
            <a:endParaRPr lang="ru-RU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67544" y="5301208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y=72</a:t>
            </a:r>
            <a:endParaRPr lang="ru-RU" b="1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 rot="5400000">
            <a:off x="490235" y="5638557"/>
            <a:ext cx="46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51520" y="5877272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&gt;=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49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+ (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72 </a:t>
            </a:r>
            <a:r>
              <a:rPr lang="ru-RU" b="1" dirty="0" smtClean="0">
                <a:latin typeface="Cambria Math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25)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043608" y="6237312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&gt;=2785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699792" y="6237312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&gt;=52,77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788024" y="6309320"/>
            <a:ext cx="1275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Ответ: 53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4" grpId="0" animBg="1"/>
      <p:bldP spid="5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24" grpId="0"/>
      <p:bldP spid="27" grpId="0"/>
      <p:bldP spid="28" grpId="0"/>
      <p:bldP spid="29" grpId="0"/>
      <p:bldP spid="30" grpId="0"/>
      <p:bldP spid="37" grpId="0"/>
      <p:bldP spid="39" grpId="0" animBg="1"/>
      <p:bldP spid="40" grpId="0"/>
      <p:bldP spid="43" grpId="0"/>
      <p:bldP spid="45" grpId="0"/>
      <p:bldP spid="47" grpId="0"/>
      <p:bldP spid="49" grpId="0"/>
      <p:bldP spid="50" grpId="0"/>
      <p:bldP spid="51" grpId="0"/>
      <p:bldP spid="52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1135</TotalTime>
  <Words>1150</Words>
  <Application>Microsoft Office PowerPoint</Application>
  <PresentationFormat>Экран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 "Приемы решения задач линейного и нелинейного программирования в ЕГЭ по информатике"</vt:lpstr>
      <vt:lpstr>Слайд 2</vt:lpstr>
      <vt:lpstr>Неравенства с зависимыми выражениями, связанные выражением с параметрами</vt:lpstr>
      <vt:lpstr>Слайд 4</vt:lpstr>
      <vt:lpstr>Слайд 5</vt:lpstr>
      <vt:lpstr>Слайд 6</vt:lpstr>
      <vt:lpstr>Слайд 7</vt:lpstr>
      <vt:lpstr>296) Укажите наименьшее целое значение А, при котором выражение  (2y + 5x &lt; A) ∨ (2x + 4y &gt; 100) ∨ (3x – 2y &gt; 70) истинно для любых целых положительных значений x и y.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"Приемы решения задач линейного и нелинейного программирования в ЕГЭ по информатике"</dc:title>
  <dc:creator>Любовь</dc:creator>
  <cp:lastModifiedBy>Любовь</cp:lastModifiedBy>
  <cp:revision>116</cp:revision>
  <dcterms:created xsi:type="dcterms:W3CDTF">2019-10-21T15:04:22Z</dcterms:created>
  <dcterms:modified xsi:type="dcterms:W3CDTF">2020-03-06T11:24:30Z</dcterms:modified>
</cp:coreProperties>
</file>