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1" r:id="rId9"/>
    <p:sldId id="265" r:id="rId10"/>
    <p:sldId id="266" r:id="rId11"/>
    <p:sldId id="257" r:id="rId12"/>
    <p:sldId id="259" r:id="rId13"/>
    <p:sldId id="273" r:id="rId14"/>
    <p:sldId id="272" r:id="rId15"/>
    <p:sldId id="262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364" autoAdjust="0"/>
  </p:normalViewPr>
  <p:slideViewPr>
    <p:cSldViewPr>
      <p:cViewPr varScale="1">
        <p:scale>
          <a:sx n="113" d="100"/>
          <a:sy n="113" d="100"/>
        </p:scale>
        <p:origin x="-22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0.6785</cdr:y>
    </cdr:from>
    <cdr:to>
      <cdr:x>0.51575</cdr:x>
      <cdr:y>0.7835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872" y="4653136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bg1"/>
              </a:solidFill>
            </a:rPr>
            <a:t>1899700</a:t>
          </a:r>
          <a:endParaRPr lang="ru-RU" sz="20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EB803-56F4-425E-82DC-DC76178CAAA9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4CB9-6649-4C05-9BBB-579EF3959A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8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857A6-30A8-4442-B782-114A5C2E20EC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1FE-C83F-40CA-ACEA-3E8279B297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6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8DCF6-E0CB-423D-9E6C-29100110C180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988-B732-4CE7-9F11-E21C2EDA59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4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6AC5E-367C-44FB-86C7-796FAA2CB1EB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A740-7338-4B7D-9326-9730EEF367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19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0FD38-E360-4CEE-B201-1F54D1045C5D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2230-D59E-43F2-85F3-0E4B596408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69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CE3E3-4F99-46DB-83DF-C083A59585AA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318C-0926-4514-BEC1-A32C6AD122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2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5E1C2-6898-4C3F-B8AB-697BFB6666E0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A52-8A1E-4D6A-906B-BCEF47A4EA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52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030D3-11EC-42AA-9DA1-B019B020CFDB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D07-4CA1-49C3-9A3E-73D77189DD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3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0222D-E992-4738-87E7-ECCD1D1C498D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0995-1DE0-4B79-9814-415908152A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28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B30E4-B5C9-4B5E-8EE2-1308CD1C2E9A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3B2-DA9F-4633-9EBC-3364227A2A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1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17F1E-D6DA-4F58-9837-F25A481518EA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19C-1D71-4CAD-82B8-A21D134835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4A36F1-71CA-483F-843D-1D5BB1998BE6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9027-CA65-4534-A9CB-61F60C315B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УЧИТЬСЯ – ВСЕГДА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КОРОЛЕВА НАУК!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НЕЁ НЕ ЛЕТЯТ КОРАБЛИ,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НЕЁ НЕ ПОДЕЛИШЬ НИ АКРА ЗЕМЛИ,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ХЛЕБА НЕ КУПИШЬ, РУБЛЯ НЕ СОЧТЁШЬ,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ПОЧЁМ, НЕ УЗНАЕШЬ, А УЗНАВ, НЕ ПОЙМЁШЬ!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732992" cy="20447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ru-RU" altLang="ru-RU" sz="2800" i="1" dirty="0" smtClean="0"/>
          </a:p>
          <a:p>
            <a:pPr marL="0" indent="0" eaLnBrk="1" hangingPunct="1">
              <a:buNone/>
            </a:pPr>
            <a:r>
              <a:rPr lang="ru-RU" altLang="ru-RU" sz="2800" i="1" dirty="0" smtClean="0"/>
              <a:t>Ученик купил </a:t>
            </a:r>
            <a:r>
              <a:rPr lang="ru-RU" altLang="ru-RU" sz="2800" i="1" dirty="0" smtClean="0"/>
              <a:t>цветные карандаши и простые в </a:t>
            </a:r>
            <a:r>
              <a:rPr lang="ru-RU" altLang="ru-RU" sz="2800" i="1" dirty="0" smtClean="0"/>
              <a:t>отношении 2 : 1. Сколько </a:t>
            </a:r>
            <a:r>
              <a:rPr lang="ru-RU" altLang="ru-RU" sz="2800" i="1" dirty="0" smtClean="0"/>
              <a:t>простых карандашей купил </a:t>
            </a:r>
            <a:r>
              <a:rPr lang="ru-RU" altLang="ru-RU" sz="2800" i="1" dirty="0" smtClean="0"/>
              <a:t>ученик, если он купил 24 </a:t>
            </a:r>
            <a:r>
              <a:rPr lang="ru-RU" altLang="ru-RU" sz="2800" i="1" dirty="0" smtClean="0"/>
              <a:t>цветных карандаша?</a:t>
            </a:r>
            <a:endParaRPr lang="ru-RU" altLang="ru-RU" sz="2800" i="1" dirty="0" smtClean="0"/>
          </a:p>
        </p:txBody>
      </p:sp>
      <p:pic>
        <p:nvPicPr>
          <p:cNvPr id="7170" name="Picture 2" descr="https://catherineasquithgallery.com/uploads/posts/2021-02/1613568101_158-p-fon-dlya-prezentatsii-po-matematike-1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7595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7" y="357188"/>
            <a:ext cx="7748587" cy="61404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требуется разделить между двумя друзьями 60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отношении 2 : 3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составляют: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 + 3 = 5 частей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тогда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часть приходится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60 : 5 = 12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Значит, 12 · 2 = 24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2 части,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12 · 3 = 36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части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57188"/>
            <a:ext cx="7499350" cy="364331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чтобы разделить число 60 в отношении 2 : 3, можно разделить число 60 на сумму членов отношения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+ 3 и результат умножить на каждый член отношения.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правило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206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567" y="1625200"/>
            <a:ext cx="7488832" cy="1324744"/>
          </a:xfrm>
          <a:solidFill>
            <a:schemeClr val="bg1"/>
          </a:solidFill>
          <a:ln>
            <a:miter lim="800000"/>
            <a:headEnd/>
            <a:tailEnd/>
          </a:ln>
          <a:effectLst>
            <a:softEdge rad="63500"/>
          </a:effectLst>
        </p:spPr>
        <p:txBody>
          <a:bodyPr>
            <a:normAutofit/>
          </a:bodyPr>
          <a:lstStyle/>
          <a:p>
            <a:pPr marL="0" indent="72390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Чтобы разделить число </a:t>
            </a:r>
            <a:r>
              <a:rPr lang="en-US" b="1" i="1" dirty="0" smtClean="0"/>
              <a:t>a</a:t>
            </a:r>
            <a:r>
              <a:rPr lang="ru-RU" dirty="0" smtClean="0"/>
              <a:t> в данном отношении </a:t>
            </a:r>
            <a:r>
              <a:rPr lang="ru-RU" b="1" i="1" dirty="0" smtClean="0"/>
              <a:t>(</a:t>
            </a:r>
            <a:r>
              <a:rPr lang="en-US" b="1" i="1" dirty="0" smtClean="0"/>
              <a:t>c : b</a:t>
            </a:r>
            <a:r>
              <a:rPr lang="ru-RU" b="1" i="1" dirty="0" smtClean="0"/>
              <a:t>)</a:t>
            </a:r>
            <a:r>
              <a:rPr lang="ru-RU" dirty="0" smtClean="0"/>
              <a:t>, нужно это число разделить на сумму членов отношения</a:t>
            </a:r>
            <a:endParaRPr lang="ru-RU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258888" y="3141663"/>
          <a:ext cx="713105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Формула" r:id="rId3" imgW="2362200" imgH="419100" progId="Equation.3">
                  <p:embed/>
                </p:oleObj>
              </mc:Choice>
              <mc:Fallback>
                <p:oleObj name="Формула" r:id="rId3" imgW="2362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1663"/>
                        <a:ext cx="7131050" cy="1262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3887788" cy="22320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Задача 1.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Мама купила сливы  и груши в отношении 3 : 4 соответственно. Сколько фруктов каждого вида купила мама, если всего она купила 2 кг 800г фруктов.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55650" y="4005263"/>
            <a:ext cx="2540000" cy="1941512"/>
            <a:chOff x="683012" y="3429000"/>
            <a:chExt cx="2540531" cy="1942008"/>
          </a:xfrm>
        </p:grpSpPr>
        <p:pic>
          <p:nvPicPr>
            <p:cNvPr id="368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Левая фигурная скобка 10"/>
            <p:cNvSpPr/>
            <p:nvPr/>
          </p:nvSpPr>
          <p:spPr>
            <a:xfrm rot="5400000">
              <a:off x="1799253" y="2889168"/>
              <a:ext cx="215955" cy="2448437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84" name="TextBox 12"/>
            <p:cNvSpPr txBox="1">
              <a:spLocks noChangeArrowheads="1"/>
            </p:cNvSpPr>
            <p:nvPr/>
          </p:nvSpPr>
          <p:spPr bwMode="auto">
            <a:xfrm>
              <a:off x="683568" y="3429000"/>
              <a:ext cx="2448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dirty="0"/>
                <a:t>Сливы – 3 части</a:t>
              </a:r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4427538" y="4076700"/>
            <a:ext cx="3600450" cy="1870075"/>
            <a:chOff x="4499992" y="3501008"/>
            <a:chExt cx="3600400" cy="1870000"/>
          </a:xfrm>
        </p:grpSpPr>
        <p:pic>
          <p:nvPicPr>
            <p:cNvPr id="368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4293096"/>
              <a:ext cx="73977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Левая фигурная скобка 11"/>
            <p:cNvSpPr/>
            <p:nvPr/>
          </p:nvSpPr>
          <p:spPr>
            <a:xfrm rot="5400000">
              <a:off x="6156529" y="2349276"/>
              <a:ext cx="287326" cy="36004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79" name="TextBox 13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2448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Груши  – 4 части</a:t>
              </a:r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611188" y="5048250"/>
            <a:ext cx="7489825" cy="1809750"/>
            <a:chOff x="611560" y="4797152"/>
            <a:chExt cx="7488832" cy="1809492"/>
          </a:xfrm>
        </p:grpSpPr>
        <p:sp>
          <p:nvSpPr>
            <p:cNvPr id="15" name="Крест 14"/>
            <p:cNvSpPr/>
            <p:nvPr/>
          </p:nvSpPr>
          <p:spPr>
            <a:xfrm>
              <a:off x="3708361" y="4797152"/>
              <a:ext cx="503171" cy="431738"/>
            </a:xfrm>
            <a:prstGeom prst="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 rot="16200000" flipV="1">
              <a:off x="4139313" y="2132875"/>
              <a:ext cx="433326" cy="748883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73" name="TextBox 16"/>
            <p:cNvSpPr txBox="1">
              <a:spLocks noChangeArrowheads="1"/>
            </p:cNvSpPr>
            <p:nvPr/>
          </p:nvSpPr>
          <p:spPr bwMode="auto">
            <a:xfrm>
              <a:off x="2987824" y="6237312"/>
              <a:ext cx="2448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Фрукты  = 2800 г</a:t>
              </a:r>
            </a:p>
          </p:txBody>
        </p:sp>
      </p:grpSp>
      <p:sp>
        <p:nvSpPr>
          <p:cNvPr id="21" name="Содержимое 2"/>
          <p:cNvSpPr txBox="1">
            <a:spLocks/>
          </p:cNvSpPr>
          <p:nvPr/>
        </p:nvSpPr>
        <p:spPr>
          <a:xfrm>
            <a:off x="4140200" y="1557338"/>
            <a:ext cx="5003800" cy="25193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  слив будет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груш – 4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2800 : (3 + 4) = 400 (г) – 1 часть фруктов.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400 * 3 = 1200 (г) – слив.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400 * 4 = 1600(г) – груш.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 1 кг 200 г и 1 кг 600 г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9138"/>
            <a:ext cx="739620" cy="107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На уроке:</a:t>
            </a: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2132856"/>
            <a:ext cx="7674818" cy="4115544"/>
          </a:xfrm>
        </p:spPr>
        <p:txBody>
          <a:bodyPr/>
          <a:lstStyle/>
          <a:p>
            <a:pPr marL="82550" indent="0">
              <a:buNone/>
            </a:pPr>
            <a:r>
              <a:rPr lang="ru-RU" sz="3600" dirty="0" smtClean="0"/>
              <a:t>Как разделить 550 г конфет в отношении 2 : 3?</a:t>
            </a:r>
          </a:p>
          <a:p>
            <a:pPr marL="82550" indent="0">
              <a:buNone/>
            </a:pPr>
            <a:endParaRPr lang="ru-RU" sz="3600" dirty="0"/>
          </a:p>
          <a:p>
            <a:pPr marL="82550" indent="0">
              <a:buNone/>
            </a:pPr>
            <a:r>
              <a:rPr lang="ru-RU" sz="3600" dirty="0" smtClean="0"/>
              <a:t>№ 680, 682, 684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100" y="2348880"/>
            <a:ext cx="7499350" cy="3899520"/>
          </a:xfrm>
        </p:spPr>
        <p:txBody>
          <a:bodyPr/>
          <a:lstStyle/>
          <a:p>
            <a:pPr marL="82550" indent="0">
              <a:buNone/>
            </a:pPr>
            <a:r>
              <a:rPr lang="ru-RU" dirty="0" smtClean="0"/>
              <a:t>п. 23, №681, 683, 685</a:t>
            </a:r>
          </a:p>
          <a:p>
            <a:pPr marL="82550" indent="0">
              <a:buNone/>
            </a:pPr>
            <a:r>
              <a:rPr lang="ru-RU" dirty="0" smtClean="0"/>
              <a:t>На следующий урок принести с собой циркуль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776864" cy="648072"/>
          </a:xfrm>
        </p:spPr>
        <p:txBody>
          <a:bodyPr/>
          <a:lstStyle/>
          <a:p>
            <a:r>
              <a:rPr lang="ru-RU" i="1" dirty="0" smtClean="0"/>
              <a:t>Устный счёт: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64085"/>
              </p:ext>
            </p:extLst>
          </p:nvPr>
        </p:nvGraphicFramePr>
        <p:xfrm>
          <a:off x="1835696" y="3521740"/>
          <a:ext cx="1944216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438820479"/>
                    </a:ext>
                  </a:extLst>
                </a:gridCol>
              </a:tblGrid>
              <a:tr h="2673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7377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59071"/>
              </p:ext>
            </p:extLst>
          </p:nvPr>
        </p:nvGraphicFramePr>
        <p:xfrm>
          <a:off x="1527386" y="1268760"/>
          <a:ext cx="731477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389">
                  <a:extLst>
                    <a:ext uri="{9D8B030D-6E8A-4147-A177-3AD203B41FA5}">
                      <a16:colId xmlns:a16="http://schemas.microsoft.com/office/drawing/2014/main" xmlns="" val="2699613068"/>
                    </a:ext>
                  </a:extLst>
                </a:gridCol>
                <a:gridCol w="3657389">
                  <a:extLst>
                    <a:ext uri="{9D8B030D-6E8A-4147-A177-3AD203B41FA5}">
                      <a16:colId xmlns:a16="http://schemas.microsoft.com/office/drawing/2014/main" xmlns="" val="971585159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8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 – 0,32</a:t>
                      </a:r>
                    </a:p>
                    <a:p>
                      <a:r>
                        <a:rPr lang="ru-RU" sz="28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4</a:t>
                      </a:r>
                    </a:p>
                    <a:p>
                      <a:r>
                        <a:rPr lang="ru-RU" sz="2800" b="1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+ 4,8</a:t>
                      </a:r>
                    </a:p>
                    <a:p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>
                        <a:buNone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 : 8	</a:t>
                      </a:r>
                    </a:p>
                    <a:p>
                      <a:pPr marL="82550" indent="0">
                        <a:buNone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+0,14</a:t>
                      </a:r>
                    </a:p>
                    <a:p>
                      <a:pPr marL="82550" indent="0">
                        <a:buNone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 3</a:t>
                      </a:r>
                    </a:p>
                    <a:p>
                      <a:pPr marL="82550" indent="0">
                        <a:buNone/>
                      </a:pPr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56838"/>
                  </a:ext>
                </a:extLst>
              </a:tr>
              <a:tr h="741492">
                <a:tc>
                  <a:txBody>
                    <a:bodyPr/>
                    <a:lstStyle/>
                    <a:p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+ 3,6</a:t>
                      </a:r>
                    </a:p>
                    <a:p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7</a:t>
                      </a:r>
                    </a:p>
                    <a:p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•0,8</a:t>
                      </a:r>
                    </a:p>
                    <a:p>
                      <a:r>
                        <a:rPr lang="ru-RU" sz="2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• 0,6</a:t>
                      </a:r>
                    </a:p>
                    <a:p>
                      <a:r>
                        <a:rPr kumimoji="0" lang="ru-RU" sz="2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+ 3,2</a:t>
                      </a:r>
                    </a:p>
                    <a:p>
                      <a:r>
                        <a:rPr kumimoji="0" lang="ru-RU" sz="2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0,1</a:t>
                      </a:r>
                    </a:p>
                    <a:p>
                      <a:r>
                        <a:rPr kumimoji="0" lang="ru-RU" sz="2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ru-RU" sz="2800" b="1" i="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915686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78406"/>
              </p:ext>
            </p:extLst>
          </p:nvPr>
        </p:nvGraphicFramePr>
        <p:xfrm>
          <a:off x="2136775" y="483238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2625580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0835250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22488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5513906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87535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5662108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6634365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2044361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4497945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22865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0,22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0,66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0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7908663"/>
                  </a:ext>
                </a:extLst>
              </a:tr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ЗАМОК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97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4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62" y="309539"/>
            <a:ext cx="79654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Выборгский за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43"/>
            <a:ext cx="7452320" cy="68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25450"/>
            <a:ext cx="9017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AutoShape 4" descr="C:\Users\%D0%A1%D0%B2%D0%B5%D1%82%D0%BB%D0%B0%D0%BD%D0%B0\Downloads\42843047-panorama-city-hdr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66937" y="3797301"/>
            <a:ext cx="6316791" cy="28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4" name="Picture 6" descr="https://personaltours.ru/wp-content/uploads/2017/11/Vyborg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7332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50850"/>
            <a:ext cx="9017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" y="188640"/>
            <a:ext cx="8675069" cy="6060331"/>
          </a:xfrm>
        </p:spPr>
      </p:pic>
    </p:spTree>
    <p:extLst>
      <p:ext uri="{BB962C8B-B14F-4D97-AF65-F5344CB8AC3E}">
        <p14:creationId xmlns:p14="http://schemas.microsoft.com/office/powerpoint/2010/main" val="23733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040350"/>
              </p:ext>
            </p:extLst>
          </p:nvPr>
        </p:nvGraphicFramePr>
        <p:xfrm>
          <a:off x="-1736" y="-12576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13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68313" y="771525"/>
            <a:ext cx="7467600" cy="2044700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i="1" dirty="0" smtClean="0"/>
          </a:p>
          <a:p>
            <a:pPr marL="0" indent="0" eaLnBrk="1" hangingPunct="1">
              <a:buNone/>
            </a:pPr>
            <a:r>
              <a:rPr lang="ru-RU" altLang="ru-RU" i="1" dirty="0" smtClean="0"/>
              <a:t>Для приготовления ягодного варенья берутся объемы ягод и сахара в отношении 1 : 1. Сколько кг сахара  нужно досыпать к 5 кг  ягод, чтобы получить варенье?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32463"/>
            <a:ext cx="1152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73688"/>
            <a:ext cx="12017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644900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425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Презентация PowerPoint</vt:lpstr>
      <vt:lpstr>Устный счёт: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</vt:lpstr>
      <vt:lpstr>Презентация PowerPoint</vt:lpstr>
      <vt:lpstr>На уроке: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числа в данном отношении</dc:title>
  <dc:creator>Ирина</dc:creator>
  <cp:lastModifiedBy>Информатика</cp:lastModifiedBy>
  <cp:revision>167</cp:revision>
  <dcterms:created xsi:type="dcterms:W3CDTF">2013-07-07T12:37:03Z</dcterms:created>
  <dcterms:modified xsi:type="dcterms:W3CDTF">2022-02-02T08:46:26Z</dcterms:modified>
</cp:coreProperties>
</file>