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83" r:id="rId3"/>
    <p:sldId id="284" r:id="rId4"/>
    <p:sldId id="266" r:id="rId5"/>
    <p:sldId id="267" r:id="rId6"/>
    <p:sldId id="264" r:id="rId7"/>
    <p:sldId id="268" r:id="rId8"/>
    <p:sldId id="262" r:id="rId9"/>
    <p:sldId id="269" r:id="rId10"/>
    <p:sldId id="270" r:id="rId11"/>
    <p:sldId id="258" r:id="rId12"/>
    <p:sldId id="273" r:id="rId13"/>
    <p:sldId id="274" r:id="rId14"/>
    <p:sldId id="275" r:id="rId15"/>
    <p:sldId id="277" r:id="rId16"/>
    <p:sldId id="276" r:id="rId17"/>
    <p:sldId id="280" r:id="rId18"/>
    <p:sldId id="281" r:id="rId19"/>
    <p:sldId id="282" r:id="rId20"/>
    <p:sldId id="271" r:id="rId21"/>
    <p:sldId id="272" r:id="rId22"/>
    <p:sldId id="286" r:id="rId2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E5C"/>
    <a:srgbClr val="003D7A"/>
    <a:srgbClr val="0066CC"/>
    <a:srgbClr val="0000D2"/>
    <a:srgbClr val="0000EE"/>
    <a:srgbClr val="0000C4"/>
    <a:srgbClr val="000066"/>
    <a:srgbClr val="00FF00"/>
    <a:srgbClr val="20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3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1DC0E-44C7-411F-960D-C3AEF0F5865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19F4-CC6F-4349-A0F7-7704AD5AC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7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19F4-CC6F-4349-A0F7-7704AD5AC6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19F4-CC6F-4349-A0F7-7704AD5AC6F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юля\работа\для сайта\картинки png\школа и книги\fc8e0f7e38a4.png"/>
          <p:cNvPicPr>
            <a:picLocks noChangeAspect="1" noChangeArrowheads="1"/>
          </p:cNvPicPr>
          <p:nvPr/>
        </p:nvPicPr>
        <p:blipFill>
          <a:blip r:embed="rId2" cstate="print"/>
          <a:srcRect l="4204" r="4204"/>
          <a:stretch>
            <a:fillRect/>
          </a:stretch>
        </p:blipFill>
        <p:spPr bwMode="auto">
          <a:xfrm rot="5400000">
            <a:off x="-1524000" y="1524000"/>
            <a:ext cx="9906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2936" y="9417496"/>
            <a:ext cx="145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20900" algn="l"/>
              </a:tabLst>
            </a:pPr>
            <a:r>
              <a:rPr lang="ru-RU" sz="1200" b="1" dirty="0" smtClean="0">
                <a:solidFill>
                  <a:srgbClr val="00007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Прокопьевск </a:t>
            </a:r>
            <a:r>
              <a:rPr lang="ru-RU" sz="1200" b="1" dirty="0" smtClean="0">
                <a:solidFill>
                  <a:srgbClr val="00007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</a:t>
            </a:r>
            <a:endParaRPr lang="ru-RU" sz="1200" b="1" dirty="0" smtClean="0">
              <a:solidFill>
                <a:srgbClr val="000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1565" y="5241032"/>
            <a:ext cx="2511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0" cmpd="sng">
                  <a:solidFill>
                    <a:srgbClr val="000099"/>
                  </a:solidFill>
                  <a:prstDash val="solid"/>
                </a:ln>
                <a:solidFill>
                  <a:srgbClr val="FFFF8B"/>
                </a:solidFill>
                <a:effectLst/>
                <a:latin typeface="Comic Sans MS" pitchFamily="66" charset="0"/>
              </a:rPr>
              <a:t>Автор:</a:t>
            </a:r>
          </a:p>
          <a:p>
            <a:r>
              <a:rPr lang="ru-RU" b="1" dirty="0" smtClean="0">
                <a:ln w="0" cmpd="sng">
                  <a:solidFill>
                    <a:srgbClr val="000099"/>
                  </a:solidFill>
                  <a:prstDash val="solid"/>
                </a:ln>
                <a:solidFill>
                  <a:srgbClr val="FFFF8B"/>
                </a:solidFill>
                <a:effectLst/>
                <a:latin typeface="Comic Sans MS" pitchFamily="66" charset="0"/>
              </a:rPr>
              <a:t>Хакимова Ю.М.,</a:t>
            </a:r>
          </a:p>
          <a:p>
            <a:r>
              <a:rPr lang="ru-RU" b="1" dirty="0" smtClean="0">
                <a:ln w="0" cmpd="sng">
                  <a:solidFill>
                    <a:srgbClr val="000099"/>
                  </a:solidFill>
                  <a:prstDash val="solid"/>
                </a:ln>
                <a:solidFill>
                  <a:srgbClr val="FFFF8B"/>
                </a:solidFill>
                <a:effectLst/>
                <a:latin typeface="Comic Sans MS" pitchFamily="66" charset="0"/>
              </a:rPr>
              <a:t>учитель </a:t>
            </a:r>
            <a:r>
              <a:rPr lang="ru-RU" b="1" dirty="0" err="1" smtClean="0">
                <a:ln w="0" cmpd="sng">
                  <a:solidFill>
                    <a:srgbClr val="000099"/>
                  </a:solidFill>
                  <a:prstDash val="solid"/>
                </a:ln>
                <a:solidFill>
                  <a:srgbClr val="FFFF8B"/>
                </a:solidFill>
                <a:effectLst/>
                <a:latin typeface="Comic Sans MS" pitchFamily="66" charset="0"/>
              </a:rPr>
              <a:t>мктематики</a:t>
            </a:r>
            <a:endParaRPr lang="ru-RU" b="1" dirty="0">
              <a:ln w="0" cmpd="sng">
                <a:solidFill>
                  <a:srgbClr val="000099"/>
                </a:solidFill>
                <a:prstDash val="solid"/>
              </a:ln>
              <a:solidFill>
                <a:srgbClr val="FFFF8B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6512" y="2864768"/>
            <a:ext cx="4698722" cy="1969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3400" b="1" dirty="0" smtClean="0">
                <a:ln w="15875" cmpd="sng">
                  <a:solidFill>
                    <a:srgbClr val="000086"/>
                  </a:solidFill>
                  <a:prstDash val="solid"/>
                </a:ln>
                <a:solidFill>
                  <a:srgbClr val="FFFFAB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Сборник кроссвордов</a:t>
            </a:r>
          </a:p>
          <a:p>
            <a:pPr algn="ctr">
              <a:lnSpc>
                <a:spcPts val="5000"/>
              </a:lnSpc>
            </a:pPr>
            <a:r>
              <a:rPr lang="ru-RU" sz="3400" b="1" dirty="0" smtClean="0">
                <a:ln w="15875" cmpd="sng">
                  <a:solidFill>
                    <a:srgbClr val="000086"/>
                  </a:solidFill>
                  <a:prstDash val="solid"/>
                </a:ln>
                <a:solidFill>
                  <a:srgbClr val="FFFFAB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 блоку</a:t>
            </a:r>
          </a:p>
          <a:p>
            <a:pPr algn="ctr">
              <a:lnSpc>
                <a:spcPts val="5000"/>
              </a:lnSpc>
            </a:pPr>
            <a:r>
              <a:rPr lang="ru-RU" sz="3400" b="1" dirty="0" smtClean="0">
                <a:ln w="15875" cmpd="sng">
                  <a:solidFill>
                    <a:srgbClr val="000086"/>
                  </a:solidFill>
                  <a:prstDash val="solid"/>
                </a:ln>
                <a:solidFill>
                  <a:srgbClr val="FFFFAB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«Экономика семьи»</a:t>
            </a:r>
            <a:endParaRPr lang="ru-RU" sz="3400" dirty="0">
              <a:ln w="15875" cmpd="sng">
                <a:solidFill>
                  <a:srgbClr val="000086"/>
                </a:solidFill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620688" y="1424608"/>
            <a:ext cx="56886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ГОРИЗОНТАЛИ:</a:t>
            </a:r>
            <a:endParaRPr lang="ru-RU" dirty="0" smtClean="0">
              <a:ln w="22225">
                <a:noFill/>
                <a:prstDash val="solid"/>
              </a:ln>
              <a:solidFill>
                <a:srgbClr val="000066"/>
              </a:solidFill>
              <a:latin typeface="AG_Souvenir" pitchFamily="34" charset="0"/>
            </a:endParaRP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1. Вывоз товаров из страны.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2. Ценная бумага.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3. Платеж, взимаемый государством.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4. Всеобщий эквивалент при обмене.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5. Система экономических отношений, основанная на частной собственности.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6. Ввоз товаров в страну.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7. Ссуда в денежной или товарной форме.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8. Публичные торги, на которых товар приобретает</a:t>
            </a:r>
          </a:p>
          <a:p>
            <a:pPr lvl="1"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  покупатель, предложивший большую цену.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9. Денежная единица страны.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4824" y="560512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Кроссворд № 4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69" name="Прямоугольник 68"/>
          <p:cNvSpPr/>
          <p:nvPr/>
        </p:nvSpPr>
        <p:spPr>
          <a:xfrm>
            <a:off x="5949280" y="156862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445224" y="156862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941168" y="156862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37112" y="156862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33056" y="156862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29000" y="156862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К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24944" y="156862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Э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420888" y="156862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1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916832" y="207268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2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420888" y="207268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924944" y="207268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К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429000" y="207268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Ц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33056" y="207268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437112" y="207268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12776" y="257673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08720" y="257673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3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429000" y="257673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Г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916832" y="257673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0888" y="257673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924944" y="257673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О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412776" y="30807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4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916832" y="30807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420888" y="30807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924944" y="30807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Н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429000" y="30807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933056" y="30807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Г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437112" y="30807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08720" y="358484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5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412776" y="358484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916832" y="358484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420888" y="358484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924944" y="358484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О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429000" y="358484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К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16832" y="40889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6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420888" y="40889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924944" y="40889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М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429000" y="40889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933056" y="40889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437112" y="40889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941168" y="40889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12776" y="45929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908720" y="45929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К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04664" y="45929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7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916832" y="45929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420888" y="45929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924944" y="45929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И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429000" y="45929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420888" y="5097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У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924944" y="5097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К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916832" y="5097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412776" y="5097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8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9000" y="5097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Ц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933056" y="5097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437112" y="5097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941168" y="50970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924944" y="56010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А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420888" y="56010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В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916832" y="56010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9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429000" y="56010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933056" y="56010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Ю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437112" y="56010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941168" y="56010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44824" y="560512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Кроссворд № 5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688" y="1496616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ГОРИЗОНТАЛИ:</a:t>
            </a:r>
            <a:endParaRPr lang="ru-RU" dirty="0" smtClean="0">
              <a:ln w="22225">
                <a:noFill/>
                <a:prstDash val="solid"/>
              </a:ln>
              <a:solidFill>
                <a:srgbClr val="000066"/>
              </a:solidFill>
              <a:latin typeface="AG_Souvenir" pitchFamily="34" charset="0"/>
            </a:endParaRP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1. Вывоз товара за рубеж.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2. Система экономических отношений, основанная на частной собственности.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3. Равенство спроса и предложения.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4. Обеспечение потребностей в товарах и услугах.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5. Потребность в товарах и услугах.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6. Бизнесмен.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7. Состязательность на рынке.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8. Деньги, полученные от продажи товара.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9. Учреждение, торгующее деньгами.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grpSp>
        <p:nvGrpSpPr>
          <p:cNvPr id="93" name="Группа 92"/>
          <p:cNvGrpSpPr/>
          <p:nvPr/>
        </p:nvGrpSpPr>
        <p:grpSpPr>
          <a:xfrm>
            <a:off x="260648" y="1928664"/>
            <a:ext cx="6336704" cy="3960440"/>
            <a:chOff x="-1971600" y="1352600"/>
            <a:chExt cx="8568952" cy="45365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93296" y="13526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89240" y="13526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85184" y="13526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81128" y="13526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077072" y="13526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3016" y="13526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68960" y="13526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Э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64904" y="135260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1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64904" y="185665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68960" y="185665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К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52736" y="185665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56792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48680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3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573016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060848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64904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068960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О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-1440160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4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60848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Ж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564904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68960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Н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52736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48680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556792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52736" y="336882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5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56792" y="336882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060848" y="336882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64904" y="336882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068960" y="336882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О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573016" y="336882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-1971600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6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64904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068960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М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573016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77072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581128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085184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556792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052736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1971600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7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060848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564904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068960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И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573016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564904" y="4880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Ч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068960" y="4880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К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60848" y="4880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У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4624" y="4880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8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573016" y="4880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052736" y="4880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Ы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556792" y="4880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48680" y="488099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068960" y="538504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3300"/>
                  </a:solidFill>
                </a:rPr>
                <a:t>А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64904" y="538504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Б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060848" y="538504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9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573016" y="538504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77072" y="538504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556792" y="185665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Ы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060848" y="185665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48680" y="185665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2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052736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077072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581128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85184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589240" y="236071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573016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077072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4624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-459432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-963488" y="286476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589240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Ь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060848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556792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052736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48680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4624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-459432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-963488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-1467544" y="387288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-1467544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-963488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-459432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4624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48680" y="437693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У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44824" y="488504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Кроссворд № 6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688" y="1280592"/>
            <a:ext cx="5688632" cy="777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ГОРИЗОНТАЛИ:</a:t>
            </a:r>
            <a:endParaRPr lang="ru-RU" dirty="0" smtClean="0">
              <a:ln w="22225">
                <a:noFill/>
                <a:prstDash val="solid"/>
              </a:ln>
              <a:solidFill>
                <a:srgbClr val="000066"/>
              </a:solidFill>
              <a:latin typeface="AG_Souvenir" pitchFamily="34" charset="0"/>
            </a:endParaRP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1. Подделка подлинных или составление фальшивых документов.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2. Столкновение противоположных интересов, взглядов, серьезное разногласие, острый спор.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3. Рост цен в результате того, что общий объем бумажных денег, находящихся в обращении, превышает сумму, необходимую для обращения данной массы.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4. Кассир, хранитель казны.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5. Потенциальный покупатель на аукционе.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6. Денежное выражение стоимости товара. С ее помощью косвенно выражается величина затрат труда, заключенного в товаре.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7. Обязательный платеж, взимаемый государством с физических и юридических лиц.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dirty="0" smtClean="0">
              <a:ln w="22225">
                <a:noFill/>
                <a:prstDash val="solid"/>
              </a:ln>
              <a:latin typeface="AG_Souvenir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6672" y="416496"/>
            <a:ext cx="5904656" cy="977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ВЕРТИКАЛИ:</a:t>
            </a:r>
            <a:endParaRPr lang="ru-RU" dirty="0" smtClean="0">
              <a:ln w="22225">
                <a:noFill/>
                <a:prstDash val="solid"/>
              </a:ln>
              <a:solidFill>
                <a:srgbClr val="000066"/>
              </a:solidFill>
              <a:latin typeface="AG_Souvenir" pitchFamily="34" charset="0"/>
            </a:endParaRP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8. Ежегодный доход, распределяемый между акционерами.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9. Ценная бумага, дающая ее владельцу право дохода в виде фиксированной процентной ставки. 10. Предоставление кому-то преимуществ, частичное освобождение от выполнения установленных правил, обязанностей.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11. Кто определяет при свободе рыночных отношений, в каком количестве и куда должны поступать произведенные товары?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12. Продажа с публичного торга, способ продажи товаров на основе конкурса покупателей.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13. Посредник, содействующий заключению различных сделок между заинтересованными сторонами - клиентами, по их поручению и за их счет.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14. Ценные бумаги, выпускаемые акционерным обществом и дающие право их владельцу на получение определенного дохода из прибылей акционерного общества.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dirty="0" smtClean="0">
              <a:ln w="22225">
                <a:noFill/>
                <a:prstDash val="solid"/>
              </a:ln>
              <a:latin typeface="AG_Souvenir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grpSp>
        <p:nvGrpSpPr>
          <p:cNvPr id="242" name="Группа 241"/>
          <p:cNvGrpSpPr/>
          <p:nvPr/>
        </p:nvGrpSpPr>
        <p:grpSpPr>
          <a:xfrm>
            <a:off x="260648" y="1352600"/>
            <a:ext cx="6336704" cy="6408712"/>
            <a:chOff x="-186771" y="2432720"/>
            <a:chExt cx="7589713" cy="6480720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348880" y="27927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1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708920" y="27927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068960" y="27927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429000" y="27927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789040" y="27927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149080" y="27927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4509120" y="27927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3429000" y="24327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FF00"/>
                  </a:solidFill>
                </a:rPr>
                <a:t>8</a:t>
              </a:r>
              <a:endParaRPr lang="ru-RU" sz="1600" b="1" dirty="0">
                <a:solidFill>
                  <a:srgbClr val="00FF00"/>
                </a:solidFill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3429000" y="31528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3429000" y="35128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342900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3429000" y="42329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3429000" y="45929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3429000" y="49530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3429000" y="53130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378904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414908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270892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Ф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306896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1988840" y="35128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FF00"/>
                  </a:solidFill>
                </a:rPr>
                <a:t>9</a:t>
              </a:r>
              <a:endParaRPr lang="ru-RU" sz="1600" b="1" dirty="0">
                <a:solidFill>
                  <a:srgbClr val="00FF00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34888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98884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126876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FF00"/>
                  </a:solidFill>
                </a:rPr>
                <a:t>2</a:t>
              </a:r>
              <a:endParaRPr lang="ru-RU" sz="1600" b="1" dirty="0">
                <a:solidFill>
                  <a:srgbClr val="00FF00"/>
                </a:solidFill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1988840" y="42329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Б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162880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126876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00FF00"/>
                  </a:solidFill>
                </a:rPr>
                <a:t>10</a:t>
              </a:r>
              <a:endParaRPr lang="ru-RU" sz="900" b="1" dirty="0">
                <a:solidFill>
                  <a:srgbClr val="00FF00"/>
                </a:solidFill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1988840" y="45929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1988840" y="49530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198884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1988840" y="53130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98884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98884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234888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1988840" y="67532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270892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162880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126876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90872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Ф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18864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54868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126876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Ь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1268760" y="67532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1268760" y="71132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1268760" y="74732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1268760" y="78333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Ы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3789040" y="49530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4509120" y="49530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149080" y="49530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3068960" y="49530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FF00"/>
                  </a:solidFill>
                </a:rPr>
                <a:t>7</a:t>
              </a:r>
              <a:endParaRPr lang="ru-RU" sz="1600" b="1" dirty="0">
                <a:solidFill>
                  <a:srgbClr val="00FF00"/>
                </a:solidFill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4869160" y="49530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509120" y="45929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4509120" y="53130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450912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У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450912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4509120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4509120" y="67532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4509120" y="71132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4509120" y="42329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00FF00"/>
                  </a:solidFill>
                </a:rPr>
                <a:t>11</a:t>
              </a:r>
              <a:endParaRPr lang="ru-RU" sz="900" b="1" dirty="0">
                <a:solidFill>
                  <a:srgbClr val="00FF00"/>
                </a:solidFill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4509120" y="74732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4509120" y="78333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Ь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378904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FF00"/>
                  </a:solidFill>
                </a:rPr>
                <a:t>5</a:t>
              </a:r>
              <a:endParaRPr lang="ru-RU" sz="1600" b="1" dirty="0">
                <a:solidFill>
                  <a:srgbClr val="00FF00"/>
                </a:solidFill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486916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14908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522920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58924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594928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630932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3789040" y="71132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FF00"/>
                  </a:solidFill>
                </a:rPr>
                <a:t>6</a:t>
              </a:r>
              <a:endParaRPr lang="ru-RU" sz="1600" b="1" dirty="0">
                <a:solidFill>
                  <a:srgbClr val="00FF00"/>
                </a:solidFill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6671229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1628800" y="31528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4149080" y="71132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4869160" y="71132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5229200" y="67532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00FF00"/>
                  </a:solidFill>
                </a:rPr>
                <a:t>14</a:t>
              </a:r>
              <a:endParaRPr lang="ru-RU" sz="900" b="1" dirty="0">
                <a:solidFill>
                  <a:srgbClr val="00FF00"/>
                </a:solidFill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5229200" y="71132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5229200" y="74732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5229200" y="78333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5229200" y="81933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5229200" y="85534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6309320" y="53130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6309320" y="49530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6309320" y="45929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6309320" y="42329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6309320" y="38728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У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6309320" y="315280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00FF00"/>
                  </a:solidFill>
                </a:rPr>
                <a:t>12</a:t>
              </a:r>
              <a:endParaRPr lang="ru-RU" sz="900" b="1" dirty="0">
                <a:solidFill>
                  <a:srgbClr val="00FF00"/>
                </a:solidFill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6309320" y="35128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270892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FF00"/>
                  </a:solidFill>
                </a:rPr>
                <a:t>4</a:t>
              </a:r>
              <a:endParaRPr lang="ru-RU" sz="1600" b="1" dirty="0">
                <a:solidFill>
                  <a:srgbClr val="00FF00"/>
                </a:solidFill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558924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Й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522920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486916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Ч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06896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342900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378904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З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1628800" y="24327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00FF00"/>
                  </a:solidFill>
                </a:rPr>
                <a:t>13</a:t>
              </a:r>
              <a:endParaRPr lang="ru-RU" sz="900" b="1" dirty="0">
                <a:solidFill>
                  <a:srgbClr val="00FF00"/>
                </a:solidFill>
              </a:endParaRP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4149080" y="63931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1628800" y="27927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Б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2" name="Прямоугольник 231"/>
            <p:cNvSpPr/>
            <p:nvPr/>
          </p:nvSpPr>
          <p:spPr>
            <a:xfrm>
              <a:off x="1628800" y="351284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7029400" y="567308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1628800" y="42329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1628800" y="459296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-186771" y="6033120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FF00"/>
                  </a:solidFill>
                </a:rPr>
                <a:t>3</a:t>
              </a:r>
              <a:endParaRPr lang="ru-RU" sz="1600" b="1" dirty="0"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2656" y="1136576"/>
            <a:ext cx="6264696" cy="832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ГОРИЗОНТАЛИ: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1. Специальное учреждение, заведение, призванное осуществлять самые разные операции, действия с деньгами. Очень часто эти учреждения лопаются 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2. Как называется ценная бумага, содержащая безусловное денежное обязательство об уплате определенной суммы в определенный срок?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3. Документ, официальная расписка, выдаваемая человеку для подтверждения факта получения от него денежных платежей, товаров или других ценностей.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4. Доход, получаемый владельцем за счет использования другими лицами принадлежащей ему земли, имущества, капитала или другой собственности. Получение такого дохода не требует от владельца приложения трудовых усилий.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5. Это слово в переводе с английского означает дело. А вообще это деятельность человека или группы людей, проводимая за собственный счет, под свою ответственность.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4824" y="488504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Кроссворд № 7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8680" y="776536"/>
            <a:ext cx="5760640" cy="780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6. Открытое оповещение фирмой возможных покупателей, потребителей производимых ею товаров и услуг о качестве, достоинствах, преимуществах этих товаров и услуг. Она не должна порочить товары и услуги других фирм, иначе она недобросовестная.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7. Ввоз в страну закупленных за границей иностранных товаров или других ценностей для их употребления.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8. Взаимоотношение, взаимодействие человека с окружающей его природной средой, рациональное экономическое использование природных ресурсов.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9. Комплексная система мероприятий по управлению производственно-сбытовой деятельностью, основанная на изучении рынка с целью максимального удовлетворения потребностей покупателей.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4664" y="344488"/>
            <a:ext cx="6048672" cy="931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ВЕРТИКАЛИ: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10. Имущественные и интеллектуальные ценности, вкладываемые в объекты предпринимательской и другой деятельности.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11. Хранилище, в которое можно заложить имущественные ценности, вещи и получить на время денежную ссуду, величина которой зависит от стоимости заложенных вещей.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12. Служащий компании, фирмы, который управляет людьми, трудом, производством и продажей товаров.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13. Денежный документ установленной формы, который играет роль денег и может быть использован вместо денег в качестве средства платежа.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14. Как называется передача земли, зданий, имущества внаем их хозяином, владельцем на определенный срок за плату? 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15. Повышение цен на товары, приводящее к уменьшению количества товаров, которое можно купить, приобрести на одну денежную единицу.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16. Денежная единица любой страны, используемая и узаконенная в стране. </a:t>
            </a:r>
            <a:endParaRPr lang="ru-RU" dirty="0">
              <a:ln w="22225">
                <a:noFill/>
                <a:prstDash val="solid"/>
              </a:ln>
              <a:latin typeface="AG_Souvenir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48680" y="1523976"/>
          <a:ext cx="5976664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9581"/>
                <a:gridCol w="747083"/>
              </a:tblGrid>
              <a:tr h="4725168">
                <a:tc>
                  <a:txBody>
                    <a:bodyPr/>
                    <a:lstStyle/>
                    <a:p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Пояснительная записка…………….…..…………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Кроссворд № 1…………….…….………………….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Кроссворд № 2…………..………………………….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Кроссворд № 3……………..…….…………...…….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Кроссворд № 4………………………………..…….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Кроссворд № 5………………………………………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Кроссворд № 6…………………….…………..……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Кроссворд № 7………………………………………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Пословицы про деньги…………………………….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ln w="22225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latin typeface="AG_Souvenir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ln w="222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latin typeface="AG_Souvenir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60848" y="776536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Содержание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2" y="1523998"/>
            <a:ext cx="9906002" cy="6857999"/>
          </a:xfrm>
          <a:prstGeom prst="rect">
            <a:avLst/>
          </a:prstGeom>
          <a:noFill/>
        </p:spPr>
      </p:pic>
      <p:grpSp>
        <p:nvGrpSpPr>
          <p:cNvPr id="257" name="Группа 256"/>
          <p:cNvGrpSpPr/>
          <p:nvPr/>
        </p:nvGrpSpPr>
        <p:grpSpPr>
          <a:xfrm>
            <a:off x="476672" y="344488"/>
            <a:ext cx="5774142" cy="9361040"/>
            <a:chOff x="404664" y="416496"/>
            <a:chExt cx="5774142" cy="936104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645024" y="7765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3645024" y="11365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3645024" y="14966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45024" y="4164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10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45024" y="25767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3645024" y="22166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3645024" y="18566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3645024" y="36568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45024" y="32968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45024" y="29367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3284984" y="11365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2924944" y="11365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Б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364502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564904" y="11365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1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3284984" y="22166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2924944" y="22166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4005064" y="11365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4365104" y="22166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4005064" y="22166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2564904" y="22166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2204864" y="22166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2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4365104" y="29367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М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4365104" y="25767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725144" y="22166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Ь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4365104" y="18566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11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436510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4365104" y="36568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4365104" y="32968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Б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508518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472514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4365104" y="43769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00506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4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5085184" y="36568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580526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544522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5085184" y="47369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085184" y="43769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5085184" y="32968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М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5085184" y="29367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12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08518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5085184" y="54570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5085184" y="50970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Ж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256490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292494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328498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148478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220486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184482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764704" y="36568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112474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76470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04664" y="40168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3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2204864" y="47369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2204864" y="43769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764704" y="32968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Ч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764704" y="29367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13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220486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2204864" y="54570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2204864" y="50970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2204864" y="36568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14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1124744" y="50970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Б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1484784" y="50970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1844824" y="50970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З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764704" y="50970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5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184482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2924944" y="50970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2564904" y="50970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76470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112474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48478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40466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6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472514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292494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256490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М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364502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400506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М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436510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328498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7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645024" y="65371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Ф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645024" y="61771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5445224" y="58170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3645024" y="54570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15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3645024" y="76172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3645024" y="72572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364502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328498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2" name="Прямоугольник 231"/>
            <p:cNvSpPr/>
            <p:nvPr/>
          </p:nvSpPr>
          <p:spPr>
            <a:xfrm>
              <a:off x="3645024" y="83373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364502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4" name="Прямоугольник 233"/>
            <p:cNvSpPr/>
            <p:nvPr/>
          </p:nvSpPr>
          <p:spPr>
            <a:xfrm>
              <a:off x="220486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8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400506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256490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Э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292494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39" name="Прямоугольник 238"/>
            <p:cNvSpPr/>
            <p:nvPr/>
          </p:nvSpPr>
          <p:spPr>
            <a:xfrm>
              <a:off x="436510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0" name="Прямоугольник 239"/>
            <p:cNvSpPr/>
            <p:nvPr/>
          </p:nvSpPr>
          <p:spPr>
            <a:xfrm>
              <a:off x="472514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5085184" y="68972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>
            <a:xfrm>
              <a:off x="436510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3" name="Прямоугольник 242"/>
            <p:cNvSpPr/>
            <p:nvPr/>
          </p:nvSpPr>
          <p:spPr>
            <a:xfrm>
              <a:off x="400506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4" name="Прямоугольник 243"/>
            <p:cNvSpPr/>
            <p:nvPr/>
          </p:nvSpPr>
          <p:spPr>
            <a:xfrm>
              <a:off x="292494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5" name="Прямоугольник 244"/>
            <p:cNvSpPr/>
            <p:nvPr/>
          </p:nvSpPr>
          <p:spPr>
            <a:xfrm>
              <a:off x="328498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6" name="Прямоугольник 245"/>
            <p:cNvSpPr/>
            <p:nvPr/>
          </p:nvSpPr>
          <p:spPr>
            <a:xfrm>
              <a:off x="220486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7" name="Прямоугольник 246"/>
            <p:cNvSpPr/>
            <p:nvPr/>
          </p:nvSpPr>
          <p:spPr>
            <a:xfrm>
              <a:off x="256490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8" name="Прямоугольник 247"/>
            <p:cNvSpPr/>
            <p:nvPr/>
          </p:nvSpPr>
          <p:spPr>
            <a:xfrm>
              <a:off x="148478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М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49" name="Прямоугольник 248"/>
            <p:cNvSpPr/>
            <p:nvPr/>
          </p:nvSpPr>
          <p:spPr>
            <a:xfrm>
              <a:off x="184482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50" name="Прямоугольник 249"/>
            <p:cNvSpPr/>
            <p:nvPr/>
          </p:nvSpPr>
          <p:spPr>
            <a:xfrm>
              <a:off x="1124744" y="797733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9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251" name="Прямоугольник 250"/>
            <p:cNvSpPr/>
            <p:nvPr/>
          </p:nvSpPr>
          <p:spPr>
            <a:xfrm>
              <a:off x="1844824" y="72572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16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252" name="Прямоугольник 251"/>
            <p:cNvSpPr/>
            <p:nvPr/>
          </p:nvSpPr>
          <p:spPr>
            <a:xfrm>
              <a:off x="1844824" y="76172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53" name="Прямоугольник 252"/>
            <p:cNvSpPr/>
            <p:nvPr/>
          </p:nvSpPr>
          <p:spPr>
            <a:xfrm>
              <a:off x="1844824" y="833737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54" name="Прямоугольник 253"/>
            <p:cNvSpPr/>
            <p:nvPr/>
          </p:nvSpPr>
          <p:spPr>
            <a:xfrm>
              <a:off x="1844824" y="869741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Ю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1844824" y="905745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256" name="Прямоугольник 255"/>
            <p:cNvSpPr/>
            <p:nvPr/>
          </p:nvSpPr>
          <p:spPr>
            <a:xfrm>
              <a:off x="1844824" y="9417496"/>
              <a:ext cx="37354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1\Desktop\ramk72.pn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6672" y="1064568"/>
            <a:ext cx="5904656" cy="825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Без нужды живет, кто деньги бережет.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Бог любит веру, а деньги - счет.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Деньги к деньгам льнут.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Деньги не голова: наживное дело.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Вовремя копейка дороже рубля.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Деньги не щепки, счетом крепки.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Домашняя копейка рубль бережет.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Рубль есть - и ум есть, нет рубля - нет и ума.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Родись, крестись, женись, умирай - за все денежки подавай.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С кем знаться не хочешь, тому дай деньги взаймы.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Когда деньги говорят, тогда правда молчит.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Деньги - пух, только дунь на них - и нет.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Счастье бедному - алтын, а богатому - миллион.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Денежки в кармане – все друзья с нами.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Переводит рубль на пятаки.</a:t>
            </a:r>
          </a:p>
          <a:p>
            <a:pPr indent="-3429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Souvenir" pitchFamily="34" charset="0"/>
              </a:rPr>
              <a:t>• Без копейки рубль щербатый.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0688" y="344488"/>
            <a:ext cx="5607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Пословицы про деньги</a:t>
            </a:r>
          </a:p>
        </p:txBody>
      </p:sp>
      <p:pic>
        <p:nvPicPr>
          <p:cNvPr id="1026" name="Picture 2" descr="C:\Users\1\Desktop\money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941168" y="839383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0728" y="344488"/>
            <a:ext cx="5019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Пояснительная записка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992560"/>
            <a:ext cx="6192688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0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    Известно, что при прочих равных условиях, в памяти запечатлевается 90% того, что человек делает. Поэтому наиболее эффективной формой обучения является такая форма, которая основана на активном включении в действие, связанное с самостоятельным поиском знаний. </a:t>
            </a:r>
          </a:p>
          <a:p>
            <a:pPr algn="just">
              <a:lnSpc>
                <a:spcPts val="3000"/>
              </a:lnSpc>
            </a:pPr>
            <a:r>
              <a:rPr lang="ru-RU" sz="20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    Решение кроссвордов требует использования не только учебных изданий, но и дополнительной литературы - словари, энциклопедии. Что, в свою очередь, способствует расширению кругозора и закрепляет навыки работы с литературой.</a:t>
            </a:r>
          </a:p>
          <a:p>
            <a:pPr algn="just">
              <a:lnSpc>
                <a:spcPts val="3000"/>
              </a:lnSpc>
            </a:pPr>
            <a:r>
              <a:rPr lang="ru-RU" sz="20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    Цель пособия - дать возможность проверить своё понимание и знание терминов и принципов, которыми оперирует экономическая теория. Работа над кроссвордами позволит выработать навыки самостоятельной работы с литературой и легче овладеть терминологией экономической  теории. </a:t>
            </a:r>
          </a:p>
          <a:p>
            <a:pPr algn="just">
              <a:lnSpc>
                <a:spcPts val="3000"/>
              </a:lnSpc>
            </a:pPr>
            <a:r>
              <a:rPr lang="ru-RU" sz="20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    В пособии представлены кроссворды разной степени сложности. Это дает возможность использовать дифференцированный подход к проверке знаний  воспитанников.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92696" y="1352600"/>
            <a:ext cx="54006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ГОРИЗОНТАЛИ: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1. Денежный план семьи.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3. Затраты денежных средств на товары и услуги.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5. Вознаграждение за учёбу у студентов. </a:t>
            </a:r>
            <a:endParaRPr lang="ru-RU" dirty="0" smtClean="0">
              <a:ln w="22225">
                <a:noFill/>
                <a:prstDash val="solid"/>
              </a:ln>
            </a:endParaRPr>
          </a:p>
          <a:p>
            <a:pPr marL="342900" indent="-342900" algn="just">
              <a:lnSpc>
                <a:spcPct val="150000"/>
              </a:lnSpc>
            </a:pPr>
            <a:endParaRPr lang="ru-RU" sz="2000" b="1" dirty="0" smtClean="0">
              <a:latin typeface="Comic Sans MS" pitchFamily="66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ВЕРТИКАЛИ: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2. Поступление денежных средств из разных источников.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4. Оплата труда.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6. Источник доходов у мам с маленькими детьми.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2816" y="560512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Кроссворд № 1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980728" y="322480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3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84784" y="322480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88840" y="322480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92896" y="322480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96952" y="322480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Х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01008" y="322480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05064" y="322480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09120" y="322480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720752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З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88840" y="372886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88840" y="4232920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88840" y="4736976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988840" y="5241032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88840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88840" y="624914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2216696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4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484784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80728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5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492896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96952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501008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05064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09120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13176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17232" y="574508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96952" y="5241032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6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996952" y="624914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996952" y="6753200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996952" y="7257256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996952" y="7761312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Б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996952" y="826536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996952" y="876942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005064" y="372886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005064" y="2720752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005064" y="2216696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Х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005064" y="1712640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005064" y="120858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005064" y="704528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2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501008" y="120858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Ю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996952" y="120858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Б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492896" y="120858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1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4509120" y="120858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Ж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5013176" y="120858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517232" y="1208584"/>
            <a:ext cx="50405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20688" y="1352600"/>
            <a:ext cx="57606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ГОРИЗОНТАЛИ: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1. Источник дохода семьи, получаемого человеком за работу.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2. Денежное пособие, получаемое человеком</a:t>
            </a:r>
          </a:p>
          <a:p>
            <a:pPr lvl="1"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от государства при потери трудоспособности.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3. Деньги, полученные от продажи фруктов</a:t>
            </a:r>
          </a:p>
          <a:p>
            <a:pPr lvl="1"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с садового участка.</a:t>
            </a:r>
          </a:p>
          <a:p>
            <a:pPr lvl="1" algn="just">
              <a:lnSpc>
                <a:spcPct val="150000"/>
              </a:lnSpc>
            </a:pPr>
            <a:endParaRPr lang="ru-RU" sz="20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ВЕРТИКАЛИ: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4. Сумма денег, которую тратит семья.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5. Денежная помощь, оказываемая семье</a:t>
            </a:r>
          </a:p>
          <a:p>
            <a:pPr lvl="1"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государством.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6. Денежное пособие, выдаваемое студентам.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7. Металлические или бумажные знаки,</a:t>
            </a:r>
          </a:p>
          <a:p>
            <a:pPr lvl="1" algn="just">
              <a:lnSpc>
                <a:spcPct val="150000"/>
              </a:lnSpc>
            </a:pPr>
            <a:r>
              <a:rPr lang="ru-RU" dirty="0" smtClean="0">
                <a:ln w="22225">
                  <a:noFill/>
                  <a:prstDash val="solid"/>
                </a:ln>
                <a:latin typeface="AG_Souvenir" pitchFamily="34" charset="0"/>
              </a:rPr>
              <a:t>используемые при купле – продаже.</a:t>
            </a:r>
            <a:endParaRPr lang="ru-RU" dirty="0">
              <a:ln w="22225">
                <a:noFill/>
                <a:prstDash val="solid"/>
              </a:ln>
              <a:latin typeface="AG_Souvenir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4824" y="560512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Кроссворд № 2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130" name="Прямоугольник 129"/>
          <p:cNvSpPr/>
          <p:nvPr/>
        </p:nvSpPr>
        <p:spPr>
          <a:xfrm>
            <a:off x="3789040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772816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З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284984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780928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276872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4293096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797152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301208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80928" y="27927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780928" y="32968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780928" y="38008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Х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80928" y="430492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780928" y="480898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97152" y="178464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797152" y="27927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97152" y="32968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797152" y="38008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97152" y="430492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797152" y="480898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797152" y="531304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797152" y="581709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76872" y="32968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772816" y="32968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268760" y="32968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284984" y="32968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789040" y="32968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284984" y="480898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789040" y="480898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Х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293096" y="480898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284984" y="430492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84984" y="531304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84984" y="581709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284984" y="632115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Б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84984" y="682520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284984" y="732926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780928" y="732926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789040" y="732926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293096" y="732926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797152" y="732926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Г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301208" y="732926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268760" y="228870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1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797152" y="12805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6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764704" y="3296816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2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284984" y="380087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5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2276872" y="732926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7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276872" y="4808984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3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780928" y="178464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4</a:t>
            </a:r>
            <a:endParaRPr lang="ru-RU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2656" y="704528"/>
            <a:ext cx="6264696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ГОРИЗОНТАЛИ: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1. Будут целыми, как в танке, сбереженья ваши в….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2. Очень вкусная витрина у овощного …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3. В банке для всех вас висит прокламация: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 «Деньги в кубышках съедает…»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4. Журчат ручьи, промокли ноги - весной пора платить …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5. Как ребёнка нет без мамы, сбыта, нету без …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6. Коль трудился круглый год, будет кругленьким …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ПО ВЕРТИКАЛИ: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7. Мебель купили, одежду, посуду. Брали для этого в банке мы….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8. Приносить доходы стал в банке папин ….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9.Стал владельцем, братцы, я вот завода ….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10. В море коварном товаров и цен бизнес-корабль ведёт…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11. На товаре быть должна обязательно…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12. Чтобы партнёров не мучили споры пишут юристы для них ….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13. На рубль - копейки, на доллары - центы, бегут - набегают в банке …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14. Дела у нас пойдут на лад: мы в лучший банк внесли свой …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15. Чуть оплошает - так в тот же момент весь рынок захватит твой….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n w="22225">
                  <a:noFill/>
                  <a:prstDash val="solid"/>
                </a:ln>
                <a:latin typeface="AG_Souvenir" pitchFamily="34" charset="0"/>
              </a:rPr>
              <a:t>16. Чтобы дом купить я смог  взял кредит, внеся... </a:t>
            </a:r>
            <a:endParaRPr lang="ru-RU" sz="1600" dirty="0">
              <a:ln w="22225">
                <a:noFill/>
                <a:prstDash val="solid"/>
              </a:ln>
              <a:latin typeface="AG_Souveni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0808" y="200472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5875" cmpd="sng">
                  <a:gradFill>
                    <a:gsLst>
                      <a:gs pos="25000">
                        <a:srgbClr val="082E5C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Кроссворд № 3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C:\Users\1\Desktop\юля\работа\для сайта\фоны\fons_nabor 4\28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 l="4205" t="3801" r="3478" b="3801"/>
          <a:stretch>
            <a:fillRect/>
          </a:stretch>
        </p:blipFill>
        <p:spPr bwMode="auto">
          <a:xfrm rot="5400000">
            <a:off x="-1524001" y="1524001"/>
            <a:ext cx="9906002" cy="6857999"/>
          </a:xfrm>
          <a:prstGeom prst="rect">
            <a:avLst/>
          </a:prstGeom>
          <a:noFill/>
        </p:spPr>
      </p:pic>
      <p:grpSp>
        <p:nvGrpSpPr>
          <p:cNvPr id="165" name="Группа 164"/>
          <p:cNvGrpSpPr/>
          <p:nvPr/>
        </p:nvGrpSpPr>
        <p:grpSpPr>
          <a:xfrm>
            <a:off x="476672" y="704528"/>
            <a:ext cx="5976664" cy="8280920"/>
            <a:chOff x="476672" y="560512"/>
            <a:chExt cx="5760640" cy="828092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1683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55679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19675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3671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М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27687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З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63691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99695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196752" y="34408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196752" y="41609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196752" y="45209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196752" y="48809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19675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196752" y="56010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3671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Б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55679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91683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556792" y="45209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556792" y="56010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556792" y="48809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916832" y="48809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916832" y="56010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91683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916832" y="63211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27687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63691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Ф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99695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35699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1703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07707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43711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996952" y="56010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99695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2996952" y="63211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996952" y="66811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077072" y="56010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Б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077072" y="63211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З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077072" y="70412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077072" y="66811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077072" y="74012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077072" y="77613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М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077072" y="81213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077072" y="84813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437112" y="66811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797152" y="66811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157192" y="66811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5517232" y="66811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877272" y="66811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И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5157192" y="63211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5157192" y="70412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Г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5157192" y="74012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157192" y="77613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В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157192" y="81213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5157192" y="84813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2996952" y="41609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2996952" y="45209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Ы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2996952" y="34408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2996952" y="30807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Ц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996952" y="27207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996952" y="23607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2996952" y="20006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П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3356992" y="23607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3717032" y="23607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4077072" y="23607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4437112" y="23607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4797152" y="23607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М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157192" y="23607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3717032" y="27207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3717032" y="30807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3717032" y="34408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К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1703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У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717032" y="41609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Р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3717032" y="45209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Е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3717032" y="48809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Н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371703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Т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3356992" y="27207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Х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2636912" y="27207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4077072" y="27207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2996952" y="16406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13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2276872" y="27207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6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2636912" y="23607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5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3717032" y="20006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15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1196752" y="30807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8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476672" y="38008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2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47667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1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556792" y="41609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11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1916832" y="45209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9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55679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3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2996952" y="48809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14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407707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10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15719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12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3717032" y="66811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4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5157192" y="20006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Д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7192" y="16406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У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5157192" y="12805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5157192" y="9205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С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5157192" y="5605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FF00"/>
                  </a:solidFill>
                </a:rPr>
                <a:t>7</a:t>
              </a:r>
              <a:endParaRPr lang="ru-RU" b="1" dirty="0">
                <a:solidFill>
                  <a:srgbClr val="00FF00"/>
                </a:solidFill>
              </a:endParaRP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5517232" y="596111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Л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5517232" y="632115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О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5517232" y="56010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А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5517232" y="524103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CC"/>
                  </a:solidFill>
                </a:rPr>
                <a:t>З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5517232" y="488099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FF00"/>
                  </a:solidFill>
                </a:rPr>
                <a:t>16</a:t>
              </a:r>
              <a:endParaRPr lang="ru-RU" sz="1400" b="1" dirty="0"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2000</Words>
  <Application>Microsoft Office PowerPoint</Application>
  <PresentationFormat>Лист A4 (210x297 мм)</PresentationFormat>
  <Paragraphs>720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155</cp:revision>
  <dcterms:created xsi:type="dcterms:W3CDTF">2013-11-13T01:31:53Z</dcterms:created>
  <dcterms:modified xsi:type="dcterms:W3CDTF">2020-02-25T01:03:08Z</dcterms:modified>
</cp:coreProperties>
</file>