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7" autoAdjust="0"/>
    <p:restoredTop sz="94711" autoAdjust="0"/>
  </p:normalViewPr>
  <p:slideViewPr>
    <p:cSldViewPr>
      <p:cViewPr varScale="1">
        <p:scale>
          <a:sx n="73" d="100"/>
          <a:sy n="73" d="100"/>
        </p:scale>
        <p:origin x="-106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pPr>
              <a:defRPr/>
            </a:pPr>
            <a:fld id="{FF7B3A77-2A2E-498A-A982-8D92503FEDC9}" type="datetimeFigureOut">
              <a:rPr lang="ru-RU" smtClean="0"/>
              <a:pPr>
                <a:defRPr/>
              </a:pPr>
              <a:t>09.07.2019</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pPr>
              <a:defRPr/>
            </a:pPr>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pPr>
              <a:defRPr/>
            </a:pPr>
            <a:fld id="{7E8520F6-0D11-478B-9522-AC8AEE8279B9}"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fld id="{F98A0159-B1EA-4174-90A2-42996404ECDF}" type="datetimeFigureOut">
              <a:rPr lang="ru-RU" smtClean="0"/>
              <a:pPr>
                <a:defRPr/>
              </a:pPr>
              <a:t>09.07.2019</a:t>
            </a:fld>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FA037CC4-7792-4AA0-8F68-A4594D22BCC4}"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fld id="{B3DFD1BC-36FD-4079-B0FA-B9466A79AEB3}" type="datetimeFigureOut">
              <a:rPr lang="ru-RU" smtClean="0"/>
              <a:pPr>
                <a:defRPr/>
              </a:pPr>
              <a:t>09.07.2019</a:t>
            </a:fld>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9DC1A0B9-C98D-44F1-B942-8DA0B35F0600}"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fld id="{40A9B911-9DAE-43D9-B3EF-15CD7374D5C2}" type="datetimeFigureOut">
              <a:rPr lang="ru-RU" smtClean="0"/>
              <a:pPr>
                <a:defRPr/>
              </a:pPr>
              <a:t>09.07.2019</a:t>
            </a:fld>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D9122DEB-305A-46A4-A2F1-62AC5FA325AB}" type="slidenum">
              <a:rPr lang="ru-RU" smtClean="0"/>
              <a:pPr>
                <a:defRPr/>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pPr>
              <a:defRPr/>
            </a:pPr>
            <a:fld id="{B15E79F7-B19C-46A5-8AFD-80E7BA9DD3EB}" type="datetimeFigureOut">
              <a:rPr lang="ru-RU" smtClean="0"/>
              <a:pPr>
                <a:defRPr/>
              </a:pPr>
              <a:t>09.07.2019</a:t>
            </a:fld>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BDFDFA15-F5F7-4F88-828D-5D46339F0AB5}" type="slidenum">
              <a:rPr lang="ru-RU" smtClean="0"/>
              <a:pPr>
                <a:defRPr/>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fld id="{10BF7F19-8148-4BB4-A528-7A4010FAD5CE}" type="datetimeFigureOut">
              <a:rPr lang="ru-RU" smtClean="0"/>
              <a:pPr>
                <a:defRPr/>
              </a:pPr>
              <a:t>09.07.2019</a:t>
            </a:fld>
            <a:endParaRPr lang="ru-RU"/>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p:txBody>
          <a:bodyPr/>
          <a:lstStyle>
            <a:extLst/>
          </a:lstStyle>
          <a:p>
            <a:pPr>
              <a:defRPr/>
            </a:pPr>
            <a:fld id="{3BFECFA9-9046-41F7-80B5-1FAD294E4F51}" type="slidenum">
              <a:rPr lang="ru-RU" smtClean="0"/>
              <a:pPr>
                <a:defRPr/>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pPr>
              <a:defRPr/>
            </a:pPr>
            <a:fld id="{DF191126-1453-4C83-9B7D-4E0536BC29E2}" type="datetimeFigureOut">
              <a:rPr lang="ru-RU" smtClean="0"/>
              <a:pPr>
                <a:defRPr/>
              </a:pPr>
              <a:t>09.07.2019</a:t>
            </a:fld>
            <a:endParaRPr lang="ru-RU"/>
          </a:p>
        </p:txBody>
      </p:sp>
      <p:sp>
        <p:nvSpPr>
          <p:cNvPr id="8" name="Нижний колонтитул 7"/>
          <p:cNvSpPr>
            <a:spLocks noGrp="1"/>
          </p:cNvSpPr>
          <p:nvPr>
            <p:ph type="ftr" sz="quarter" idx="11"/>
          </p:nvPr>
        </p:nvSpPr>
        <p:spPr/>
        <p:txBody>
          <a:bodyPr/>
          <a:lstStyle>
            <a:extLst/>
          </a:lstStyle>
          <a:p>
            <a:pPr>
              <a:defRPr/>
            </a:pPr>
            <a:endParaRPr lang="ru-RU"/>
          </a:p>
        </p:txBody>
      </p:sp>
      <p:sp>
        <p:nvSpPr>
          <p:cNvPr id="9" name="Номер слайда 8"/>
          <p:cNvSpPr>
            <a:spLocks noGrp="1"/>
          </p:cNvSpPr>
          <p:nvPr>
            <p:ph type="sldNum" sz="quarter" idx="12"/>
          </p:nvPr>
        </p:nvSpPr>
        <p:spPr/>
        <p:txBody>
          <a:bodyPr/>
          <a:lstStyle>
            <a:extLst/>
          </a:lstStyle>
          <a:p>
            <a:pPr>
              <a:defRPr/>
            </a:pPr>
            <a:fld id="{ED1E7F79-F90A-497D-B74B-7FD12146CF68}" type="slidenum">
              <a:rPr lang="ru-RU" smtClean="0"/>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pPr>
              <a:defRPr/>
            </a:pPr>
            <a:fld id="{D8ADD9E0-D12C-4AD1-A184-DF025EA5DD59}" type="datetimeFigureOut">
              <a:rPr lang="ru-RU" smtClean="0"/>
              <a:pPr>
                <a:defRPr/>
              </a:pPr>
              <a:t>09.07.2019</a:t>
            </a:fld>
            <a:endParaRPr lang="ru-RU"/>
          </a:p>
        </p:txBody>
      </p:sp>
      <p:sp>
        <p:nvSpPr>
          <p:cNvPr id="4" name="Нижний колонтитул 3"/>
          <p:cNvSpPr>
            <a:spLocks noGrp="1"/>
          </p:cNvSpPr>
          <p:nvPr>
            <p:ph type="ftr" sz="quarter" idx="11"/>
          </p:nvPr>
        </p:nvSpPr>
        <p:spPr/>
        <p:txBody>
          <a:bodyPr/>
          <a:lstStyle>
            <a:extLst/>
          </a:lstStyle>
          <a:p>
            <a:pPr>
              <a:defRPr/>
            </a:pPr>
            <a:endParaRPr lang="ru-RU"/>
          </a:p>
        </p:txBody>
      </p:sp>
      <p:sp>
        <p:nvSpPr>
          <p:cNvPr id="5" name="Номер слайда 4"/>
          <p:cNvSpPr>
            <a:spLocks noGrp="1"/>
          </p:cNvSpPr>
          <p:nvPr>
            <p:ph type="sldNum" sz="quarter" idx="12"/>
          </p:nvPr>
        </p:nvSpPr>
        <p:spPr/>
        <p:txBody>
          <a:bodyPr/>
          <a:lstStyle>
            <a:extLst/>
          </a:lstStyle>
          <a:p>
            <a:pPr>
              <a:defRPr/>
            </a:pPr>
            <a:fld id="{F5BA221D-F9A1-455A-B969-232EC1E033DD}" type="slidenum">
              <a:rPr lang="ru-RU" smtClean="0"/>
              <a:pPr>
                <a:defRPr/>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pPr>
              <a:defRPr/>
            </a:pPr>
            <a:fld id="{D116E761-2ABC-44A5-ABAA-A994E8F76A84}" type="datetimeFigureOut">
              <a:rPr lang="ru-RU" smtClean="0"/>
              <a:pPr>
                <a:defRPr/>
              </a:pPr>
              <a:t>09.07.2019</a:t>
            </a:fld>
            <a:endParaRPr lang="ru-RU"/>
          </a:p>
        </p:txBody>
      </p:sp>
      <p:sp>
        <p:nvSpPr>
          <p:cNvPr id="3" name="Нижний колонтитул 2"/>
          <p:cNvSpPr>
            <a:spLocks noGrp="1"/>
          </p:cNvSpPr>
          <p:nvPr>
            <p:ph type="ftr" sz="quarter" idx="11"/>
          </p:nvPr>
        </p:nvSpPr>
        <p:spPr/>
        <p:txBody>
          <a:bodyPr/>
          <a:lstStyle>
            <a:extLst/>
          </a:lstStyle>
          <a:p>
            <a:pPr>
              <a:defRPr/>
            </a:pPr>
            <a:endParaRPr lang="ru-RU"/>
          </a:p>
        </p:txBody>
      </p:sp>
      <p:sp>
        <p:nvSpPr>
          <p:cNvPr id="4" name="Номер слайда 3"/>
          <p:cNvSpPr>
            <a:spLocks noGrp="1"/>
          </p:cNvSpPr>
          <p:nvPr>
            <p:ph type="sldNum" sz="quarter" idx="12"/>
          </p:nvPr>
        </p:nvSpPr>
        <p:spPr/>
        <p:txBody>
          <a:bodyPr/>
          <a:lstStyle>
            <a:extLst/>
          </a:lstStyle>
          <a:p>
            <a:pPr>
              <a:defRPr/>
            </a:pPr>
            <a:fld id="{3024889B-0281-4687-87A5-3DE1FA622A48}"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pPr>
              <a:defRPr/>
            </a:pPr>
            <a:fld id="{FE5F290A-9141-42CB-A93A-BFF8A2D46540}" type="datetimeFigureOut">
              <a:rPr lang="ru-RU" smtClean="0"/>
              <a:pPr>
                <a:defRPr/>
              </a:pPr>
              <a:t>09.07.2019</a:t>
            </a:fld>
            <a:endParaRPr lang="ru-RU"/>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p:txBody>
          <a:bodyPr/>
          <a:lstStyle>
            <a:extLst/>
          </a:lstStyle>
          <a:p>
            <a:pPr>
              <a:defRPr/>
            </a:pPr>
            <a:fld id="{D8C7B7A5-C941-4C3E-89B9-3337029396A5}" type="slidenum">
              <a:rPr lang="ru-RU" smtClean="0"/>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pPr>
              <a:defRPr/>
            </a:pPr>
            <a:fld id="{3DC6A4AE-AC91-4C9F-9988-E3125925377D}" type="datetimeFigureOut">
              <a:rPr lang="ru-RU" smtClean="0"/>
              <a:pPr>
                <a:defRPr/>
              </a:pPr>
              <a:t>09.07.2019</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pPr>
              <a:defRPr/>
            </a:pPr>
            <a:fld id="{5D4D2350-EE3A-4BD4-8B22-D87754C36384}" type="slidenum">
              <a:rPr lang="ru-RU" smtClean="0"/>
              <a:pPr>
                <a:defRPr/>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B15052F3-AFD0-4C79-B4B7-0068E110480D}" type="datetimeFigureOut">
              <a:rPr lang="ru-RU" smtClean="0"/>
              <a:pPr>
                <a:defRPr/>
              </a:pPr>
              <a:t>09.07.2019</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7EC7CE83-866F-4580-A5C3-47F4D76A7DB8}"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Заголовок 1"/>
          <p:cNvSpPr>
            <a:spLocks noGrp="1"/>
          </p:cNvSpPr>
          <p:nvPr>
            <p:ph type="ctrTitle"/>
          </p:nvPr>
        </p:nvSpPr>
        <p:spPr>
          <a:xfrm>
            <a:off x="395537" y="908720"/>
            <a:ext cx="8280920" cy="1656680"/>
          </a:xfrm>
        </p:spPr>
        <p:txBody>
          <a:bodyPr>
            <a:normAutofit fontScale="90000"/>
          </a:bodyPr>
          <a:lstStyle/>
          <a:p>
            <a:pPr eaLnBrk="1" hangingPunct="1"/>
            <a:r>
              <a:rPr lang="ru-RU" dirty="0" smtClean="0">
                <a:solidFill>
                  <a:srgbClr val="000000"/>
                </a:solidFill>
              </a:rPr>
              <a:t>2 апреля - </a:t>
            </a:r>
            <a:r>
              <a:rPr lang="ru-RU" dirty="0" smtClean="0"/>
              <a:t>Международный   день детской книги</a:t>
            </a:r>
          </a:p>
        </p:txBody>
      </p:sp>
      <p:sp>
        <p:nvSpPr>
          <p:cNvPr id="3" name="Подзаголовок 2"/>
          <p:cNvSpPr>
            <a:spLocks noGrp="1"/>
          </p:cNvSpPr>
          <p:nvPr>
            <p:ph type="subTitle" idx="1"/>
          </p:nvPr>
        </p:nvSpPr>
        <p:spPr>
          <a:xfrm>
            <a:off x="3779838" y="3644900"/>
            <a:ext cx="4824412" cy="1584325"/>
          </a:xfrm>
        </p:spPr>
        <p:txBody>
          <a:bodyPr rtlCol="0">
            <a:normAutofit/>
          </a:bodyPr>
          <a:lstStyle/>
          <a:p>
            <a:pPr algn="r" eaLnBrk="1" fontAlgn="auto" hangingPunct="1">
              <a:spcAft>
                <a:spcPts val="0"/>
              </a:spcAft>
              <a:buFont typeface="Arial" pitchFamily="34" charset="0"/>
              <a:buNone/>
              <a:defRPr/>
            </a:pPr>
            <a:r>
              <a:rPr lang="ru-RU" sz="2000" dirty="0" smtClean="0">
                <a:solidFill>
                  <a:schemeClr val="tx1"/>
                </a:solidFill>
                <a:latin typeface="Times New Roman" pitchFamily="18" charset="0"/>
                <a:cs typeface="Times New Roman" pitchFamily="18" charset="0"/>
              </a:rPr>
              <a:t>Подготовила: </a:t>
            </a:r>
          </a:p>
          <a:p>
            <a:pPr algn="r" eaLnBrk="1" fontAlgn="auto" hangingPunct="1">
              <a:spcAft>
                <a:spcPts val="0"/>
              </a:spcAft>
              <a:buFont typeface="Arial" pitchFamily="34" charset="0"/>
              <a:buNone/>
              <a:defRPr/>
            </a:pPr>
            <a:r>
              <a:rPr lang="ru-RU" sz="2000" dirty="0" smtClean="0">
                <a:solidFill>
                  <a:schemeClr val="tx1"/>
                </a:solidFill>
                <a:latin typeface="Times New Roman" pitchFamily="18" charset="0"/>
                <a:cs typeface="Times New Roman" pitchFamily="18" charset="0"/>
              </a:rPr>
              <a:t>Старший воспитатель </a:t>
            </a:r>
          </a:p>
          <a:p>
            <a:pPr algn="r" eaLnBrk="1" fontAlgn="auto" hangingPunct="1">
              <a:spcAft>
                <a:spcPts val="0"/>
              </a:spcAft>
              <a:buFont typeface="Arial" pitchFamily="34" charset="0"/>
              <a:buNone/>
              <a:defRPr/>
            </a:pPr>
            <a:r>
              <a:rPr lang="ru-RU" sz="2000" dirty="0" smtClean="0">
                <a:solidFill>
                  <a:schemeClr val="tx1"/>
                </a:solidFill>
                <a:latin typeface="Times New Roman" pitchFamily="18" charset="0"/>
                <a:cs typeface="Times New Roman" pitchFamily="18" charset="0"/>
              </a:rPr>
              <a:t>Н. С. Оболдина</a:t>
            </a:r>
            <a:endParaRPr lang="ru-RU" sz="2000" dirty="0">
              <a:solidFill>
                <a:schemeClr val="tx1"/>
              </a:solidFill>
              <a:latin typeface="Times New Roman" pitchFamily="18" charset="0"/>
              <a:cs typeface="Times New Roman" pitchFamily="18" charset="0"/>
            </a:endParaRPr>
          </a:p>
        </p:txBody>
      </p:sp>
      <p:sp>
        <p:nvSpPr>
          <p:cNvPr id="13315" name="TextBox 3"/>
          <p:cNvSpPr txBox="1">
            <a:spLocks noChangeArrowheads="1"/>
          </p:cNvSpPr>
          <p:nvPr/>
        </p:nvSpPr>
        <p:spPr bwMode="auto">
          <a:xfrm>
            <a:off x="323850" y="2565400"/>
            <a:ext cx="4248150" cy="1190625"/>
          </a:xfrm>
          <a:prstGeom prst="rect">
            <a:avLst/>
          </a:prstGeom>
          <a:noFill/>
          <a:ln w="9525">
            <a:noFill/>
            <a:miter lim="800000"/>
            <a:headEnd/>
            <a:tailEnd/>
          </a:ln>
        </p:spPr>
        <p:txBody>
          <a:bodyPr>
            <a:spAutoFit/>
          </a:bodyPr>
          <a:lstStyle/>
          <a:p>
            <a:r>
              <a:rPr lang="ru-RU" dirty="0">
                <a:latin typeface="Calibri" pitchFamily="34" charset="0"/>
              </a:rPr>
              <a:t>Без книг пуста человеческая жизнь. Книга не только наш друг, но и наш постоянный вечный спутник. (Демьян Бедный)</a:t>
            </a:r>
          </a:p>
        </p:txBody>
      </p:sp>
      <p:pic>
        <p:nvPicPr>
          <p:cNvPr id="13317" name="Picture 5" descr="f7be59fe3d7f657e0155734831cd8c56_XL"/>
          <p:cNvPicPr>
            <a:picLocks noChangeAspect="1" noChangeArrowheads="1"/>
          </p:cNvPicPr>
          <p:nvPr/>
        </p:nvPicPr>
        <p:blipFill>
          <a:blip r:embed="rId2" cstate="print"/>
          <a:srcRect/>
          <a:stretch>
            <a:fillRect/>
          </a:stretch>
        </p:blipFill>
        <p:spPr bwMode="auto">
          <a:xfrm>
            <a:off x="684213" y="4292600"/>
            <a:ext cx="3036887" cy="2159000"/>
          </a:xfrm>
          <a:prstGeom prst="rect">
            <a:avLst/>
          </a:prstGeom>
          <a:noFill/>
        </p:spPr>
      </p:pic>
      <p:sp>
        <p:nvSpPr>
          <p:cNvPr id="6" name="TextBox 5"/>
          <p:cNvSpPr txBox="1"/>
          <p:nvPr/>
        </p:nvSpPr>
        <p:spPr>
          <a:xfrm>
            <a:off x="755576" y="332656"/>
            <a:ext cx="8064896" cy="369332"/>
          </a:xfrm>
          <a:prstGeom prst="rect">
            <a:avLst/>
          </a:prstGeom>
          <a:noFill/>
        </p:spPr>
        <p:txBody>
          <a:bodyPr wrap="square" rtlCol="0">
            <a:spAutoFit/>
          </a:bodyPr>
          <a:lstStyle/>
          <a:p>
            <a:pPr algn="ctr"/>
            <a:r>
              <a:rPr lang="ru-RU" dirty="0" smtClean="0">
                <a:latin typeface="Times New Roman" pitchFamily="18" charset="0"/>
                <a:cs typeface="Times New Roman" pitchFamily="18" charset="0"/>
              </a:rPr>
              <a:t>ГУ РК «Сыктывкарский специализированный дом ребенка»</a:t>
            </a:r>
            <a:endParaRPr lang="ru-RU" dirty="0">
              <a:latin typeface="Times New Roman" pitchFamily="18" charset="0"/>
              <a:cs typeface="Times New Roman" pitchFamily="18" charset="0"/>
            </a:endParaRPr>
          </a:p>
        </p:txBody>
      </p:sp>
      <p:sp>
        <p:nvSpPr>
          <p:cNvPr id="7" name="TextBox 6"/>
          <p:cNvSpPr txBox="1"/>
          <p:nvPr/>
        </p:nvSpPr>
        <p:spPr>
          <a:xfrm>
            <a:off x="4716016" y="6093296"/>
            <a:ext cx="3024336" cy="369332"/>
          </a:xfrm>
          <a:prstGeom prst="rect">
            <a:avLst/>
          </a:prstGeom>
          <a:noFill/>
        </p:spPr>
        <p:txBody>
          <a:bodyPr wrap="square" rtlCol="0">
            <a:spAutoFit/>
          </a:bodyPr>
          <a:lstStyle/>
          <a:p>
            <a:r>
              <a:rPr lang="ru-RU" dirty="0" smtClean="0"/>
              <a:t> Сыктывкар, 2018</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p:nvPr>
        </p:nvSpPr>
        <p:spPr>
          <a:xfrm>
            <a:off x="2339975" y="274638"/>
            <a:ext cx="5040313" cy="633412"/>
          </a:xfrm>
        </p:spPr>
        <p:txBody>
          <a:bodyPr/>
          <a:lstStyle/>
          <a:p>
            <a:pPr eaLnBrk="1" hangingPunct="1"/>
            <a:r>
              <a:rPr lang="ru-RU" sz="2800" smtClean="0">
                <a:latin typeface="Times New Roman" pitchFamily="18" charset="0"/>
              </a:rPr>
              <a:t>Музыкальные книги</a:t>
            </a:r>
          </a:p>
        </p:txBody>
      </p:sp>
      <p:pic>
        <p:nvPicPr>
          <p:cNvPr id="22532" name="Picture 4" descr="692703_3118452"/>
          <p:cNvPicPr>
            <a:picLocks noChangeAspect="1" noChangeArrowheads="1"/>
          </p:cNvPicPr>
          <p:nvPr/>
        </p:nvPicPr>
        <p:blipFill>
          <a:blip r:embed="rId2" cstate="print"/>
          <a:srcRect/>
          <a:stretch>
            <a:fillRect/>
          </a:stretch>
        </p:blipFill>
        <p:spPr bwMode="auto">
          <a:xfrm>
            <a:off x="5148263" y="3429000"/>
            <a:ext cx="3311525" cy="3208338"/>
          </a:xfrm>
          <a:prstGeom prst="rect">
            <a:avLst/>
          </a:prstGeom>
          <a:noFill/>
        </p:spPr>
      </p:pic>
      <p:pic>
        <p:nvPicPr>
          <p:cNvPr id="22535" name="Picture 7" descr="b1278873"/>
          <p:cNvPicPr>
            <a:picLocks noChangeAspect="1" noChangeArrowheads="1"/>
          </p:cNvPicPr>
          <p:nvPr/>
        </p:nvPicPr>
        <p:blipFill>
          <a:blip r:embed="rId3" cstate="print"/>
          <a:srcRect/>
          <a:stretch>
            <a:fillRect/>
          </a:stretch>
        </p:blipFill>
        <p:spPr bwMode="auto">
          <a:xfrm>
            <a:off x="1042988" y="4652963"/>
            <a:ext cx="3351212" cy="1800225"/>
          </a:xfrm>
          <a:prstGeom prst="rect">
            <a:avLst/>
          </a:prstGeom>
          <a:noFill/>
        </p:spPr>
      </p:pic>
      <p:pic>
        <p:nvPicPr>
          <p:cNvPr id="22536" name="Picture 8" descr="Umka"/>
          <p:cNvPicPr>
            <a:picLocks noChangeAspect="1" noChangeArrowheads="1"/>
          </p:cNvPicPr>
          <p:nvPr/>
        </p:nvPicPr>
        <p:blipFill>
          <a:blip r:embed="rId4" cstate="print"/>
          <a:srcRect/>
          <a:stretch>
            <a:fillRect/>
          </a:stretch>
        </p:blipFill>
        <p:spPr bwMode="auto">
          <a:xfrm>
            <a:off x="827088" y="1484313"/>
            <a:ext cx="3563937" cy="26797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xfrm>
            <a:off x="457200" y="274638"/>
            <a:ext cx="8229600" cy="633412"/>
          </a:xfrm>
        </p:spPr>
        <p:txBody>
          <a:bodyPr/>
          <a:lstStyle/>
          <a:p>
            <a:r>
              <a:rPr lang="ru-RU" sz="3200" smtClean="0">
                <a:latin typeface="Times New Roman" pitchFamily="18" charset="0"/>
              </a:rPr>
              <a:t>Книжки -игрушки</a:t>
            </a:r>
          </a:p>
        </p:txBody>
      </p:sp>
      <p:pic>
        <p:nvPicPr>
          <p:cNvPr id="23556" name="Picture 4" descr="20297046"/>
          <p:cNvPicPr>
            <a:picLocks noChangeAspect="1" noChangeArrowheads="1"/>
          </p:cNvPicPr>
          <p:nvPr/>
        </p:nvPicPr>
        <p:blipFill>
          <a:blip r:embed="rId2" cstate="print"/>
          <a:srcRect/>
          <a:stretch>
            <a:fillRect/>
          </a:stretch>
        </p:blipFill>
        <p:spPr bwMode="auto">
          <a:xfrm>
            <a:off x="468313" y="1484313"/>
            <a:ext cx="3067050" cy="4608512"/>
          </a:xfrm>
          <a:prstGeom prst="rect">
            <a:avLst/>
          </a:prstGeom>
          <a:noFill/>
        </p:spPr>
      </p:pic>
      <p:pic>
        <p:nvPicPr>
          <p:cNvPr id="23558" name="Picture 6" descr="image3"/>
          <p:cNvPicPr>
            <a:picLocks noChangeAspect="1" noChangeArrowheads="1"/>
          </p:cNvPicPr>
          <p:nvPr/>
        </p:nvPicPr>
        <p:blipFill>
          <a:blip r:embed="rId3" cstate="print"/>
          <a:srcRect/>
          <a:stretch>
            <a:fillRect/>
          </a:stretch>
        </p:blipFill>
        <p:spPr bwMode="auto">
          <a:xfrm>
            <a:off x="4500563" y="2205038"/>
            <a:ext cx="4241800" cy="42418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xfrm>
            <a:off x="457200" y="274638"/>
            <a:ext cx="8229600" cy="561975"/>
          </a:xfrm>
        </p:spPr>
        <p:txBody>
          <a:bodyPr/>
          <a:lstStyle/>
          <a:p>
            <a:r>
              <a:rPr lang="ru-RU" sz="2800" smtClean="0">
                <a:latin typeface="Times New Roman" pitchFamily="18" charset="0"/>
              </a:rPr>
              <a:t>Книжки- раскладушки</a:t>
            </a:r>
          </a:p>
        </p:txBody>
      </p:sp>
      <p:pic>
        <p:nvPicPr>
          <p:cNvPr id="24580" name="Picture 4" descr="1014559997"/>
          <p:cNvPicPr>
            <a:picLocks noChangeAspect="1" noChangeArrowheads="1"/>
          </p:cNvPicPr>
          <p:nvPr/>
        </p:nvPicPr>
        <p:blipFill>
          <a:blip r:embed="rId2" cstate="print"/>
          <a:srcRect/>
          <a:stretch>
            <a:fillRect/>
          </a:stretch>
        </p:blipFill>
        <p:spPr bwMode="auto">
          <a:xfrm>
            <a:off x="1908175" y="1628775"/>
            <a:ext cx="5246688" cy="2159000"/>
          </a:xfrm>
          <a:prstGeom prst="rect">
            <a:avLst/>
          </a:prstGeom>
          <a:noFill/>
        </p:spPr>
      </p:pic>
      <p:pic>
        <p:nvPicPr>
          <p:cNvPr id="24582" name="Picture 6" descr="1019051433"/>
          <p:cNvPicPr>
            <a:picLocks noChangeAspect="1" noChangeArrowheads="1"/>
          </p:cNvPicPr>
          <p:nvPr/>
        </p:nvPicPr>
        <p:blipFill>
          <a:blip r:embed="rId3" cstate="print"/>
          <a:srcRect/>
          <a:stretch>
            <a:fillRect/>
          </a:stretch>
        </p:blipFill>
        <p:spPr bwMode="auto">
          <a:xfrm>
            <a:off x="755650" y="4076700"/>
            <a:ext cx="7805738" cy="2159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a:xfrm>
            <a:off x="468313" y="333375"/>
            <a:ext cx="4103687" cy="809625"/>
          </a:xfrm>
        </p:spPr>
        <p:txBody>
          <a:bodyPr/>
          <a:lstStyle/>
          <a:p>
            <a:pPr algn="l"/>
            <a:r>
              <a:rPr lang="ru-RU" sz="2800" smtClean="0">
                <a:latin typeface="Times New Roman" pitchFamily="18" charset="0"/>
              </a:rPr>
              <a:t>Мягкие книжки</a:t>
            </a:r>
          </a:p>
        </p:txBody>
      </p:sp>
      <p:pic>
        <p:nvPicPr>
          <p:cNvPr id="25610" name="Picture 10" descr="maxresdefault"/>
          <p:cNvPicPr>
            <a:picLocks noChangeAspect="1" noChangeArrowheads="1"/>
          </p:cNvPicPr>
          <p:nvPr/>
        </p:nvPicPr>
        <p:blipFill>
          <a:blip r:embed="rId2" cstate="print"/>
          <a:srcRect/>
          <a:stretch>
            <a:fillRect/>
          </a:stretch>
        </p:blipFill>
        <p:spPr bwMode="auto">
          <a:xfrm>
            <a:off x="755650" y="3789363"/>
            <a:ext cx="4968875" cy="2619375"/>
          </a:xfrm>
          <a:prstGeom prst="rect">
            <a:avLst/>
          </a:prstGeom>
          <a:noFill/>
        </p:spPr>
      </p:pic>
      <p:pic>
        <p:nvPicPr>
          <p:cNvPr id="25611" name="Picture 11" descr="774085618_1362965268"/>
          <p:cNvPicPr>
            <a:picLocks noChangeAspect="1" noChangeArrowheads="1"/>
          </p:cNvPicPr>
          <p:nvPr/>
        </p:nvPicPr>
        <p:blipFill>
          <a:blip r:embed="rId3" cstate="print"/>
          <a:srcRect/>
          <a:stretch>
            <a:fillRect/>
          </a:stretch>
        </p:blipFill>
        <p:spPr bwMode="auto">
          <a:xfrm>
            <a:off x="684213" y="1557338"/>
            <a:ext cx="4332287" cy="1798637"/>
          </a:xfrm>
          <a:prstGeom prst="rect">
            <a:avLst/>
          </a:prstGeom>
          <a:noFill/>
        </p:spPr>
      </p:pic>
      <p:pic>
        <p:nvPicPr>
          <p:cNvPr id="25612" name="Picture 12" descr="57b6b6d1a88be"/>
          <p:cNvPicPr>
            <a:picLocks noChangeAspect="1" noChangeArrowheads="1"/>
          </p:cNvPicPr>
          <p:nvPr/>
        </p:nvPicPr>
        <p:blipFill>
          <a:blip r:embed="rId4" cstate="print"/>
          <a:srcRect/>
          <a:stretch>
            <a:fillRect/>
          </a:stretch>
        </p:blipFill>
        <p:spPr bwMode="auto">
          <a:xfrm>
            <a:off x="5292725" y="333375"/>
            <a:ext cx="3473450" cy="343058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a:xfrm>
            <a:off x="5508104" y="274638"/>
            <a:ext cx="3312046" cy="1570037"/>
          </a:xfrm>
        </p:spPr>
        <p:txBody>
          <a:bodyPr/>
          <a:lstStyle/>
          <a:p>
            <a:r>
              <a:rPr lang="ru-RU" sz="3200" dirty="0" smtClean="0">
                <a:latin typeface="Times New Roman" pitchFamily="18" charset="0"/>
              </a:rPr>
              <a:t>Книги для купания</a:t>
            </a:r>
          </a:p>
        </p:txBody>
      </p:sp>
      <p:pic>
        <p:nvPicPr>
          <p:cNvPr id="26631" name="Picture 7" descr="1308817162"/>
          <p:cNvPicPr>
            <a:picLocks noChangeAspect="1" noChangeArrowheads="1"/>
          </p:cNvPicPr>
          <p:nvPr/>
        </p:nvPicPr>
        <p:blipFill>
          <a:blip r:embed="rId2" cstate="print"/>
          <a:srcRect/>
          <a:stretch>
            <a:fillRect/>
          </a:stretch>
        </p:blipFill>
        <p:spPr bwMode="auto">
          <a:xfrm>
            <a:off x="2771775" y="2708275"/>
            <a:ext cx="6099175" cy="3771900"/>
          </a:xfrm>
          <a:prstGeom prst="rect">
            <a:avLst/>
          </a:prstGeom>
          <a:noFill/>
        </p:spPr>
      </p:pic>
      <p:pic>
        <p:nvPicPr>
          <p:cNvPr id="26630" name="Picture 6" descr="51785_56eedcacd78b9"/>
          <p:cNvPicPr>
            <a:picLocks noChangeAspect="1" noChangeArrowheads="1"/>
          </p:cNvPicPr>
          <p:nvPr/>
        </p:nvPicPr>
        <p:blipFill>
          <a:blip r:embed="rId3" cstate="print"/>
          <a:srcRect/>
          <a:stretch>
            <a:fillRect/>
          </a:stretch>
        </p:blipFill>
        <p:spPr bwMode="auto">
          <a:xfrm>
            <a:off x="250825" y="260350"/>
            <a:ext cx="4608513" cy="3871913"/>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a:xfrm>
            <a:off x="323850" y="274638"/>
            <a:ext cx="6769100" cy="561975"/>
          </a:xfrm>
        </p:spPr>
        <p:txBody>
          <a:bodyPr/>
          <a:lstStyle/>
          <a:p>
            <a:r>
              <a:rPr lang="ru-RU" sz="2800" smtClean="0">
                <a:latin typeface="Times New Roman" pitchFamily="18" charset="0"/>
              </a:rPr>
              <a:t>Книги - обрезки</a:t>
            </a:r>
          </a:p>
        </p:txBody>
      </p:sp>
      <p:pic>
        <p:nvPicPr>
          <p:cNvPr id="28678" name="Picture 6" descr="7586175"/>
          <p:cNvPicPr>
            <a:picLocks noChangeAspect="1" noChangeArrowheads="1"/>
          </p:cNvPicPr>
          <p:nvPr/>
        </p:nvPicPr>
        <p:blipFill>
          <a:blip r:embed="rId2" cstate="print"/>
          <a:srcRect/>
          <a:stretch>
            <a:fillRect/>
          </a:stretch>
        </p:blipFill>
        <p:spPr bwMode="auto">
          <a:xfrm>
            <a:off x="1835150" y="4005263"/>
            <a:ext cx="3357563" cy="2517775"/>
          </a:xfrm>
          <a:prstGeom prst="rect">
            <a:avLst/>
          </a:prstGeom>
          <a:noFill/>
        </p:spPr>
      </p:pic>
      <p:pic>
        <p:nvPicPr>
          <p:cNvPr id="28679" name="Picture 7" descr="28147e71698fcfa6dc0e128895ebcd7f"/>
          <p:cNvPicPr>
            <a:picLocks noChangeAspect="1" noChangeArrowheads="1"/>
          </p:cNvPicPr>
          <p:nvPr/>
        </p:nvPicPr>
        <p:blipFill>
          <a:blip r:embed="rId3" cstate="print"/>
          <a:srcRect/>
          <a:stretch>
            <a:fillRect/>
          </a:stretch>
        </p:blipFill>
        <p:spPr bwMode="auto">
          <a:xfrm>
            <a:off x="395288" y="1196975"/>
            <a:ext cx="2525712" cy="2735263"/>
          </a:xfrm>
          <a:prstGeom prst="rect">
            <a:avLst/>
          </a:prstGeom>
          <a:noFill/>
        </p:spPr>
      </p:pic>
      <p:pic>
        <p:nvPicPr>
          <p:cNvPr id="28680" name="Picture 8" descr="ymka_174014"/>
          <p:cNvPicPr>
            <a:picLocks noChangeAspect="1" noChangeArrowheads="1"/>
          </p:cNvPicPr>
          <p:nvPr/>
        </p:nvPicPr>
        <p:blipFill>
          <a:blip r:embed="rId4" cstate="print"/>
          <a:srcRect/>
          <a:stretch>
            <a:fillRect/>
          </a:stretch>
        </p:blipFill>
        <p:spPr bwMode="auto">
          <a:xfrm>
            <a:off x="5651500" y="1052513"/>
            <a:ext cx="2933700" cy="517207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a:xfrm>
            <a:off x="4787900" y="274638"/>
            <a:ext cx="3898900" cy="633412"/>
          </a:xfrm>
        </p:spPr>
        <p:txBody>
          <a:bodyPr>
            <a:normAutofit fontScale="90000"/>
          </a:bodyPr>
          <a:lstStyle/>
          <a:p>
            <a:r>
              <a:rPr lang="ru-RU" sz="4000" smtClean="0"/>
              <a:t>Книга пазл</a:t>
            </a:r>
          </a:p>
        </p:txBody>
      </p:sp>
      <p:pic>
        <p:nvPicPr>
          <p:cNvPr id="29701" name="Picture 5" descr="image"/>
          <p:cNvPicPr>
            <a:picLocks noChangeAspect="1" noChangeArrowheads="1"/>
          </p:cNvPicPr>
          <p:nvPr/>
        </p:nvPicPr>
        <p:blipFill>
          <a:blip r:embed="rId2" cstate="print"/>
          <a:srcRect/>
          <a:stretch>
            <a:fillRect/>
          </a:stretch>
        </p:blipFill>
        <p:spPr bwMode="auto">
          <a:xfrm>
            <a:off x="1331913" y="3141663"/>
            <a:ext cx="3527425" cy="3511550"/>
          </a:xfrm>
          <a:prstGeom prst="rect">
            <a:avLst/>
          </a:prstGeom>
          <a:noFill/>
        </p:spPr>
      </p:pic>
      <p:pic>
        <p:nvPicPr>
          <p:cNvPr id="29702" name="Picture 6" descr="1021302434"/>
          <p:cNvPicPr>
            <a:picLocks noChangeAspect="1" noChangeArrowheads="1"/>
          </p:cNvPicPr>
          <p:nvPr/>
        </p:nvPicPr>
        <p:blipFill>
          <a:blip r:embed="rId3" cstate="print"/>
          <a:srcRect/>
          <a:stretch>
            <a:fillRect/>
          </a:stretch>
        </p:blipFill>
        <p:spPr bwMode="auto">
          <a:xfrm>
            <a:off x="5435600" y="1773238"/>
            <a:ext cx="3016250" cy="4249737"/>
          </a:xfrm>
          <a:prstGeom prst="rect">
            <a:avLst/>
          </a:prstGeom>
          <a:noFill/>
        </p:spPr>
      </p:pic>
      <p:pic>
        <p:nvPicPr>
          <p:cNvPr id="29703" name="Picture 7" descr="f0262c8be76152c45c8c8db6ffe2df90"/>
          <p:cNvPicPr>
            <a:picLocks noChangeAspect="1" noChangeArrowheads="1"/>
          </p:cNvPicPr>
          <p:nvPr/>
        </p:nvPicPr>
        <p:blipFill>
          <a:blip r:embed="rId4" cstate="print"/>
          <a:srcRect/>
          <a:stretch>
            <a:fillRect/>
          </a:stretch>
        </p:blipFill>
        <p:spPr bwMode="auto">
          <a:xfrm>
            <a:off x="323850" y="333375"/>
            <a:ext cx="3394075" cy="252095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a:xfrm>
            <a:off x="457200" y="274638"/>
            <a:ext cx="8229600" cy="633412"/>
          </a:xfrm>
        </p:spPr>
        <p:txBody>
          <a:bodyPr>
            <a:normAutofit fontScale="90000"/>
          </a:bodyPr>
          <a:lstStyle/>
          <a:p>
            <a:r>
              <a:rPr lang="ru-RU" sz="4000" smtClean="0"/>
              <a:t>Книга - панорама</a:t>
            </a:r>
          </a:p>
        </p:txBody>
      </p:sp>
      <p:pic>
        <p:nvPicPr>
          <p:cNvPr id="30725" name="Picture 5" descr="scrn_big_1"/>
          <p:cNvPicPr>
            <a:picLocks noChangeAspect="1" noChangeArrowheads="1"/>
          </p:cNvPicPr>
          <p:nvPr/>
        </p:nvPicPr>
        <p:blipFill>
          <a:blip r:embed="rId2" cstate="print"/>
          <a:srcRect/>
          <a:stretch>
            <a:fillRect/>
          </a:stretch>
        </p:blipFill>
        <p:spPr bwMode="auto">
          <a:xfrm>
            <a:off x="323850" y="1700213"/>
            <a:ext cx="4262438" cy="4508500"/>
          </a:xfrm>
          <a:prstGeom prst="rect">
            <a:avLst/>
          </a:prstGeom>
          <a:noFill/>
        </p:spPr>
      </p:pic>
      <p:pic>
        <p:nvPicPr>
          <p:cNvPr id="30726" name="Picture 6" descr="42add9778340dbde0c29d5a63deae42a"/>
          <p:cNvPicPr>
            <a:picLocks noChangeAspect="1" noChangeArrowheads="1"/>
          </p:cNvPicPr>
          <p:nvPr/>
        </p:nvPicPr>
        <p:blipFill>
          <a:blip r:embed="rId3" cstate="print"/>
          <a:srcRect/>
          <a:stretch>
            <a:fillRect/>
          </a:stretch>
        </p:blipFill>
        <p:spPr bwMode="auto">
          <a:xfrm>
            <a:off x="4067175" y="1773238"/>
            <a:ext cx="4752975" cy="475297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p:cNvSpPr>
          <p:nvPr>
            <p:ph idx="1"/>
          </p:nvPr>
        </p:nvSpPr>
        <p:spPr/>
        <p:txBody>
          <a:bodyPr/>
          <a:lstStyle/>
          <a:p>
            <a:r>
              <a:rPr lang="ru-RU" dirty="0" smtClean="0"/>
              <a:t> В Международный день  детской книги ( раз в два года) детским писателям  и художникам присуждается самая престижная   в данной литературной области награда -  Международная премия  имени </a:t>
            </a:r>
            <a:r>
              <a:rPr lang="ru-RU" dirty="0" smtClean="0"/>
              <a:t>Г. </a:t>
            </a:r>
            <a:r>
              <a:rPr lang="ru-RU" dirty="0" smtClean="0"/>
              <a:t>Х.</a:t>
            </a:r>
            <a:r>
              <a:rPr lang="ru-RU" dirty="0" smtClean="0"/>
              <a:t> </a:t>
            </a:r>
            <a:r>
              <a:rPr lang="ru-RU" dirty="0" smtClean="0"/>
              <a:t>Андерсена с вручением золотой медали.</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p:cNvSpPr>
          <p:nvPr>
            <p:ph idx="1"/>
          </p:nvPr>
        </p:nvSpPr>
        <p:spPr>
          <a:xfrm>
            <a:off x="457200" y="2565400"/>
            <a:ext cx="8229600" cy="3560763"/>
          </a:xfrm>
        </p:spPr>
        <p:txBody>
          <a:bodyPr/>
          <a:lstStyle/>
          <a:p>
            <a:pPr algn="dist">
              <a:buFont typeface="Arial" charset="0"/>
              <a:buNone/>
            </a:pPr>
            <a:r>
              <a:rPr lang="ru-RU" smtClean="0"/>
              <a:t>	«Я к вам обращаюсь, товарищи, дети: Полезнее книги нет вещи на свете! Пусть книги друзьями заходят в дома, Читайте всю жизнь, набирайтесь» </a:t>
            </a:r>
            <a:r>
              <a:rPr lang="en-US" smtClean="0"/>
              <a:t>(С. Михалков)</a:t>
            </a:r>
            <a:r>
              <a:rPr lang="ru-RU" smtClean="0"/>
              <a:t>.</a:t>
            </a:r>
          </a:p>
        </p:txBody>
      </p:sp>
      <p:sp>
        <p:nvSpPr>
          <p:cNvPr id="32770" name="Rectangle 2"/>
          <p:cNvSpPr>
            <a:spLocks noGrp="1"/>
          </p:cNvSpPr>
          <p:nvPr>
            <p:ph type="title"/>
          </p:nvPr>
        </p:nvSpPr>
        <p:spPr>
          <a:xfrm>
            <a:off x="457200" y="274638"/>
            <a:ext cx="8229600" cy="1930400"/>
          </a:xfrm>
        </p:spPr>
        <p:txBody>
          <a:bodyPr/>
          <a:lstStyle/>
          <a:p>
            <a:r>
              <a:rPr lang="ru-RU" smtClean="0"/>
              <a:t>Спасибо за внимание!!!!</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rtlCol="0">
            <a:normAutofit/>
          </a:bodyPr>
          <a:lstStyle/>
          <a:p>
            <a:pPr marL="0" indent="0" eaLnBrk="1" fontAlgn="auto" hangingPunct="1">
              <a:spcAft>
                <a:spcPts val="0"/>
              </a:spcAft>
              <a:buFont typeface="Arial" pitchFamily="34" charset="0"/>
              <a:buNone/>
              <a:defRPr/>
            </a:pPr>
            <a:r>
              <a:rPr lang="ru-RU" dirty="0"/>
              <a:t>Впервые </a:t>
            </a:r>
            <a:r>
              <a:rPr lang="ru-RU" dirty="0" smtClean="0"/>
              <a:t>Международный день детской книги  </a:t>
            </a:r>
            <a:r>
              <a:rPr lang="ru-RU" dirty="0"/>
              <a:t>отмечался в 1967 году по инициативе Международного  совета по детской книге. Дата празднования была выбрана не случайно: 2 апреля – день рождения датского писателя – сказочника Ганса </a:t>
            </a:r>
            <a:r>
              <a:rPr lang="ru-RU" dirty="0" err="1"/>
              <a:t>Христиана</a:t>
            </a:r>
            <a:r>
              <a:rPr lang="ru-RU" dirty="0"/>
              <a:t> Андерсена (1805 – 1875). </a:t>
            </a:r>
          </a:p>
          <a:p>
            <a:pPr eaLnBrk="1" fontAlgn="auto" hangingPunct="1">
              <a:spcAft>
                <a:spcPts val="0"/>
              </a:spcAft>
              <a:buFont typeface="Arial" pitchFamily="34" charset="0"/>
              <a:buChar char="•"/>
              <a:defRPr/>
            </a:pPr>
            <a:endParaRPr lang="ru-RU" dirty="0"/>
          </a:p>
        </p:txBody>
      </p:sp>
      <p:sp>
        <p:nvSpPr>
          <p:cNvPr id="14337" name="Заголовок 1"/>
          <p:cNvSpPr>
            <a:spLocks noGrp="1"/>
          </p:cNvSpPr>
          <p:nvPr>
            <p:ph type="title"/>
          </p:nvPr>
        </p:nvSpPr>
        <p:spPr/>
        <p:txBody>
          <a:bodyPr/>
          <a:lstStyle/>
          <a:p>
            <a:pPr eaLnBrk="1" hangingPunct="1"/>
            <a:r>
              <a:rPr lang="ru-RU" smtClean="0"/>
              <a:t>Из истории</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Заголовок 1"/>
          <p:cNvSpPr>
            <a:spLocks noGrp="1"/>
          </p:cNvSpPr>
          <p:nvPr>
            <p:ph type="title"/>
          </p:nvPr>
        </p:nvSpPr>
        <p:spPr>
          <a:xfrm>
            <a:off x="457200" y="274638"/>
            <a:ext cx="8229600" cy="6323012"/>
          </a:xfrm>
        </p:spPr>
        <p:txBody>
          <a:bodyPr>
            <a:normAutofit/>
          </a:bodyPr>
          <a:lstStyle/>
          <a:p>
            <a:pPr algn="just" eaLnBrk="1" hangingPunct="1"/>
            <a:r>
              <a:rPr lang="ru-RU" sz="3200" b="0" dirty="0" smtClean="0">
                <a:solidFill>
                  <a:schemeClr val="tx1"/>
                </a:solidFill>
                <a:effectLst/>
                <a:latin typeface="Times New Roman" pitchFamily="18" charset="0"/>
                <a:cs typeface="Times New Roman" pitchFamily="18" charset="0"/>
              </a:rPr>
              <a:t>Детская литература берет свое начало в недрах народного творчества. Колыбельные песни, </a:t>
            </a:r>
            <a:r>
              <a:rPr lang="ru-RU" sz="3200" b="0" dirty="0" err="1" smtClean="0">
                <a:solidFill>
                  <a:schemeClr val="tx1"/>
                </a:solidFill>
                <a:effectLst/>
                <a:latin typeface="Times New Roman" pitchFamily="18" charset="0"/>
                <a:cs typeface="Times New Roman" pitchFamily="18" charset="0"/>
              </a:rPr>
              <a:t>потешки</a:t>
            </a:r>
            <a:r>
              <a:rPr lang="ru-RU" sz="3200" b="0" dirty="0" smtClean="0">
                <a:solidFill>
                  <a:schemeClr val="tx1"/>
                </a:solidFill>
                <a:effectLst/>
                <a:latin typeface="Times New Roman" pitchFamily="18" charset="0"/>
                <a:cs typeface="Times New Roman" pitchFamily="18" charset="0"/>
              </a:rPr>
              <a:t>, прибаутки, былины, сказки. Все они рассказывались по памяти, передавались из поколения в поколение, часть из них терялась, забывалась или изменялась. Появлялись и новые. Фольклор является первой отправной точкой в литературе в целом. Детская литература появилась сравнительно недавно. </a:t>
            </a:r>
            <a:br>
              <a:rPr lang="ru-RU" sz="3200" b="0" dirty="0" smtClean="0">
                <a:solidFill>
                  <a:schemeClr val="tx1"/>
                </a:solidFill>
                <a:effectLst/>
                <a:latin typeface="Times New Roman" pitchFamily="18" charset="0"/>
                <a:cs typeface="Times New Roman" pitchFamily="18" charset="0"/>
              </a:rPr>
            </a:br>
            <a:r>
              <a:rPr lang="ru-RU" sz="3200" b="0" dirty="0" smtClean="0">
                <a:solidFill>
                  <a:schemeClr val="tx1"/>
                </a:solidFill>
                <a:effectLst/>
                <a:latin typeface="Times New Roman" pitchFamily="18" charset="0"/>
                <a:cs typeface="Times New Roman" pitchFamily="18" charset="0"/>
              </a:rPr>
              <a:t/>
            </a:r>
            <a:br>
              <a:rPr lang="ru-RU" sz="3200" b="0" dirty="0" smtClean="0">
                <a:solidFill>
                  <a:schemeClr val="tx1"/>
                </a:solidFill>
                <a:effectLst/>
                <a:latin typeface="Times New Roman" pitchFamily="18" charset="0"/>
                <a:cs typeface="Times New Roman" pitchFamily="18" charset="0"/>
              </a:rPr>
            </a:br>
            <a:endParaRPr lang="ru-RU" sz="3600" b="0" dirty="0" smtClean="0">
              <a:solidFill>
                <a:schemeClr val="tx1"/>
              </a:solidFill>
              <a:effectLst/>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Объект 2"/>
          <p:cNvSpPr>
            <a:spLocks noGrp="1"/>
          </p:cNvSpPr>
          <p:nvPr>
            <p:ph idx="1"/>
          </p:nvPr>
        </p:nvSpPr>
        <p:spPr>
          <a:xfrm>
            <a:off x="457200" y="333375"/>
            <a:ext cx="8229600" cy="5792788"/>
          </a:xfrm>
        </p:spPr>
        <p:txBody>
          <a:bodyPr/>
          <a:lstStyle/>
          <a:p>
            <a:pPr eaLnBrk="1" hangingPunct="1"/>
            <a:r>
              <a:rPr lang="ru-RU" smtClean="0"/>
              <a:t>Печатное детское издание было впервые выпущено в 1574 году под названием «Азбука». Над составлением этой книги работал Иван Федоров, которого считают первым русским книгопечатником. В XVI-XVII вв. детскому чтению стало уделяться все больше внимания. В азбуки и буквари начали включать религиозные тексты, например, молитвы, житие. Делалось это для приобщения детей к церкви.</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Объект 2"/>
          <p:cNvSpPr>
            <a:spLocks noGrp="1"/>
          </p:cNvSpPr>
          <p:nvPr>
            <p:ph idx="1"/>
          </p:nvPr>
        </p:nvSpPr>
        <p:spPr>
          <a:xfrm>
            <a:off x="457200" y="333375"/>
            <a:ext cx="8229600" cy="6191250"/>
          </a:xfrm>
        </p:spPr>
        <p:txBody>
          <a:bodyPr/>
          <a:lstStyle/>
          <a:p>
            <a:pPr eaLnBrk="1" hangingPunct="1"/>
            <a:r>
              <a:rPr lang="ru-RU" smtClean="0"/>
              <a:t>Во времена правления Петра I формирование детской литературы шло полным ходом. Но, пожалуй, самый большой скачок в развитии можно отнести ко второй половине XVIII в. Огромное количество произведений переводилось с иностранных языков. Значимый вклад внесли такие русские писатели, как М. В. Ломоносов, Г.Р. Державин, Н.М. Карамзин и другие. Золотой век детской литературы относится к середине XIX столетия.</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836613"/>
            <a:ext cx="8229600" cy="5289550"/>
          </a:xfrm>
        </p:spPr>
        <p:txBody>
          <a:bodyPr rtlCol="0">
            <a:normAutofit/>
          </a:bodyPr>
          <a:lstStyle/>
          <a:p>
            <a:pPr eaLnBrk="1" fontAlgn="auto" hangingPunct="1">
              <a:spcAft>
                <a:spcPts val="0"/>
              </a:spcAft>
              <a:buFont typeface="Arial" pitchFamily="34" charset="0"/>
              <a:buChar char="•"/>
              <a:defRPr/>
            </a:pPr>
            <a:r>
              <a:rPr lang="ru-RU" dirty="0" smtClean="0"/>
              <a:t>Главной </a:t>
            </a:r>
            <a:r>
              <a:rPr lang="ru-RU" dirty="0"/>
              <a:t>ролью детской литературы было и остается воспитание, нравственное сознание, верное представление о моральных ценностях. Сюжеты художественных произведений показывают что хорошо, а что плохо, очерчивают границы добра и зла, показывают модели поведения, которым можно или нельзя следовать. Детская книга помогает понять самого себя, других людей, их проблемы, чувства.</a:t>
            </a:r>
          </a:p>
          <a:p>
            <a:pPr eaLnBrk="1" fontAlgn="auto" hangingPunct="1">
              <a:spcAft>
                <a:spcPts val="0"/>
              </a:spcAft>
              <a:buFont typeface="Arial" pitchFamily="34" charset="0"/>
              <a:buChar char="•"/>
              <a:defRPr/>
            </a:pPr>
            <a:endParaRPr lang="ru-RU" dirty="0"/>
          </a:p>
        </p:txBody>
      </p:sp>
      <p:sp>
        <p:nvSpPr>
          <p:cNvPr id="2" name="Заголовок 1"/>
          <p:cNvSpPr>
            <a:spLocks noGrp="1"/>
          </p:cNvSpPr>
          <p:nvPr>
            <p:ph type="title"/>
          </p:nvPr>
        </p:nvSpPr>
        <p:spPr>
          <a:xfrm>
            <a:off x="457200" y="274638"/>
            <a:ext cx="8229600" cy="777875"/>
          </a:xfrm>
        </p:spPr>
        <p:txBody>
          <a:bodyPr rtlCol="0">
            <a:normAutofit fontScale="90000"/>
          </a:bodyPr>
          <a:lstStyle/>
          <a:p>
            <a:pPr eaLnBrk="1" fontAlgn="auto" hangingPunct="1">
              <a:spcAft>
                <a:spcPts val="0"/>
              </a:spcAft>
              <a:defRPr/>
            </a:pPr>
            <a:r>
              <a:rPr lang="ru-RU" dirty="0"/>
              <a:t>Роль книги</a:t>
            </a:r>
            <a:br>
              <a:rPr lang="ru-RU" dirty="0"/>
            </a:b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468313" y="188640"/>
            <a:ext cx="8229600" cy="343173"/>
          </a:xfrm>
        </p:spPr>
        <p:txBody>
          <a:bodyPr rtlCol="0">
            <a:normAutofit fontScale="90000"/>
          </a:bodyPr>
          <a:lstStyle/>
          <a:p>
            <a:pPr>
              <a:defRPr/>
            </a:pPr>
            <a:r>
              <a:rPr lang="ru-RU" sz="4400" dirty="0" smtClean="0">
                <a:latin typeface="Times New Roman" pitchFamily="18" charset="0"/>
                <a:cs typeface="Times New Roman" pitchFamily="18" charset="0"/>
              </a:rPr>
              <a:t/>
            </a:r>
            <a:br>
              <a:rPr lang="ru-RU" sz="4400" dirty="0" smtClean="0">
                <a:latin typeface="Times New Roman" pitchFamily="18" charset="0"/>
                <a:cs typeface="Times New Roman" pitchFamily="18" charset="0"/>
              </a:rPr>
            </a:br>
            <a:r>
              <a:rPr lang="ru-RU" sz="4400" dirty="0" smtClean="0">
                <a:latin typeface="Times New Roman" pitchFamily="18" charset="0"/>
                <a:cs typeface="Times New Roman" pitchFamily="18" charset="0"/>
              </a:rPr>
              <a:t/>
            </a:r>
            <a:br>
              <a:rPr lang="ru-RU" sz="4400" dirty="0" smtClean="0">
                <a:latin typeface="Times New Roman" pitchFamily="18" charset="0"/>
                <a:cs typeface="Times New Roman" pitchFamily="18" charset="0"/>
              </a:rPr>
            </a:br>
            <a:r>
              <a:rPr lang="ru-RU" sz="4400" dirty="0" smtClean="0">
                <a:latin typeface="Times New Roman" pitchFamily="18" charset="0"/>
                <a:cs typeface="Times New Roman" pitchFamily="18" charset="0"/>
              </a:rPr>
              <a:t>Функции </a:t>
            </a:r>
            <a:r>
              <a:rPr lang="ru-RU" sz="4400" dirty="0" smtClean="0">
                <a:latin typeface="Times New Roman" pitchFamily="18" charset="0"/>
                <a:cs typeface="Times New Roman" pitchFamily="18" charset="0"/>
              </a:rPr>
              <a:t>детской литературы</a:t>
            </a:r>
            <a:r>
              <a:rPr lang="ru-RU" sz="4400" b="0" dirty="0" smtClean="0"/>
              <a:t/>
            </a:r>
            <a:br>
              <a:rPr lang="ru-RU" sz="4400" b="0" dirty="0" smtClean="0"/>
            </a:br>
            <a:r>
              <a:rPr lang="ru-RU" dirty="0"/>
              <a:t/>
            </a:r>
            <a:br>
              <a:rPr lang="ru-RU" dirty="0"/>
            </a:br>
            <a:endParaRPr lang="ru-RU" sz="3100" dirty="0"/>
          </a:p>
        </p:txBody>
      </p:sp>
      <p:sp>
        <p:nvSpPr>
          <p:cNvPr id="3" name="Текст 2"/>
          <p:cNvSpPr>
            <a:spLocks noGrp="1"/>
          </p:cNvSpPr>
          <p:nvPr>
            <p:ph type="body" idx="1"/>
          </p:nvPr>
        </p:nvSpPr>
        <p:spPr>
          <a:xfrm>
            <a:off x="457200" y="1484784"/>
            <a:ext cx="4040188" cy="1584176"/>
          </a:xfrm>
        </p:spPr>
        <p:txBody>
          <a:bodyPr>
            <a:normAutofit/>
          </a:bodyPr>
          <a:lstStyle/>
          <a:p>
            <a:pPr eaLnBrk="1" hangingPunct="1"/>
            <a:r>
              <a:rPr lang="ru-RU" b="0" dirty="0" smtClean="0">
                <a:latin typeface="Times New Roman" pitchFamily="18" charset="0"/>
                <a:cs typeface="Times New Roman" pitchFamily="18" charset="0"/>
              </a:rPr>
              <a:t>Познавательная</a:t>
            </a:r>
            <a:r>
              <a:rPr lang="ru-RU" b="0" dirty="0" smtClean="0">
                <a:latin typeface="Times New Roman" pitchFamily="18" charset="0"/>
                <a:cs typeface="Times New Roman" pitchFamily="18" charset="0"/>
              </a:rPr>
              <a:t>. Благодаря чтению, слушанию книг расширяется кругозор..</a:t>
            </a:r>
          </a:p>
          <a:p>
            <a:pPr eaLnBrk="1" hangingPunct="1"/>
            <a:endParaRPr lang="ru-RU" dirty="0" smtClean="0">
              <a:solidFill>
                <a:srgbClr val="0070C0"/>
              </a:solidFill>
              <a:latin typeface="Times New Roman" pitchFamily="18" charset="0"/>
              <a:cs typeface="Times New Roman" pitchFamily="18" charset="0"/>
            </a:endParaRPr>
          </a:p>
        </p:txBody>
      </p:sp>
      <p:sp>
        <p:nvSpPr>
          <p:cNvPr id="5" name="Текст 4"/>
          <p:cNvSpPr>
            <a:spLocks noGrp="1"/>
          </p:cNvSpPr>
          <p:nvPr>
            <p:ph type="body" sz="half" idx="3"/>
          </p:nvPr>
        </p:nvSpPr>
        <p:spPr>
          <a:xfrm>
            <a:off x="4859338" y="980728"/>
            <a:ext cx="3898900" cy="2160240"/>
          </a:xfrm>
        </p:spPr>
        <p:txBody>
          <a:bodyPr>
            <a:normAutofit/>
          </a:bodyPr>
          <a:lstStyle/>
          <a:p>
            <a:pPr eaLnBrk="1" hangingPunct="1">
              <a:lnSpc>
                <a:spcPct val="90000"/>
              </a:lnSpc>
            </a:pPr>
            <a:r>
              <a:rPr lang="ru-RU" sz="1800" b="0" dirty="0" smtClean="0"/>
              <a:t>Развлекательная. </a:t>
            </a:r>
          </a:p>
          <a:p>
            <a:pPr eaLnBrk="1" hangingPunct="1">
              <a:lnSpc>
                <a:spcPct val="90000"/>
              </a:lnSpc>
            </a:pPr>
            <a:r>
              <a:rPr lang="ru-RU" sz="1800" b="0" dirty="0" smtClean="0"/>
              <a:t>Только увлеченный чтением ребенок может получить от книги удовольствие, узнать что-то новое, научиться чему-то полезному для себя</a:t>
            </a:r>
          </a:p>
          <a:p>
            <a:pPr eaLnBrk="1" hangingPunct="1">
              <a:lnSpc>
                <a:spcPct val="90000"/>
              </a:lnSpc>
            </a:pPr>
            <a:endParaRPr lang="ru-RU" sz="2000" b="0" dirty="0" smtClean="0"/>
          </a:p>
        </p:txBody>
      </p:sp>
      <p:sp>
        <p:nvSpPr>
          <p:cNvPr id="4" name="Объект 3"/>
          <p:cNvSpPr>
            <a:spLocks noGrp="1"/>
          </p:cNvSpPr>
          <p:nvPr>
            <p:ph sz="quarter" idx="2"/>
          </p:nvPr>
        </p:nvSpPr>
        <p:spPr>
          <a:xfrm>
            <a:off x="468313" y="3284538"/>
            <a:ext cx="4040187" cy="3140075"/>
          </a:xfrm>
        </p:spPr>
        <p:txBody>
          <a:bodyPr rtlCol="0">
            <a:normAutofit fontScale="92500" lnSpcReduction="20000"/>
          </a:bodyPr>
          <a:lstStyle/>
          <a:p>
            <a:pPr marL="0" indent="0" eaLnBrk="1" fontAlgn="auto" hangingPunct="1">
              <a:spcAft>
                <a:spcPts val="0"/>
              </a:spcAft>
              <a:buFont typeface="Arial" pitchFamily="34" charset="0"/>
              <a:buNone/>
              <a:defRPr/>
            </a:pPr>
            <a:r>
              <a:rPr lang="ru-RU" dirty="0"/>
              <a:t>Развивающая. В процессе чтения формируется, совершенствуется речь, накапливается словарный запас. Кроме того, обдумывание, осмысление, представление прочитанного, раскрывает творческие способности, подключает к работе фантазию.</a:t>
            </a:r>
          </a:p>
          <a:p>
            <a:pPr eaLnBrk="1" fontAlgn="auto" hangingPunct="1">
              <a:spcAft>
                <a:spcPts val="0"/>
              </a:spcAft>
              <a:buFont typeface="Arial" pitchFamily="34" charset="0"/>
              <a:buChar char="•"/>
              <a:defRPr/>
            </a:pPr>
            <a:endParaRPr lang="ru-RU" dirty="0"/>
          </a:p>
        </p:txBody>
      </p:sp>
      <p:sp>
        <p:nvSpPr>
          <p:cNvPr id="6" name="Объект 5"/>
          <p:cNvSpPr>
            <a:spLocks noGrp="1"/>
          </p:cNvSpPr>
          <p:nvPr>
            <p:ph sz="quarter" idx="4"/>
          </p:nvPr>
        </p:nvSpPr>
        <p:spPr>
          <a:xfrm>
            <a:off x="4645025" y="3213100"/>
            <a:ext cx="4041775" cy="3311525"/>
          </a:xfrm>
        </p:spPr>
        <p:txBody>
          <a:bodyPr rtlCol="0">
            <a:normAutofit fontScale="85000" lnSpcReduction="20000"/>
          </a:bodyPr>
          <a:lstStyle/>
          <a:p>
            <a:pPr marL="0" indent="0" eaLnBrk="1" fontAlgn="auto" hangingPunct="1">
              <a:spcAft>
                <a:spcPts val="0"/>
              </a:spcAft>
              <a:buFont typeface="Arial" pitchFamily="34" charset="0"/>
              <a:buNone/>
              <a:defRPr/>
            </a:pPr>
            <a:r>
              <a:rPr lang="ru-RU" dirty="0"/>
              <a:t>Мотивирующая. Определенные моменты из книги, качества героев произведения наталкивают ребенка на переосмысление моральных ценностей, изменение своего поведения. Такое пассивное занятие, как чтение, мотивирует на активную деятельность, помогает найти выход из различных жизненных ситуаций.</a:t>
            </a:r>
          </a:p>
          <a:p>
            <a:pPr eaLnBrk="1" fontAlgn="auto" hangingPunct="1">
              <a:spcAft>
                <a:spcPts val="0"/>
              </a:spcAft>
              <a:buFont typeface="Arial" pitchFamily="34" charset="0"/>
              <a:buChar char="•"/>
              <a:defRPr/>
            </a:pP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Объект 2"/>
          <p:cNvSpPr>
            <a:spLocks noGrp="1"/>
          </p:cNvSpPr>
          <p:nvPr>
            <p:ph idx="1"/>
          </p:nvPr>
        </p:nvSpPr>
        <p:spPr>
          <a:xfrm>
            <a:off x="457200" y="1341438"/>
            <a:ext cx="8229600" cy="4784725"/>
          </a:xfrm>
        </p:spPr>
        <p:txBody>
          <a:bodyPr/>
          <a:lstStyle/>
          <a:p>
            <a:pPr eaLnBrk="1" hangingPunct="1"/>
            <a:r>
              <a:rPr lang="ru-RU" smtClean="0"/>
              <a:t>Художественное оформление и иллюстраций в книгах для дошкольников имеют особое значение - они могут занять главное место и играть основную роль по сравнению с текстом. Допустимы и книги без текстов -  книжки-картинки. </a:t>
            </a:r>
          </a:p>
        </p:txBody>
      </p:sp>
      <p:sp>
        <p:nvSpPr>
          <p:cNvPr id="2" name="Заголовок 1"/>
          <p:cNvSpPr>
            <a:spLocks noGrp="1"/>
          </p:cNvSpPr>
          <p:nvPr>
            <p:ph type="title"/>
          </p:nvPr>
        </p:nvSpPr>
        <p:spPr>
          <a:xfrm>
            <a:off x="457200" y="404813"/>
            <a:ext cx="8229600" cy="576262"/>
          </a:xfrm>
        </p:spPr>
        <p:txBody>
          <a:bodyPr rtlCol="0">
            <a:normAutofit fontScale="90000"/>
          </a:bodyPr>
          <a:lstStyle/>
          <a:p>
            <a:pPr eaLnBrk="1" fontAlgn="auto" hangingPunct="1">
              <a:spcAft>
                <a:spcPts val="0"/>
              </a:spcAft>
              <a:defRPr/>
            </a:pPr>
            <a:r>
              <a:rPr lang="ru-RU" dirty="0" smtClean="0"/>
              <a:t>Специфика </a:t>
            </a:r>
            <a:r>
              <a:rPr lang="ru-RU" dirty="0"/>
              <a:t>книг для малышей</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p:cNvSpPr>
          <p:nvPr>
            <p:ph idx="1"/>
          </p:nvPr>
        </p:nvSpPr>
        <p:spPr/>
        <p:txBody>
          <a:bodyPr/>
          <a:lstStyle/>
          <a:p>
            <a:pPr eaLnBrk="1" hangingPunct="1"/>
            <a:r>
              <a:rPr lang="en-US" smtClean="0"/>
              <a:t>КНИЖКИ – РАСКРАСКИ</a:t>
            </a:r>
          </a:p>
          <a:p>
            <a:pPr eaLnBrk="1" hangingPunct="1"/>
            <a:r>
              <a:rPr lang="en-US" smtClean="0"/>
              <a:t>Мягкие</a:t>
            </a:r>
            <a:r>
              <a:rPr lang="ru-RU" smtClean="0">
                <a:latin typeface="Arial" charset="0"/>
              </a:rPr>
              <a:t> </a:t>
            </a:r>
            <a:r>
              <a:rPr lang="en-US" smtClean="0"/>
              <a:t>детские</a:t>
            </a:r>
            <a:r>
              <a:rPr lang="ru-RU" smtClean="0"/>
              <a:t> </a:t>
            </a:r>
            <a:r>
              <a:rPr lang="en-US" smtClean="0"/>
              <a:t>книги</a:t>
            </a:r>
          </a:p>
          <a:p>
            <a:pPr eaLnBrk="1" hangingPunct="1"/>
            <a:r>
              <a:rPr lang="en-US" smtClean="0"/>
              <a:t>Книга-игра</a:t>
            </a:r>
          </a:p>
          <a:p>
            <a:pPr eaLnBrk="1" hangingPunct="1"/>
            <a:r>
              <a:rPr lang="en-US" smtClean="0"/>
              <a:t>КНИГА Музыкальная</a:t>
            </a:r>
          </a:p>
          <a:p>
            <a:pPr eaLnBrk="1" hangingPunct="1"/>
            <a:r>
              <a:rPr lang="en-US" smtClean="0"/>
              <a:t>Книжки</a:t>
            </a:r>
            <a:r>
              <a:rPr lang="ru-RU" smtClean="0">
                <a:latin typeface="Arial" charset="0"/>
              </a:rPr>
              <a:t> </a:t>
            </a:r>
            <a:r>
              <a:rPr lang="en-US" smtClean="0"/>
              <a:t>раскладушки</a:t>
            </a:r>
          </a:p>
          <a:p>
            <a:pPr eaLnBrk="1" hangingPunct="1"/>
            <a:r>
              <a:rPr lang="en-US" smtClean="0"/>
              <a:t>Книги</a:t>
            </a:r>
            <a:r>
              <a:rPr lang="ru-RU" smtClean="0">
                <a:latin typeface="Arial" charset="0"/>
              </a:rPr>
              <a:t> </a:t>
            </a:r>
            <a:r>
              <a:rPr lang="en-US" smtClean="0"/>
              <a:t>для</a:t>
            </a:r>
            <a:r>
              <a:rPr lang="ru-RU" smtClean="0">
                <a:latin typeface="Arial" charset="0"/>
              </a:rPr>
              <a:t> </a:t>
            </a:r>
            <a:r>
              <a:rPr lang="en-US" smtClean="0"/>
              <a:t>купания</a:t>
            </a:r>
          </a:p>
          <a:p>
            <a:pPr eaLnBrk="1" hangingPunct="1"/>
            <a:r>
              <a:rPr lang="en-US" smtClean="0"/>
              <a:t>КНИГА-ПАЗЛ</a:t>
            </a:r>
            <a:endParaRPr lang="ru-RU" smtClean="0"/>
          </a:p>
        </p:txBody>
      </p:sp>
      <p:sp>
        <p:nvSpPr>
          <p:cNvPr id="21505" name="Rectangle 2"/>
          <p:cNvSpPr>
            <a:spLocks noGrp="1"/>
          </p:cNvSpPr>
          <p:nvPr>
            <p:ph type="title"/>
          </p:nvPr>
        </p:nvSpPr>
        <p:spPr/>
        <p:txBody>
          <a:bodyPr>
            <a:normAutofit fontScale="90000"/>
          </a:bodyPr>
          <a:lstStyle/>
          <a:p>
            <a:pPr eaLnBrk="1" hangingPunct="1"/>
            <a:r>
              <a:rPr lang="ru-RU" sz="4000" smtClean="0"/>
              <a:t>Классификация  детских детских книг</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99</TotalTime>
  <Words>576</Words>
  <Application>Microsoft Office PowerPoint</Application>
  <PresentationFormat>Экран (4:3)</PresentationFormat>
  <Paragraphs>41</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Открытая</vt:lpstr>
      <vt:lpstr>2 апреля - Международный   день детской книги</vt:lpstr>
      <vt:lpstr>Из истории</vt:lpstr>
      <vt:lpstr>Детская литература берет свое начало в недрах народного творчества. Колыбельные песни, потешки, прибаутки, былины, сказки. Все они рассказывались по памяти, передавались из поколения в поколение, часть из них терялась, забывалась или изменялась. Появлялись и новые. Фольклор является первой отправной точкой в литературе в целом. Детская литература появилась сравнительно недавно.   </vt:lpstr>
      <vt:lpstr>Слайд 4</vt:lpstr>
      <vt:lpstr>Слайд 5</vt:lpstr>
      <vt:lpstr>Роль книги </vt:lpstr>
      <vt:lpstr>  Функции детской литературы  </vt:lpstr>
      <vt:lpstr>Специфика книг для малышей</vt:lpstr>
      <vt:lpstr>Классификация  детских детских книг</vt:lpstr>
      <vt:lpstr>Музыкальные книги</vt:lpstr>
      <vt:lpstr>Книжки -игрушки</vt:lpstr>
      <vt:lpstr>Книжки- раскладушки</vt:lpstr>
      <vt:lpstr>Мягкие книжки</vt:lpstr>
      <vt:lpstr>Книги для купания</vt:lpstr>
      <vt:lpstr>Книги - обрезки</vt:lpstr>
      <vt:lpstr>Книга пазл</vt:lpstr>
      <vt:lpstr>Книга - панорама</vt:lpstr>
      <vt:lpstr>Слайд 18</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апреля - Международный   день детской книги</dc:title>
  <dc:creator>НОУТ ЦНТР</dc:creator>
  <cp:lastModifiedBy>user</cp:lastModifiedBy>
  <cp:revision>6</cp:revision>
  <dcterms:created xsi:type="dcterms:W3CDTF">2018-03-27T10:38:32Z</dcterms:created>
  <dcterms:modified xsi:type="dcterms:W3CDTF">2019-07-09T20:04:33Z</dcterms:modified>
</cp:coreProperties>
</file>