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74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0BB"/>
    <a:srgbClr val="B3D3EA"/>
    <a:srgbClr val="1984CC"/>
    <a:srgbClr val="03136A"/>
    <a:srgbClr val="35759D"/>
    <a:srgbClr val="35B19D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32" autoAdjust="0"/>
    <p:restoredTop sz="95596" autoAdjust="0"/>
  </p:normalViewPr>
  <p:slideViewPr>
    <p:cSldViewPr>
      <p:cViewPr varScale="1">
        <p:scale>
          <a:sx n="52" d="100"/>
          <a:sy n="52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D0DE7D1-61F8-4C15-8922-702E177BF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61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146133-C2C6-42E5-9F03-188AA2A4A16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4732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0" y="990600"/>
            <a:ext cx="3886200" cy="704850"/>
          </a:xfrm>
          <a:effectLst/>
        </p:spPr>
        <p:txBody>
          <a:bodyPr/>
          <a:lstStyle>
            <a:lvl1pPr algn="ct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29200" y="1981200"/>
            <a:ext cx="38862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272213" y="152400"/>
            <a:ext cx="2014537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5891213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28600" y="152400"/>
            <a:ext cx="805815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550" y="15240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05350" y="15240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5240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6804247" y="0"/>
            <a:ext cx="2339753" cy="1800200"/>
          </a:xfrm>
          <a:prstGeom prst="rect">
            <a:avLst/>
          </a:prstGeom>
          <a:gradFill rotWithShape="1">
            <a:gsLst>
              <a:gs pos="0">
                <a:schemeClr val="tx2">
                  <a:alpha val="0"/>
                </a:schemeClr>
              </a:gs>
              <a:gs pos="100000">
                <a:schemeClr val="tx2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 smtClean="0">
                <a:solidFill>
                  <a:srgbClr val="7030A0"/>
                </a:solidFill>
              </a:rPr>
              <a:t>Составитель: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</a:rPr>
              <a:t>Заместитель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</a:rPr>
              <a:t>заведующего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</a:rPr>
              <a:t>по УВР МАДОУ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</a:rPr>
              <a:t>детский сад № 65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</a:rPr>
              <a:t> г. Нижние Серги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baseline="0" dirty="0" err="1" smtClean="0">
                <a:solidFill>
                  <a:srgbClr val="7030A0"/>
                </a:solidFill>
              </a:rPr>
              <a:t>Мамарина</a:t>
            </a:r>
            <a:r>
              <a:rPr lang="ru-RU" sz="1800" dirty="0" smtClean="0">
                <a:solidFill>
                  <a:srgbClr val="7030A0"/>
                </a:solidFill>
              </a:rPr>
              <a:t> Т.Ю.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5301208"/>
            <a:ext cx="9036496" cy="1556792"/>
          </a:xfrm>
          <a:effectLst>
            <a:outerShdw dist="17961" dir="2700000" sx="1000" sy="1000" algn="ctr" rotWithShape="0">
              <a:schemeClr val="accent5"/>
            </a:outerShdw>
          </a:effectLst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rgbClr val="7030A0"/>
                </a:solidFill>
              </a:rPr>
              <a:t>Новые требования к подготовке и проведению открытого показа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786050" y="5672158"/>
            <a:ext cx="6029338" cy="685800"/>
          </a:xfrm>
          <a:effectLst>
            <a:outerShdw dist="17961" dir="2700000" sx="1000" sy="1000" algn="ctr" rotWithShape="0">
              <a:schemeClr val="accent5"/>
            </a:outerShdw>
          </a:effectLst>
        </p:spPr>
        <p:txBody>
          <a:bodyPr/>
          <a:lstStyle/>
          <a:p>
            <a:pPr algn="r">
              <a:defRPr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708920"/>
            <a:ext cx="7772400" cy="3060055"/>
          </a:xfrm>
        </p:spPr>
        <p:txBody>
          <a:bodyPr/>
          <a:lstStyle/>
          <a:p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Старший воспитатель выступает организатором представления педагогического опыта как одного из методических мероприятий. Поэтому он курирует педагога на всех этапах подготовки к нему и присутствует на мероприятии.</a:t>
            </a:r>
            <a:endParaRPr lang="ru-RU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556793"/>
            <a:ext cx="7772400" cy="1152127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 что отвечает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заведующего по УВР (старший воспитатель)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60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04864"/>
            <a:ext cx="7772400" cy="3564111"/>
          </a:xfrm>
        </p:spPr>
        <p:txBody>
          <a:bodyPr/>
          <a:lstStyle/>
          <a:p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Сформулировать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тему, цели и задачи, которые педагог планирует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достичь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Выбрать форму проведения открытого показа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Оценить условия проведения показа, спланировать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пространство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Составить поэтапный план ОД, рассчитать хронометраж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занятия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Подобрать наглядный, демонстрационный и раздаточный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материалы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Подобрать дидактические пособия, продумать, как использовать ТСО, ИКТ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628801"/>
            <a:ext cx="7772400" cy="576063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Шесть традиционных требований к открытому показу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57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636912"/>
            <a:ext cx="7772400" cy="3744416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Продумать, как активизировать детей, повысить у них мотивацию к деятельности (определить средства).</a:t>
            </a:r>
            <a:b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Подобрать приемы построения диалога с детьми с учетом особенностей группы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Выбрать игры из картотеки (игры с правилами, дидактические, пальчиковые, сюжетно-ролевые, настольно-печатные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Организовать современную образовательную среду: работу в центрах активности, мастерских, мини-студиях, лабораториях.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84785"/>
            <a:ext cx="7772400" cy="1152127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Четыре современных требования к открытому показу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827" y="2276872"/>
            <a:ext cx="7772400" cy="3492103"/>
          </a:xfrm>
        </p:spPr>
        <p:txBody>
          <a:bodyPr/>
          <a:lstStyle/>
          <a:p>
            <a:pPr>
              <a:lnSpc>
                <a:spcPts val="15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Грамотная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постановка задач предупредит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противоречие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программам и позволит успешно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решить.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образовательный процесс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 авторской программе, открытый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должен учитывать ее требования. </a:t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268761"/>
            <a:ext cx="7772400" cy="792087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Четко формулируйте цели и задачи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68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636912"/>
            <a:ext cx="7772400" cy="3132063"/>
          </a:xfrm>
        </p:spPr>
        <p:txBody>
          <a:bodyPr/>
          <a:lstStyle/>
          <a:p>
            <a:pPr>
              <a:lnSpc>
                <a:spcPts val="1500"/>
              </a:lnSpc>
              <a:spcAft>
                <a:spcPts val="0"/>
              </a:spcAft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Чтобы заинтересовать детей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ходе открытого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пространства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используйте: 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моделирование ситуативных разговоров; 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дидактических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речевых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ситуаций;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 игры-драматизации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игры-путешествия; 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решение проблемных ситуаций; 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организацию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творческой студии 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 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экспериментальной исследовательской 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лаборатории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84785"/>
            <a:ext cx="7772400" cy="936103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Выбирайте форму проведения открытого показа с учетом интересов детей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128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420888"/>
            <a:ext cx="7772400" cy="3348087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свободная </a:t>
            </a: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часть комнаты – для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двигательной активности</a:t>
            </a: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мини-подиум; </a:t>
            </a:r>
            <a:b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ширма</a:t>
            </a: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– для игр-драматизаций;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расстановка </a:t>
            </a: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столов – для продуктивной деятельности</a:t>
            </a:r>
            <a:endParaRPr lang="ru-RU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12777"/>
            <a:ext cx="7772400" cy="720079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ространство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показа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413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501008"/>
            <a:ext cx="7772400" cy="2916039"/>
          </a:xfrm>
        </p:spPr>
        <p:txBody>
          <a:bodyPr/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Главное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преимущество этого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варианта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– активная позиция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которые ощущают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причастность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 коллективному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решению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80729"/>
            <a:ext cx="7772400" cy="1656183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Пространство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деятельности вместе с детьми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19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3204071"/>
          </a:xfrm>
        </p:spPr>
        <p:txBody>
          <a:bodyPr/>
          <a:lstStyle/>
          <a:p>
            <a:pPr>
              <a:lnSpc>
                <a:spcPts val="1500"/>
              </a:lnSpc>
              <a:spcAft>
                <a:spcPts val="0"/>
              </a:spcAft>
            </a:pP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 проводится в обычных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условиях,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общепринятой продолжительностью.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Учет возрастных особенностей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детей: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физиологические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 психологические.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содержание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показа строится </a:t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материале, который они знают и который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вызывает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 них положительный эмоциональный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отклик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Чередование умственной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 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физической деятельности.  </a:t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проведение игр, использование музыкального </a:t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сопровождения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 </a:t>
            </a:r>
            <a:r>
              <a:rPr lang="ru-RU" sz="1800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релакс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-мелодии.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556793"/>
            <a:ext cx="7772400" cy="1008111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Соблюдение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СанПиН к продолжительности и безопасности ОД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40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852936"/>
            <a:ext cx="7772400" cy="2916039"/>
          </a:xfrm>
        </p:spPr>
        <p:txBody>
          <a:bodyPr/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стандартные требования: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культурно-гигиенические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возрастная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принадлежность,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размер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 учетом возраста детей,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художественное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оформление. 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700809"/>
            <a:ext cx="7772400" cy="864095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Подбор наглядного материала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29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ct val="20000"/>
              </a:spcBef>
            </a:pPr>
            <a:r>
              <a:rPr lang="ru-RU" sz="6000" i="1" cap="none" dirty="0">
                <a:solidFill>
                  <a:srgbClr val="FF0000"/>
                </a:solidFill>
                <a:ea typeface="+mn-ea"/>
                <a:cs typeface="Aharoni" panose="02010803020104030203" pitchFamily="2" charset="-79"/>
              </a:rPr>
              <a:t>ЗА ВНИМАНИЕ !</a:t>
            </a:r>
            <a:br>
              <a:rPr lang="ru-RU" sz="6000" i="1" cap="none" dirty="0">
                <a:solidFill>
                  <a:srgbClr val="FF0000"/>
                </a:solidFill>
                <a:ea typeface="+mn-ea"/>
                <a:cs typeface="Aharoni" panose="02010803020104030203" pitchFamily="2" charset="-79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cs typeface="Aharoni" panose="02010803020104030203" pitchFamily="2" charset="-79"/>
              </a:rPr>
              <a:t>СПАСИБО</a:t>
            </a:r>
            <a:endParaRPr lang="ru-RU" sz="6000" b="1" i="1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43575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916832"/>
            <a:ext cx="8519864" cy="4536504"/>
          </a:xfrm>
        </p:spPr>
        <p:txBody>
          <a:bodyPr/>
          <a:lstStyle/>
          <a:p>
            <a:pPr lvl="0" algn="ctr">
              <a:spcBef>
                <a:spcPct val="20000"/>
              </a:spcBef>
            </a:pPr>
            <a:r>
              <a:rPr lang="ru-RU" sz="5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Открытый показ – </a:t>
            </a:r>
            <a:r>
              <a:rPr lang="ru-RU" sz="54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мероприятие, на котором педагог представляет свой опыт работы и достигнутые результаты коллегам. </a:t>
            </a:r>
            <a:r>
              <a:rPr lang="ru-RU" sz="5400" i="1" dirty="0">
                <a:solidFill>
                  <a:srgbClr val="7030A0"/>
                </a:solidFill>
                <a:ea typeface="+mn-ea"/>
                <a:cs typeface="+mn-cs"/>
              </a:rPr>
              <a:t/>
            </a:r>
            <a:br>
              <a:rPr lang="ru-RU" sz="5400" i="1" dirty="0">
                <a:solidFill>
                  <a:srgbClr val="7030A0"/>
                </a:solidFill>
                <a:ea typeface="+mn-ea"/>
                <a:cs typeface="+mn-cs"/>
              </a:rPr>
            </a:br>
            <a:endParaRPr lang="ru-RU" sz="54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71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8840"/>
            <a:ext cx="7772400" cy="3780135"/>
          </a:xfrm>
        </p:spPr>
        <p:txBody>
          <a:bodyPr/>
          <a:lstStyle/>
          <a:p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Демонстрация работы воспитателя с детьми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обучающее занятие, любой режимный момент, какой то вид детской деятельности с включением воспитателя и другие варианты)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Дискуссия или обсуждение того, что наблюдали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 воспитателю, которые представил опыт, уточнение)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Подведение итогов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комментарии и выводы заместителя заведующего по УВР или старшего воспитателя, принятие решения по дальнейшей работе, оформление материалов в методическом кабинете)</a:t>
            </a:r>
            <a:endParaRPr lang="ru-RU" sz="20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24745"/>
            <a:ext cx="7772400" cy="864095"/>
          </a:xfrm>
        </p:spPr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части открытого показа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17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2988047"/>
          </a:xfrm>
        </p:spPr>
        <p:txBody>
          <a:bodyPr/>
          <a:lstStyle/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обучающий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открытый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</a:t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мастер-класс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556793"/>
            <a:ext cx="7772400" cy="792087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виды </a:t>
            </a:r>
            <a:r>
              <a:rPr lang="ru-RU" sz="6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открытого показа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4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132856"/>
            <a:ext cx="7772400" cy="3636119"/>
          </a:xfrm>
        </p:spPr>
        <p:txBody>
          <a:bodyPr/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познакомить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педагогов с новыми формами организации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или методами, приемами,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которые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они не применяли в своей работе раньше.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Обучающий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открытый показ проводит воспитатель или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старший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 в рамках семинара по ознакомлению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педагогов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 новой технологией, например, на тему «Как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организовать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 дошкольниками исследовательские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проекты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 В этом случае обучающий открытый показ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иллюстрирует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теоретические положения, о которых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рассказывает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старший воспитатель на семинаре.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340769"/>
            <a:ext cx="7772400" cy="648071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400" b="1" cap="al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Цель обучающего открытого показа 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: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84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3204071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определить </a:t>
            </a: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мероприятия;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выбрать </a:t>
            </a: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 и место проведения;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продумать </a:t>
            </a: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условия, методы и приемы;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составить </a:t>
            </a: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конспект;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запланировать </a:t>
            </a: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предварительную работу с детьми.</a:t>
            </a:r>
            <a:endParaRPr lang="ru-RU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12777"/>
            <a:ext cx="7772400" cy="1152127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к обучающему открытому 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показу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72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3204071"/>
          </a:xfrm>
        </p:spPr>
        <p:txBody>
          <a:bodyPr/>
          <a:lstStyle/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познакомить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 с педагогическим опытом конкретного воспитателя, его авторскими находками, всем тем, с помощью чего он смог достичь высоких результатов. То есть мастер-класс проводит воспитатель-мастер, чей опыт уже обобщен как авторская система работы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628801"/>
            <a:ext cx="7772400" cy="936103"/>
          </a:xfrm>
        </p:spPr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мастер-класса</a:t>
            </a:r>
            <a:r>
              <a:rPr lang="ru-RU" sz="5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3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060848"/>
            <a:ext cx="7772400" cy="3708128"/>
          </a:xfrm>
        </p:spPr>
        <p:txBody>
          <a:bodyPr/>
          <a:lstStyle/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Мастер-класс состоит из двух основных частей: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показ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фрагментов работы с 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детьми;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 работа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 педагогами, с целью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трансляции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педагогического опыта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Педагог-мастер заранее продумывает, как продемонстрировать коллегам работу с детьми, обсудить полученные им результаты и рассказать, при помощи каких методов и приемов он их достиг. 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12777"/>
            <a:ext cx="7772400" cy="648071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к мастер-классу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845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04864"/>
            <a:ext cx="7772400" cy="3564111"/>
          </a:xfrm>
        </p:spPr>
        <p:txBody>
          <a:bodyPr/>
          <a:lstStyle/>
          <a:p>
            <a:pPr>
              <a:lnSpc>
                <a:spcPts val="1500"/>
              </a:lnSpc>
              <a:spcAft>
                <a:spcPts val="0"/>
              </a:spcAft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 пишет конспект или сценарий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зависимости от того, какой режимный момент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будет представлять. Продумывает ответы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возможные вопросы коллег. В ходе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открытого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показа важно не только представить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положительные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работы,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и рассказать о трудностях, которые возникли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педагога, и как он с ними справился. Для этого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анализирует свою работу и фиксирует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свои трудности, чтобы озвучить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коллегам. </a:t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12777"/>
            <a:ext cx="7772400" cy="792087"/>
          </a:xfrm>
        </p:spPr>
        <p:txBody>
          <a:bodyPr/>
          <a:lstStyle/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 что отвечает воспитатель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0033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Другая 232">
      <a:dk1>
        <a:srgbClr val="4D4D4D"/>
      </a:dk1>
      <a:lt1>
        <a:srgbClr val="4D4D4D"/>
      </a:lt1>
      <a:dk2>
        <a:srgbClr val="FFFFFF"/>
      </a:dk2>
      <a:lt2>
        <a:srgbClr val="F89279"/>
      </a:lt2>
      <a:accent1>
        <a:srgbClr val="FF9728"/>
      </a:accent1>
      <a:accent2>
        <a:srgbClr val="00D078"/>
      </a:accent2>
      <a:accent3>
        <a:srgbClr val="DADADA"/>
      </a:accent3>
      <a:accent4>
        <a:srgbClr val="BBC0BB"/>
      </a:accent4>
      <a:accent5>
        <a:srgbClr val="FFFFFF"/>
      </a:accent5>
      <a:accent6>
        <a:srgbClr val="2A9ADC"/>
      </a:accent6>
      <a:hlink>
        <a:srgbClr val="2A9ADC"/>
      </a:hlink>
      <a:folHlink>
        <a:srgbClr val="4D4D4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246DD8"/>
        </a:lt2>
        <a:accent1>
          <a:srgbClr val="2FC5F1"/>
        </a:accent1>
        <a:accent2>
          <a:srgbClr val="218DEB"/>
        </a:accent2>
        <a:accent3>
          <a:srgbClr val="FFFFFF"/>
        </a:accent3>
        <a:accent4>
          <a:srgbClr val="404040"/>
        </a:accent4>
        <a:accent5>
          <a:srgbClr val="ADDFF7"/>
        </a:accent5>
        <a:accent6>
          <a:srgbClr val="1D7FD5"/>
        </a:accent6>
        <a:hlink>
          <a:srgbClr val="39A1E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40B0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026788"/>
        </a:lt2>
        <a:accent1>
          <a:srgbClr val="0089B3"/>
        </a:accent1>
        <a:accent2>
          <a:srgbClr val="01A2CE"/>
        </a:accent2>
        <a:accent3>
          <a:srgbClr val="FFFFFF"/>
        </a:accent3>
        <a:accent4>
          <a:srgbClr val="404040"/>
        </a:accent4>
        <a:accent5>
          <a:srgbClr val="AAC4D6"/>
        </a:accent5>
        <a:accent6>
          <a:srgbClr val="0192BA"/>
        </a:accent6>
        <a:hlink>
          <a:srgbClr val="01B3D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559CC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006AB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0084D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205EDC"/>
        </a:lt2>
        <a:accent1>
          <a:srgbClr val="3488E9"/>
        </a:accent1>
        <a:accent2>
          <a:srgbClr val="50B3F5"/>
        </a:accent2>
        <a:accent3>
          <a:srgbClr val="FFFFFF"/>
        </a:accent3>
        <a:accent4>
          <a:srgbClr val="404040"/>
        </a:accent4>
        <a:accent5>
          <a:srgbClr val="AEC3F2"/>
        </a:accent5>
        <a:accent6>
          <a:srgbClr val="48A2DE"/>
        </a:accent6>
        <a:hlink>
          <a:srgbClr val="65D4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E21B0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powerpoint-template-24</Template>
  <TotalTime>316</TotalTime>
  <Words>173</Words>
  <Application>Microsoft Office PowerPoint</Application>
  <PresentationFormat>Экран (4:3)</PresentationFormat>
  <Paragraphs>45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Aharoni</vt:lpstr>
      <vt:lpstr>Arial</vt:lpstr>
      <vt:lpstr>Microsoft Sans Serif</vt:lpstr>
      <vt:lpstr>Times New Roman</vt:lpstr>
      <vt:lpstr>powerpoint-template-24</vt:lpstr>
      <vt:lpstr>Новые требования к подготовке и проведению открытого показа</vt:lpstr>
      <vt:lpstr>Открытый показ – мероприятие, на котором педагог представляет свой опыт работы и достигнутые результаты коллегам.  </vt:lpstr>
      <vt:lpstr>1. Демонстрация работы воспитателя с детьми ( обучающее занятие, любой режимный момент, какой то вид детской деятельности с включением воспитателя и другие варианты) 2. Дискуссия или обсуждение того, что наблюдали (вопросы к воспитателю, которые представил опыт, уточнение) 3. Подведение итогов ( комментарии и выводы заместителя заведующего по УВР или старшего воспитателя, принятие решения по дальнейшей работе, оформление материалов в методическом кабинете)</vt:lpstr>
      <vt:lpstr>1. обучающий открытый показ   2. мастер-класс</vt:lpstr>
      <vt:lpstr>познакомить педагогов с новыми формами организации   образовательной деятельности или методами, приемами,   которые они не применяли в своей работе раньше.   Обучающий открытый показ проводит воспитатель или   старший воспитатель в рамках семинара по ознакомлению   педагогов с новой технологией, например, на тему «Как   организовать с дошкольниками исследовательские   проекты». В этом случае обучающий открытый показ   иллюстрирует теоретические положения, о которых   рассказывает старший воспитатель на семинаре.  </vt:lpstr>
      <vt:lpstr>* определить цель мероприятия;  * выбрать форму и место проведения;  * продумать условия, методы и приемы;  * составить конспект;  * запланировать предварительную работу с детьми.</vt:lpstr>
      <vt:lpstr>       познакомить коллектив с педагогическим опытом конкретного воспитателя, его авторскими находками, всем тем, с помощью чего он смог достичь высоких результатов. То есть мастер-класс проводит воспитатель-мастер, чей опыт уже обобщен как авторская система работы</vt:lpstr>
      <vt:lpstr>Мастер-класс состоит из двух основных частей:  1. показ фрагментов работы с детьми; 2.  работа с педагогами, с целью трансляции педагогического опыта.  Педагог-мастер заранее продумывает, как продемонстрировать коллегам работу с детьми, обсудить полученные им результаты и рассказать, при помощи каких методов и приемов он их достиг. </vt:lpstr>
      <vt:lpstr>Педагог пишет конспект или сценарий   в зависимости от того, какой режимный момент   он будет представлять. Продумывает ответы   на возможные вопросы коллег. В ходе   открытого показа важно не только представить   положительные результаты работы,   но и рассказать о трудностях, которые возникли   у педагога, и как он с ними справился. Для этого   педагог анализирует свою работу и фиксирует   все свои трудности, чтобы озвучить   их коллегам.  </vt:lpstr>
      <vt:lpstr>Старший воспитатель выступает организатором представления педагогического опыта как одного из методических мероприятий. Поэтому он курирует педагога на всех этапах подготовки к нему и присутствует на мероприятии.</vt:lpstr>
      <vt:lpstr>1. Сформулировать тему, цели и задачи, которые педагог планирует достичь 2. Выбрать форму проведения открытого показа. 3. Оценить условия проведения показа, спланировать пространство 4. Составить поэтапный план ОД, рассчитать хронометраж занятия 5. Подобрать наглядный, демонстрационный и раздаточный материалы 6. Подобрать дидактические пособия, продумать, как использовать ТСО, ИКТ   </vt:lpstr>
      <vt:lpstr> 1. Продумать, как активизировать детей, повысить у них мотивацию к деятельности (определить средства). 2. Подобрать приемы построения диалога с детьми с учетом особенностей группы. 3. Выбрать игры из картотеки (игры с правилами, дидактические, пальчиковые, сюжетно-ролевые, настольно-печатные). 4. Организовать современную образовательную среду: работу в центрах активности, мастерских, мини-студиях, лабораториях.  </vt:lpstr>
      <vt:lpstr>  Грамотная постановка задач предупредит   противоречие программам и позволит успешно   их решить.    Если образовательный процесс   основан на авторской программе, открытый   показ должен учитывать ее требования.  </vt:lpstr>
      <vt:lpstr>Чтобы заинтересовать детей в ходе открытого   пространства, используйте:   * моделирование ситуативных разговоров;    * дидактических речевых ситуаций;  *  игры-драматизации;  * игры-путешествия;   * решение проблемных ситуаций;   * организацию творческой студии  или   экспериментальной исследовательской   лаборатории.  </vt:lpstr>
      <vt:lpstr>* свободная часть комнаты – для двигательной активности;  * мини-подиум;  * ширма – для игр-драматизаций;  * расстановка столов – для продуктивной деятельности</vt:lpstr>
      <vt:lpstr>Главное преимущество этого   варианта – активная позиция   детей, которые ощущают   причастность к коллективному   решению.  </vt:lpstr>
      <vt:lpstr>*  показ проводится в обычных условиях,   с общепринятой продолжительностью.   * Учет возрастных особенностей детей:   физиологические и психологические.   * содержание деятельности показа строится   на материале, который они знают и который   вызывает у них положительный эмоциональный   отклик.  * Чередование умственной и физической деятельности.    * проведение игр, использование музыкального   сопровождения или релакс-мелодии.  </vt:lpstr>
      <vt:lpstr>стандартные требования:  * культурно-гигиенические,  * возрастная принадлежность,  * размер с учетом возраста детей,  * художественное оформление. </vt:lpstr>
      <vt:lpstr>ЗА ВНИМАНИЕ 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home</dc:creator>
  <cp:lastModifiedBy>Пользователь Windows</cp:lastModifiedBy>
  <cp:revision>29</cp:revision>
  <dcterms:created xsi:type="dcterms:W3CDTF">2012-04-20T20:16:23Z</dcterms:created>
  <dcterms:modified xsi:type="dcterms:W3CDTF">2019-03-21T09:28:07Z</dcterms:modified>
</cp:coreProperties>
</file>