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0" r:id="rId6"/>
    <p:sldId id="263" r:id="rId7"/>
    <p:sldId id="264" r:id="rId8"/>
    <p:sldId id="265" r:id="rId9"/>
    <p:sldId id="266" r:id="rId10"/>
    <p:sldId id="267" r:id="rId11"/>
    <p:sldId id="273" r:id="rId12"/>
    <p:sldId id="268" r:id="rId13"/>
    <p:sldId id="269" r:id="rId14"/>
    <p:sldId id="270" r:id="rId15"/>
    <p:sldId id="271" r:id="rId16"/>
    <p:sldId id="272" r:id="rId17"/>
    <p:sldId id="275" r:id="rId18"/>
    <p:sldId id="274"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Treme.ws" initials="X"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A32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2" autoAdjust="0"/>
  </p:normalViewPr>
  <p:slideViewPr>
    <p:cSldViewPr snapToGrid="0">
      <p:cViewPr varScale="1">
        <p:scale>
          <a:sx n="55" d="100"/>
          <a:sy n="55" d="100"/>
        </p:scale>
        <p:origin x="-1000" y="-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9C81F-2D38-488E-AD5E-DABEA6322FDE}"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ru-RU"/>
        </a:p>
      </dgm:t>
    </dgm:pt>
    <dgm:pt modelId="{59D5D2FF-9860-4D4C-9072-2B260FABB2E7}">
      <dgm:prSet phldrT="[Текст]"/>
      <dgm:spPr>
        <a:scene3d>
          <a:camera prst="orthographicFront"/>
          <a:lightRig rig="threePt" dir="t"/>
        </a:scene3d>
        <a:sp3d>
          <a:bevelT w="139700" h="139700" prst="divot"/>
        </a:sp3d>
      </dgm:spPr>
      <dgm:t>
        <a:bodyPr/>
        <a:lstStyle/>
        <a:p>
          <a:r>
            <a:rPr lang="ru-RU" dirty="0" smtClean="0">
              <a:solidFill>
                <a:schemeClr val="tx1"/>
              </a:solidFill>
            </a:rPr>
            <a:t>Длительное воздействие стрессоров</a:t>
          </a:r>
          <a:endParaRPr lang="ru-RU" dirty="0">
            <a:solidFill>
              <a:schemeClr val="tx1"/>
            </a:solidFill>
          </a:endParaRPr>
        </a:p>
      </dgm:t>
    </dgm:pt>
    <dgm:pt modelId="{B3273685-CE1A-4485-AE81-A3802D66E363}" type="parTrans" cxnId="{A2A3203B-1B88-48BB-BACE-0AE0991A2EBC}">
      <dgm:prSet/>
      <dgm:spPr/>
      <dgm:t>
        <a:bodyPr/>
        <a:lstStyle/>
        <a:p>
          <a:endParaRPr lang="ru-RU"/>
        </a:p>
      </dgm:t>
    </dgm:pt>
    <dgm:pt modelId="{E2C0F1F5-FBB0-4204-9695-BF8C52124913}" type="sibTrans" cxnId="{A2A3203B-1B88-48BB-BACE-0AE0991A2EBC}">
      <dgm:prSet/>
      <dgm:spPr>
        <a:solidFill>
          <a:srgbClr val="FF0000"/>
        </a:solidFill>
      </dgm:spPr>
      <dgm:t>
        <a:bodyPr/>
        <a:lstStyle/>
        <a:p>
          <a:endParaRPr lang="ru-RU"/>
        </a:p>
      </dgm:t>
    </dgm:pt>
    <dgm:pt modelId="{5B4C8EE6-BCA9-45C5-B8D3-A4F8E5FFEC6D}">
      <dgm:prSet phldrT="[Текст]"/>
      <dgm:spPr>
        <a:scene3d>
          <a:camera prst="orthographicFront"/>
          <a:lightRig rig="threePt" dir="t"/>
        </a:scene3d>
        <a:sp3d>
          <a:bevelT w="114300" prst="artDeco"/>
        </a:sp3d>
      </dgm:spPr>
      <dgm:t>
        <a:bodyPr/>
        <a:lstStyle/>
        <a:p>
          <a:r>
            <a:rPr lang="ru-RU" dirty="0" smtClean="0">
              <a:solidFill>
                <a:schemeClr val="tx1"/>
              </a:solidFill>
            </a:rPr>
            <a:t>Появление тревоги, страха, беспомощности, апатии </a:t>
          </a:r>
          <a:endParaRPr lang="ru-RU" dirty="0">
            <a:solidFill>
              <a:schemeClr val="tx1"/>
            </a:solidFill>
          </a:endParaRPr>
        </a:p>
      </dgm:t>
    </dgm:pt>
    <dgm:pt modelId="{698B6304-DF6C-4F06-93B3-6176FB3E0368}" type="parTrans" cxnId="{7B296B12-C792-4BBC-BD0D-F3ED81E7CF1F}">
      <dgm:prSet/>
      <dgm:spPr/>
      <dgm:t>
        <a:bodyPr/>
        <a:lstStyle/>
        <a:p>
          <a:endParaRPr lang="ru-RU"/>
        </a:p>
      </dgm:t>
    </dgm:pt>
    <dgm:pt modelId="{6713129E-87A6-4608-A65A-7158A5BD90BE}" type="sibTrans" cxnId="{7B296B12-C792-4BBC-BD0D-F3ED81E7CF1F}">
      <dgm:prSet/>
      <dgm:spPr>
        <a:solidFill>
          <a:srgbClr val="FF0000"/>
        </a:solidFill>
      </dgm:spPr>
      <dgm:t>
        <a:bodyPr/>
        <a:lstStyle/>
        <a:p>
          <a:endParaRPr lang="ru-RU"/>
        </a:p>
      </dgm:t>
    </dgm:pt>
    <dgm:pt modelId="{A0B146BB-9012-4FF3-AA74-D80B3280D287}">
      <dgm:prSet phldrT="[Текст]"/>
      <dgm:spPr>
        <a:scene3d>
          <a:camera prst="orthographicFront"/>
          <a:lightRig rig="threePt" dir="t"/>
        </a:scene3d>
        <a:sp3d>
          <a:bevelT w="114300" prst="artDeco"/>
        </a:sp3d>
      </dgm:spPr>
      <dgm:t>
        <a:bodyPr/>
        <a:lstStyle/>
        <a:p>
          <a:r>
            <a:rPr lang="ru-RU" dirty="0" smtClean="0">
              <a:solidFill>
                <a:schemeClr val="tx1"/>
              </a:solidFill>
            </a:rPr>
            <a:t>Повторение стрессовых событий</a:t>
          </a:r>
          <a:endParaRPr lang="ru-RU" dirty="0">
            <a:solidFill>
              <a:schemeClr val="tx1"/>
            </a:solidFill>
          </a:endParaRPr>
        </a:p>
      </dgm:t>
    </dgm:pt>
    <dgm:pt modelId="{79DBD77F-13B0-4B2F-8B2F-BBFD7B0D81FE}" type="parTrans" cxnId="{702A48F5-BC0D-4BC4-8FDF-705346C7FFDE}">
      <dgm:prSet/>
      <dgm:spPr/>
      <dgm:t>
        <a:bodyPr/>
        <a:lstStyle/>
        <a:p>
          <a:endParaRPr lang="ru-RU"/>
        </a:p>
      </dgm:t>
    </dgm:pt>
    <dgm:pt modelId="{E0A4E736-9AE6-4EEE-B091-37B1F0C9A18D}" type="sibTrans" cxnId="{702A48F5-BC0D-4BC4-8FDF-705346C7FFDE}">
      <dgm:prSet/>
      <dgm:spPr>
        <a:solidFill>
          <a:srgbClr val="FF0000"/>
        </a:solidFill>
      </dgm:spPr>
      <dgm:t>
        <a:bodyPr/>
        <a:lstStyle/>
        <a:p>
          <a:endParaRPr lang="ru-RU"/>
        </a:p>
      </dgm:t>
    </dgm:pt>
    <dgm:pt modelId="{80224855-6E31-463E-9871-932F9FBDC2F3}">
      <dgm:prSet phldrT="[Текст]"/>
      <dgm:spPr>
        <a:scene3d>
          <a:camera prst="orthographicFront"/>
          <a:lightRig rig="threePt" dir="t"/>
        </a:scene3d>
        <a:sp3d>
          <a:bevelT w="114300" prst="artDeco"/>
        </a:sp3d>
      </dgm:spPr>
      <dgm:t>
        <a:bodyPr/>
        <a:lstStyle/>
        <a:p>
          <a:r>
            <a:rPr lang="ru-RU" dirty="0" smtClean="0">
              <a:solidFill>
                <a:schemeClr val="tx1"/>
              </a:solidFill>
            </a:rPr>
            <a:t>Появление нервного истощения, невозможность справиться с ситуацией</a:t>
          </a:r>
          <a:endParaRPr lang="ru-RU" dirty="0">
            <a:solidFill>
              <a:schemeClr val="tx1"/>
            </a:solidFill>
          </a:endParaRPr>
        </a:p>
      </dgm:t>
    </dgm:pt>
    <dgm:pt modelId="{1B0C1222-28BF-411B-A31A-AC075692E501}" type="parTrans" cxnId="{2C65803B-A819-4822-B565-BA82CC6B4E67}">
      <dgm:prSet/>
      <dgm:spPr/>
      <dgm:t>
        <a:bodyPr/>
        <a:lstStyle/>
        <a:p>
          <a:endParaRPr lang="ru-RU"/>
        </a:p>
      </dgm:t>
    </dgm:pt>
    <dgm:pt modelId="{7160688A-B0B8-4EE5-A0DB-A75E6CA9269D}" type="sibTrans" cxnId="{2C65803B-A819-4822-B565-BA82CC6B4E67}">
      <dgm:prSet/>
      <dgm:spPr>
        <a:solidFill>
          <a:srgbClr val="FF0000"/>
        </a:solidFill>
      </dgm:spPr>
      <dgm:t>
        <a:bodyPr/>
        <a:lstStyle/>
        <a:p>
          <a:endParaRPr lang="ru-RU"/>
        </a:p>
      </dgm:t>
    </dgm:pt>
    <dgm:pt modelId="{25FD84D7-6BC2-40B3-9F6B-09134E067505}">
      <dgm:prSet phldrT="[Текст]"/>
      <dgm:spPr>
        <a:solidFill>
          <a:schemeClr val="accent5">
            <a:lumMod val="60000"/>
            <a:lumOff val="40000"/>
          </a:schemeClr>
        </a:solidFill>
        <a:scene3d>
          <a:camera prst="orthographicFront"/>
          <a:lightRig rig="threePt" dir="t"/>
        </a:scene3d>
        <a:sp3d>
          <a:bevelT w="114300" prst="artDeco"/>
        </a:sp3d>
      </dgm:spPr>
      <dgm:t>
        <a:bodyPr/>
        <a:lstStyle/>
        <a:p>
          <a:r>
            <a:rPr lang="ru-RU" dirty="0" smtClean="0">
              <a:solidFill>
                <a:schemeClr val="tx1"/>
              </a:solidFill>
            </a:rPr>
            <a:t>Формирование устойчивой реакции от </a:t>
          </a:r>
          <a:r>
            <a:rPr lang="ru-RU" i="1" dirty="0" smtClean="0">
              <a:solidFill>
                <a:schemeClr val="tx1"/>
              </a:solidFill>
            </a:rPr>
            <a:t>«волнующей»</a:t>
          </a:r>
          <a:r>
            <a:rPr lang="ru-RU" dirty="0" smtClean="0">
              <a:solidFill>
                <a:schemeClr val="tx1"/>
              </a:solidFill>
            </a:rPr>
            <a:t> до </a:t>
          </a:r>
          <a:r>
            <a:rPr lang="ru-RU" i="1" dirty="0" smtClean="0">
              <a:solidFill>
                <a:schemeClr val="tx1"/>
              </a:solidFill>
            </a:rPr>
            <a:t>«очень тревожной»</a:t>
          </a:r>
          <a:endParaRPr lang="ru-RU" i="1" dirty="0">
            <a:solidFill>
              <a:schemeClr val="tx1"/>
            </a:solidFill>
          </a:endParaRPr>
        </a:p>
      </dgm:t>
    </dgm:pt>
    <dgm:pt modelId="{3244E738-E443-492D-A3ED-55452EA2F230}" type="parTrans" cxnId="{2351FCBF-22FD-4C67-A5BE-3441608A0FDA}">
      <dgm:prSet/>
      <dgm:spPr/>
      <dgm:t>
        <a:bodyPr/>
        <a:lstStyle/>
        <a:p>
          <a:endParaRPr lang="ru-RU"/>
        </a:p>
      </dgm:t>
    </dgm:pt>
    <dgm:pt modelId="{DBC300CC-29B9-4197-8F27-60A14FFD20CA}" type="sibTrans" cxnId="{2351FCBF-22FD-4C67-A5BE-3441608A0FDA}">
      <dgm:prSet/>
      <dgm:spPr>
        <a:solidFill>
          <a:srgbClr val="FF0000"/>
        </a:solidFill>
      </dgm:spPr>
      <dgm:t>
        <a:bodyPr/>
        <a:lstStyle/>
        <a:p>
          <a:endParaRPr lang="ru-RU"/>
        </a:p>
      </dgm:t>
    </dgm:pt>
    <dgm:pt modelId="{F89CA48D-0F5A-4011-91A2-6F102683D08A}">
      <dgm:prSet custT="1"/>
      <dgm:spPr>
        <a:solidFill>
          <a:schemeClr val="bg1">
            <a:lumMod val="65000"/>
          </a:schemeClr>
        </a:solidFill>
        <a:scene3d>
          <a:camera prst="orthographicFront"/>
          <a:lightRig rig="threePt" dir="t"/>
        </a:scene3d>
        <a:sp3d>
          <a:bevelT w="114300" prst="artDeco"/>
        </a:sp3d>
      </dgm:spPr>
      <dgm:t>
        <a:bodyPr/>
        <a:lstStyle/>
        <a:p>
          <a:r>
            <a:rPr lang="ru-RU" sz="2800" b="1" dirty="0" smtClean="0">
              <a:solidFill>
                <a:srgbClr val="FF0000"/>
              </a:solidFill>
            </a:rPr>
            <a:t>Депрессия</a:t>
          </a:r>
        </a:p>
        <a:p>
          <a:r>
            <a:rPr lang="ru-RU" sz="2400" b="1" i="1" dirty="0" smtClean="0">
              <a:solidFill>
                <a:srgbClr val="FF0000"/>
              </a:solidFill>
            </a:rPr>
            <a:t>Хроническое стрессовое состояние</a:t>
          </a:r>
          <a:endParaRPr lang="ru-RU" sz="2400" b="1" i="1" dirty="0">
            <a:solidFill>
              <a:srgbClr val="FF0000"/>
            </a:solidFill>
          </a:endParaRPr>
        </a:p>
      </dgm:t>
    </dgm:pt>
    <dgm:pt modelId="{263AF7A3-A0B5-4342-B146-DF2250961012}" type="parTrans" cxnId="{179860A9-8D8E-418D-A7AD-F3FCDE7F3BFC}">
      <dgm:prSet/>
      <dgm:spPr/>
      <dgm:t>
        <a:bodyPr/>
        <a:lstStyle/>
        <a:p>
          <a:endParaRPr lang="ru-RU"/>
        </a:p>
      </dgm:t>
    </dgm:pt>
    <dgm:pt modelId="{0E6EAFFF-A07A-4591-8779-69C0AC9FD5D8}" type="sibTrans" cxnId="{179860A9-8D8E-418D-A7AD-F3FCDE7F3BFC}">
      <dgm:prSet custAng="21515689" custFlipHor="1" custScaleX="106706" custLinFactNeighborX="-14523" custLinFactNeighborY="-20074"/>
      <dgm:spPr>
        <a:solidFill>
          <a:srgbClr val="FF0000"/>
        </a:solidFill>
      </dgm:spPr>
      <dgm:t>
        <a:bodyPr/>
        <a:lstStyle/>
        <a:p>
          <a:endParaRPr lang="ru-RU"/>
        </a:p>
      </dgm:t>
    </dgm:pt>
    <dgm:pt modelId="{2CFDD105-498C-487C-893C-3B0EE0CE56A6}" type="pres">
      <dgm:prSet presAssocID="{0B09C81F-2D38-488E-AD5E-DABEA6322FDE}" presName="diagram" presStyleCnt="0">
        <dgm:presLayoutVars>
          <dgm:dir/>
          <dgm:resizeHandles val="exact"/>
        </dgm:presLayoutVars>
      </dgm:prSet>
      <dgm:spPr/>
      <dgm:t>
        <a:bodyPr/>
        <a:lstStyle/>
        <a:p>
          <a:endParaRPr lang="ru-RU"/>
        </a:p>
      </dgm:t>
    </dgm:pt>
    <dgm:pt modelId="{95ECC237-43BA-479B-B1A5-3F846080241D}" type="pres">
      <dgm:prSet presAssocID="{59D5D2FF-9860-4D4C-9072-2B260FABB2E7}" presName="node" presStyleLbl="node1" presStyleIdx="0" presStyleCnt="6" custLinFactNeighborY="1276">
        <dgm:presLayoutVars>
          <dgm:bulletEnabled val="1"/>
        </dgm:presLayoutVars>
      </dgm:prSet>
      <dgm:spPr/>
      <dgm:t>
        <a:bodyPr/>
        <a:lstStyle/>
        <a:p>
          <a:endParaRPr lang="ru-RU"/>
        </a:p>
      </dgm:t>
    </dgm:pt>
    <dgm:pt modelId="{35B0174D-CC5A-42B0-9329-7926DFD64582}" type="pres">
      <dgm:prSet presAssocID="{E2C0F1F5-FBB0-4204-9695-BF8C52124913}" presName="sibTrans" presStyleLbl="sibTrans2D1" presStyleIdx="0" presStyleCnt="5"/>
      <dgm:spPr/>
      <dgm:t>
        <a:bodyPr/>
        <a:lstStyle/>
        <a:p>
          <a:endParaRPr lang="ru-RU"/>
        </a:p>
      </dgm:t>
    </dgm:pt>
    <dgm:pt modelId="{0D0F7846-1B80-43E8-99A7-097C1FC6E2B9}" type="pres">
      <dgm:prSet presAssocID="{E2C0F1F5-FBB0-4204-9695-BF8C52124913}" presName="connectorText" presStyleLbl="sibTrans2D1" presStyleIdx="0" presStyleCnt="5"/>
      <dgm:spPr/>
      <dgm:t>
        <a:bodyPr/>
        <a:lstStyle/>
        <a:p>
          <a:endParaRPr lang="ru-RU"/>
        </a:p>
      </dgm:t>
    </dgm:pt>
    <dgm:pt modelId="{91DF6833-DA8A-40C1-992E-86147FAD3FC0}" type="pres">
      <dgm:prSet presAssocID="{5B4C8EE6-BCA9-45C5-B8D3-A4F8E5FFEC6D}" presName="node" presStyleLbl="node1" presStyleIdx="1" presStyleCnt="6">
        <dgm:presLayoutVars>
          <dgm:bulletEnabled val="1"/>
        </dgm:presLayoutVars>
      </dgm:prSet>
      <dgm:spPr/>
      <dgm:t>
        <a:bodyPr/>
        <a:lstStyle/>
        <a:p>
          <a:endParaRPr lang="ru-RU"/>
        </a:p>
      </dgm:t>
    </dgm:pt>
    <dgm:pt modelId="{FEC40596-CA45-4670-B978-E29C83FC87EC}" type="pres">
      <dgm:prSet presAssocID="{6713129E-87A6-4608-A65A-7158A5BD90BE}" presName="sibTrans" presStyleLbl="sibTrans2D1" presStyleIdx="1" presStyleCnt="5"/>
      <dgm:spPr/>
      <dgm:t>
        <a:bodyPr/>
        <a:lstStyle/>
        <a:p>
          <a:endParaRPr lang="ru-RU"/>
        </a:p>
      </dgm:t>
    </dgm:pt>
    <dgm:pt modelId="{7E82C894-2DFD-4F49-9EA8-25D89C1E50FA}" type="pres">
      <dgm:prSet presAssocID="{6713129E-87A6-4608-A65A-7158A5BD90BE}" presName="connectorText" presStyleLbl="sibTrans2D1" presStyleIdx="1" presStyleCnt="5"/>
      <dgm:spPr/>
      <dgm:t>
        <a:bodyPr/>
        <a:lstStyle/>
        <a:p>
          <a:endParaRPr lang="ru-RU"/>
        </a:p>
      </dgm:t>
    </dgm:pt>
    <dgm:pt modelId="{747334C2-5AF6-418F-87D3-54E1395758BD}" type="pres">
      <dgm:prSet presAssocID="{A0B146BB-9012-4FF3-AA74-D80B3280D287}" presName="node" presStyleLbl="node1" presStyleIdx="2" presStyleCnt="6">
        <dgm:presLayoutVars>
          <dgm:bulletEnabled val="1"/>
        </dgm:presLayoutVars>
      </dgm:prSet>
      <dgm:spPr/>
      <dgm:t>
        <a:bodyPr/>
        <a:lstStyle/>
        <a:p>
          <a:endParaRPr lang="ru-RU"/>
        </a:p>
      </dgm:t>
    </dgm:pt>
    <dgm:pt modelId="{DFB4BA09-4192-424D-9E8E-941727D1BFA2}" type="pres">
      <dgm:prSet presAssocID="{E0A4E736-9AE6-4EEE-B091-37B1F0C9A18D}" presName="sibTrans" presStyleLbl="sibTrans2D1" presStyleIdx="2" presStyleCnt="5" custAng="19514548" custScaleX="69135" custLinFactX="16216" custLinFactNeighborX="100000"/>
      <dgm:spPr/>
      <dgm:t>
        <a:bodyPr/>
        <a:lstStyle/>
        <a:p>
          <a:endParaRPr lang="ru-RU"/>
        </a:p>
      </dgm:t>
    </dgm:pt>
    <dgm:pt modelId="{7B8440BF-34F5-477E-AA0B-1409E527FD00}" type="pres">
      <dgm:prSet presAssocID="{E0A4E736-9AE6-4EEE-B091-37B1F0C9A18D}" presName="connectorText" presStyleLbl="sibTrans2D1" presStyleIdx="2" presStyleCnt="5"/>
      <dgm:spPr/>
      <dgm:t>
        <a:bodyPr/>
        <a:lstStyle/>
        <a:p>
          <a:endParaRPr lang="ru-RU"/>
        </a:p>
      </dgm:t>
    </dgm:pt>
    <dgm:pt modelId="{DBC15CB4-3A1A-4C91-AC2A-C1397BFAE930}" type="pres">
      <dgm:prSet presAssocID="{80224855-6E31-463E-9871-932F9FBDC2F3}" presName="node" presStyleLbl="node1" presStyleIdx="3" presStyleCnt="6" custLinFactX="-39388" custLinFactNeighborX="-100000" custLinFactNeighborY="-6381">
        <dgm:presLayoutVars>
          <dgm:bulletEnabled val="1"/>
        </dgm:presLayoutVars>
      </dgm:prSet>
      <dgm:spPr/>
      <dgm:t>
        <a:bodyPr/>
        <a:lstStyle/>
        <a:p>
          <a:endParaRPr lang="ru-RU"/>
        </a:p>
      </dgm:t>
    </dgm:pt>
    <dgm:pt modelId="{52F563FF-ED79-434B-88F5-0354120696C7}" type="pres">
      <dgm:prSet presAssocID="{7160688A-B0B8-4EE5-A0DB-A75E6CA9269D}" presName="sibTrans" presStyleLbl="sibTrans2D1" presStyleIdx="3" presStyleCnt="5" custAng="21515689" custFlipHor="1" custScaleX="106706" custLinFactNeighborX="-9041" custLinFactNeighborY="-10809"/>
      <dgm:spPr/>
      <dgm:t>
        <a:bodyPr/>
        <a:lstStyle/>
        <a:p>
          <a:endParaRPr lang="ru-RU"/>
        </a:p>
      </dgm:t>
    </dgm:pt>
    <dgm:pt modelId="{7D7006E3-B138-43DD-AD30-C3F09477C2EC}" type="pres">
      <dgm:prSet presAssocID="{7160688A-B0B8-4EE5-A0DB-A75E6CA9269D}" presName="connectorText" presStyleLbl="sibTrans2D1" presStyleIdx="3" presStyleCnt="5"/>
      <dgm:spPr/>
      <dgm:t>
        <a:bodyPr/>
        <a:lstStyle/>
        <a:p>
          <a:endParaRPr lang="ru-RU"/>
        </a:p>
      </dgm:t>
    </dgm:pt>
    <dgm:pt modelId="{069DFFC2-D6B0-4017-A2CE-B7ACD07BA339}" type="pres">
      <dgm:prSet presAssocID="{25FD84D7-6BC2-40B3-9F6B-09134E067505}" presName="node" presStyleLbl="node1" presStyleIdx="4" presStyleCnt="6" custLinFactX="40154" custLinFactNeighborX="100000" custLinFactNeighborY="-7020">
        <dgm:presLayoutVars>
          <dgm:bulletEnabled val="1"/>
        </dgm:presLayoutVars>
      </dgm:prSet>
      <dgm:spPr/>
      <dgm:t>
        <a:bodyPr/>
        <a:lstStyle/>
        <a:p>
          <a:endParaRPr lang="ru-RU"/>
        </a:p>
      </dgm:t>
    </dgm:pt>
    <dgm:pt modelId="{38B48EDD-13E7-475A-945E-998298736853}" type="pres">
      <dgm:prSet presAssocID="{DBC300CC-29B9-4197-8F27-60A14FFD20CA}" presName="sibTrans" presStyleLbl="sibTrans2D1" presStyleIdx="4" presStyleCnt="5" custScaleX="24152" custLinFactNeighborX="-78060" custLinFactNeighborY="-6848"/>
      <dgm:spPr/>
      <dgm:t>
        <a:bodyPr/>
        <a:lstStyle/>
        <a:p>
          <a:endParaRPr lang="ru-RU"/>
        </a:p>
      </dgm:t>
    </dgm:pt>
    <dgm:pt modelId="{33986782-60BD-430F-8BC0-F413B8A037FD}" type="pres">
      <dgm:prSet presAssocID="{DBC300CC-29B9-4197-8F27-60A14FFD20CA}" presName="connectorText" presStyleLbl="sibTrans2D1" presStyleIdx="4" presStyleCnt="5"/>
      <dgm:spPr/>
      <dgm:t>
        <a:bodyPr/>
        <a:lstStyle/>
        <a:p>
          <a:endParaRPr lang="ru-RU"/>
        </a:p>
      </dgm:t>
    </dgm:pt>
    <dgm:pt modelId="{B04592C8-3CF8-4856-A6BA-FFC3740B0514}" type="pres">
      <dgm:prSet presAssocID="{F89CA48D-0F5A-4011-91A2-6F102683D08A}" presName="node" presStyleLbl="node1" presStyleIdx="5" presStyleCnt="6" custLinFactX="-34793" custLinFactNeighborX="-100000" custLinFactNeighborY="-5743">
        <dgm:presLayoutVars>
          <dgm:bulletEnabled val="1"/>
        </dgm:presLayoutVars>
      </dgm:prSet>
      <dgm:spPr/>
      <dgm:t>
        <a:bodyPr/>
        <a:lstStyle/>
        <a:p>
          <a:endParaRPr lang="ru-RU"/>
        </a:p>
      </dgm:t>
    </dgm:pt>
  </dgm:ptLst>
  <dgm:cxnLst>
    <dgm:cxn modelId="{7B296B12-C792-4BBC-BD0D-F3ED81E7CF1F}" srcId="{0B09C81F-2D38-488E-AD5E-DABEA6322FDE}" destId="{5B4C8EE6-BCA9-45C5-B8D3-A4F8E5FFEC6D}" srcOrd="1" destOrd="0" parTransId="{698B6304-DF6C-4F06-93B3-6176FB3E0368}" sibTransId="{6713129E-87A6-4608-A65A-7158A5BD90BE}"/>
    <dgm:cxn modelId="{D63997A2-A268-424A-B6E9-48913645E29E}" type="presOf" srcId="{59D5D2FF-9860-4D4C-9072-2B260FABB2E7}" destId="{95ECC237-43BA-479B-B1A5-3F846080241D}" srcOrd="0" destOrd="0" presId="urn:microsoft.com/office/officeart/2005/8/layout/process5"/>
    <dgm:cxn modelId="{84E397E8-52A5-4B6F-99E4-ADE74E8D1009}" type="presOf" srcId="{6713129E-87A6-4608-A65A-7158A5BD90BE}" destId="{FEC40596-CA45-4670-B978-E29C83FC87EC}" srcOrd="0" destOrd="0" presId="urn:microsoft.com/office/officeart/2005/8/layout/process5"/>
    <dgm:cxn modelId="{702A48F5-BC0D-4BC4-8FDF-705346C7FFDE}" srcId="{0B09C81F-2D38-488E-AD5E-DABEA6322FDE}" destId="{A0B146BB-9012-4FF3-AA74-D80B3280D287}" srcOrd="2" destOrd="0" parTransId="{79DBD77F-13B0-4B2F-8B2F-BBFD7B0D81FE}" sibTransId="{E0A4E736-9AE6-4EEE-B091-37B1F0C9A18D}"/>
    <dgm:cxn modelId="{AE2EE7E7-953C-4078-A7FA-700F3DA22934}" type="presOf" srcId="{5B4C8EE6-BCA9-45C5-B8D3-A4F8E5FFEC6D}" destId="{91DF6833-DA8A-40C1-992E-86147FAD3FC0}" srcOrd="0" destOrd="0" presId="urn:microsoft.com/office/officeart/2005/8/layout/process5"/>
    <dgm:cxn modelId="{A6E6B483-3C2B-47E7-B781-469491EB277E}" type="presOf" srcId="{E2C0F1F5-FBB0-4204-9695-BF8C52124913}" destId="{35B0174D-CC5A-42B0-9329-7926DFD64582}" srcOrd="0" destOrd="0" presId="urn:microsoft.com/office/officeart/2005/8/layout/process5"/>
    <dgm:cxn modelId="{2351FCBF-22FD-4C67-A5BE-3441608A0FDA}" srcId="{0B09C81F-2D38-488E-AD5E-DABEA6322FDE}" destId="{25FD84D7-6BC2-40B3-9F6B-09134E067505}" srcOrd="4" destOrd="0" parTransId="{3244E738-E443-492D-A3ED-55452EA2F230}" sibTransId="{DBC300CC-29B9-4197-8F27-60A14FFD20CA}"/>
    <dgm:cxn modelId="{61FEB495-8D6C-464F-A310-E59446AAFE1B}" type="presOf" srcId="{25FD84D7-6BC2-40B3-9F6B-09134E067505}" destId="{069DFFC2-D6B0-4017-A2CE-B7ACD07BA339}" srcOrd="0" destOrd="0" presId="urn:microsoft.com/office/officeart/2005/8/layout/process5"/>
    <dgm:cxn modelId="{68B1AD22-CBBA-4C25-9B5F-518E7C294042}" type="presOf" srcId="{80224855-6E31-463E-9871-932F9FBDC2F3}" destId="{DBC15CB4-3A1A-4C91-AC2A-C1397BFAE930}" srcOrd="0" destOrd="0" presId="urn:microsoft.com/office/officeart/2005/8/layout/process5"/>
    <dgm:cxn modelId="{81BD83AA-CE34-41F3-9B18-5C26AE5B1D4C}" type="presOf" srcId="{F89CA48D-0F5A-4011-91A2-6F102683D08A}" destId="{B04592C8-3CF8-4856-A6BA-FFC3740B0514}" srcOrd="0" destOrd="0" presId="urn:microsoft.com/office/officeart/2005/8/layout/process5"/>
    <dgm:cxn modelId="{7AEBAE69-1698-438D-A8F9-C58EA5844A63}" type="presOf" srcId="{DBC300CC-29B9-4197-8F27-60A14FFD20CA}" destId="{38B48EDD-13E7-475A-945E-998298736853}" srcOrd="0" destOrd="0" presId="urn:microsoft.com/office/officeart/2005/8/layout/process5"/>
    <dgm:cxn modelId="{2C65803B-A819-4822-B565-BA82CC6B4E67}" srcId="{0B09C81F-2D38-488E-AD5E-DABEA6322FDE}" destId="{80224855-6E31-463E-9871-932F9FBDC2F3}" srcOrd="3" destOrd="0" parTransId="{1B0C1222-28BF-411B-A31A-AC075692E501}" sibTransId="{7160688A-B0B8-4EE5-A0DB-A75E6CA9269D}"/>
    <dgm:cxn modelId="{A2A3203B-1B88-48BB-BACE-0AE0991A2EBC}" srcId="{0B09C81F-2D38-488E-AD5E-DABEA6322FDE}" destId="{59D5D2FF-9860-4D4C-9072-2B260FABB2E7}" srcOrd="0" destOrd="0" parTransId="{B3273685-CE1A-4485-AE81-A3802D66E363}" sibTransId="{E2C0F1F5-FBB0-4204-9695-BF8C52124913}"/>
    <dgm:cxn modelId="{F79DB69B-92FE-4608-9F98-5129F84A23B6}" type="presOf" srcId="{DBC300CC-29B9-4197-8F27-60A14FFD20CA}" destId="{33986782-60BD-430F-8BC0-F413B8A037FD}" srcOrd="1" destOrd="0" presId="urn:microsoft.com/office/officeart/2005/8/layout/process5"/>
    <dgm:cxn modelId="{E60B78FB-B66B-48AA-A561-EAA5572CAF2F}" type="presOf" srcId="{E2C0F1F5-FBB0-4204-9695-BF8C52124913}" destId="{0D0F7846-1B80-43E8-99A7-097C1FC6E2B9}" srcOrd="1" destOrd="0" presId="urn:microsoft.com/office/officeart/2005/8/layout/process5"/>
    <dgm:cxn modelId="{ED592E0F-C5FF-4473-A5C4-1E0F5406A701}" type="presOf" srcId="{7160688A-B0B8-4EE5-A0DB-A75E6CA9269D}" destId="{52F563FF-ED79-434B-88F5-0354120696C7}" srcOrd="0" destOrd="0" presId="urn:microsoft.com/office/officeart/2005/8/layout/process5"/>
    <dgm:cxn modelId="{9ABF87D2-BD21-4CF4-9B0B-92ED55E6A04E}" type="presOf" srcId="{A0B146BB-9012-4FF3-AA74-D80B3280D287}" destId="{747334C2-5AF6-418F-87D3-54E1395758BD}" srcOrd="0" destOrd="0" presId="urn:microsoft.com/office/officeart/2005/8/layout/process5"/>
    <dgm:cxn modelId="{89442E01-ADEA-4E2F-83FF-E2A496D372EF}" type="presOf" srcId="{7160688A-B0B8-4EE5-A0DB-A75E6CA9269D}" destId="{7D7006E3-B138-43DD-AD30-C3F09477C2EC}" srcOrd="1" destOrd="0" presId="urn:microsoft.com/office/officeart/2005/8/layout/process5"/>
    <dgm:cxn modelId="{66131DF8-3FFE-41D9-9FB9-8B22D18C7AD8}" type="presOf" srcId="{0B09C81F-2D38-488E-AD5E-DABEA6322FDE}" destId="{2CFDD105-498C-487C-893C-3B0EE0CE56A6}" srcOrd="0" destOrd="0" presId="urn:microsoft.com/office/officeart/2005/8/layout/process5"/>
    <dgm:cxn modelId="{179860A9-8D8E-418D-A7AD-F3FCDE7F3BFC}" srcId="{0B09C81F-2D38-488E-AD5E-DABEA6322FDE}" destId="{F89CA48D-0F5A-4011-91A2-6F102683D08A}" srcOrd="5" destOrd="0" parTransId="{263AF7A3-A0B5-4342-B146-DF2250961012}" sibTransId="{0E6EAFFF-A07A-4591-8779-69C0AC9FD5D8}"/>
    <dgm:cxn modelId="{80472366-F6B8-4E61-9558-30EC39803AD4}" type="presOf" srcId="{E0A4E736-9AE6-4EEE-B091-37B1F0C9A18D}" destId="{DFB4BA09-4192-424D-9E8E-941727D1BFA2}" srcOrd="0" destOrd="0" presId="urn:microsoft.com/office/officeart/2005/8/layout/process5"/>
    <dgm:cxn modelId="{7C228432-03D1-42E5-8518-7BB00BD7423D}" type="presOf" srcId="{6713129E-87A6-4608-A65A-7158A5BD90BE}" destId="{7E82C894-2DFD-4F49-9EA8-25D89C1E50FA}" srcOrd="1" destOrd="0" presId="urn:microsoft.com/office/officeart/2005/8/layout/process5"/>
    <dgm:cxn modelId="{8A264D3B-90F2-4300-A779-266A064DAA8E}" type="presOf" srcId="{E0A4E736-9AE6-4EEE-B091-37B1F0C9A18D}" destId="{7B8440BF-34F5-477E-AA0B-1409E527FD00}" srcOrd="1" destOrd="0" presId="urn:microsoft.com/office/officeart/2005/8/layout/process5"/>
    <dgm:cxn modelId="{38BEB68C-8FF1-42F8-9F17-C6ED5622E806}" type="presParOf" srcId="{2CFDD105-498C-487C-893C-3B0EE0CE56A6}" destId="{95ECC237-43BA-479B-B1A5-3F846080241D}" srcOrd="0" destOrd="0" presId="urn:microsoft.com/office/officeart/2005/8/layout/process5"/>
    <dgm:cxn modelId="{7F4A59A3-8F25-455F-B88D-4E088BC004CA}" type="presParOf" srcId="{2CFDD105-498C-487C-893C-3B0EE0CE56A6}" destId="{35B0174D-CC5A-42B0-9329-7926DFD64582}" srcOrd="1" destOrd="0" presId="urn:microsoft.com/office/officeart/2005/8/layout/process5"/>
    <dgm:cxn modelId="{81F2A532-941C-4861-B76F-79E303ED7182}" type="presParOf" srcId="{35B0174D-CC5A-42B0-9329-7926DFD64582}" destId="{0D0F7846-1B80-43E8-99A7-097C1FC6E2B9}" srcOrd="0" destOrd="0" presId="urn:microsoft.com/office/officeart/2005/8/layout/process5"/>
    <dgm:cxn modelId="{2C4C0C59-3F88-4B68-AF81-9D40D2B4F61C}" type="presParOf" srcId="{2CFDD105-498C-487C-893C-3B0EE0CE56A6}" destId="{91DF6833-DA8A-40C1-992E-86147FAD3FC0}" srcOrd="2" destOrd="0" presId="urn:microsoft.com/office/officeart/2005/8/layout/process5"/>
    <dgm:cxn modelId="{8A50B68C-481C-4B55-9D4C-CB05210762F5}" type="presParOf" srcId="{2CFDD105-498C-487C-893C-3B0EE0CE56A6}" destId="{FEC40596-CA45-4670-B978-E29C83FC87EC}" srcOrd="3" destOrd="0" presId="urn:microsoft.com/office/officeart/2005/8/layout/process5"/>
    <dgm:cxn modelId="{9FB618FE-AA19-477C-B1E1-704B3A9DDED9}" type="presParOf" srcId="{FEC40596-CA45-4670-B978-E29C83FC87EC}" destId="{7E82C894-2DFD-4F49-9EA8-25D89C1E50FA}" srcOrd="0" destOrd="0" presId="urn:microsoft.com/office/officeart/2005/8/layout/process5"/>
    <dgm:cxn modelId="{CCC3AFF2-ECDA-4E75-8589-D00FA7920CCF}" type="presParOf" srcId="{2CFDD105-498C-487C-893C-3B0EE0CE56A6}" destId="{747334C2-5AF6-418F-87D3-54E1395758BD}" srcOrd="4" destOrd="0" presId="urn:microsoft.com/office/officeart/2005/8/layout/process5"/>
    <dgm:cxn modelId="{1AD3C725-06DF-4153-86B4-46800C527213}" type="presParOf" srcId="{2CFDD105-498C-487C-893C-3B0EE0CE56A6}" destId="{DFB4BA09-4192-424D-9E8E-941727D1BFA2}" srcOrd="5" destOrd="0" presId="urn:microsoft.com/office/officeart/2005/8/layout/process5"/>
    <dgm:cxn modelId="{11135B8F-C92E-4C7C-9CF3-1CE31B81308D}" type="presParOf" srcId="{DFB4BA09-4192-424D-9E8E-941727D1BFA2}" destId="{7B8440BF-34F5-477E-AA0B-1409E527FD00}" srcOrd="0" destOrd="0" presId="urn:microsoft.com/office/officeart/2005/8/layout/process5"/>
    <dgm:cxn modelId="{233FA687-C1C9-4F2D-84E3-E6A254BBA584}" type="presParOf" srcId="{2CFDD105-498C-487C-893C-3B0EE0CE56A6}" destId="{DBC15CB4-3A1A-4C91-AC2A-C1397BFAE930}" srcOrd="6" destOrd="0" presId="urn:microsoft.com/office/officeart/2005/8/layout/process5"/>
    <dgm:cxn modelId="{0F4D2B42-4AB6-45F1-9FA2-ACE31E54449A}" type="presParOf" srcId="{2CFDD105-498C-487C-893C-3B0EE0CE56A6}" destId="{52F563FF-ED79-434B-88F5-0354120696C7}" srcOrd="7" destOrd="0" presId="urn:microsoft.com/office/officeart/2005/8/layout/process5"/>
    <dgm:cxn modelId="{48DCB5A1-F127-4E96-B17A-1FE8B80E5E65}" type="presParOf" srcId="{52F563FF-ED79-434B-88F5-0354120696C7}" destId="{7D7006E3-B138-43DD-AD30-C3F09477C2EC}" srcOrd="0" destOrd="0" presId="urn:microsoft.com/office/officeart/2005/8/layout/process5"/>
    <dgm:cxn modelId="{F598ACD4-9B49-4C44-B6D9-BC4EC48BE2C4}" type="presParOf" srcId="{2CFDD105-498C-487C-893C-3B0EE0CE56A6}" destId="{069DFFC2-D6B0-4017-A2CE-B7ACD07BA339}" srcOrd="8" destOrd="0" presId="urn:microsoft.com/office/officeart/2005/8/layout/process5"/>
    <dgm:cxn modelId="{A8DA7C55-E1B7-449A-B10B-FA1EC4E438EB}" type="presParOf" srcId="{2CFDD105-498C-487C-893C-3B0EE0CE56A6}" destId="{38B48EDD-13E7-475A-945E-998298736853}" srcOrd="9" destOrd="0" presId="urn:microsoft.com/office/officeart/2005/8/layout/process5"/>
    <dgm:cxn modelId="{85FA4E5D-8957-478D-A319-285A7E69C46A}" type="presParOf" srcId="{38B48EDD-13E7-475A-945E-998298736853}" destId="{33986782-60BD-430F-8BC0-F413B8A037FD}" srcOrd="0" destOrd="0" presId="urn:microsoft.com/office/officeart/2005/8/layout/process5"/>
    <dgm:cxn modelId="{DFD1068A-18BA-49D1-BA0D-18C95B81A9CD}" type="presParOf" srcId="{2CFDD105-498C-487C-893C-3B0EE0CE56A6}" destId="{B04592C8-3CF8-4856-A6BA-FFC3740B0514}"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9C81F-2D38-488E-AD5E-DABEA6322FDE}"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ru-RU"/>
        </a:p>
      </dgm:t>
    </dgm:pt>
    <dgm:pt modelId="{94A67B1C-24FD-44BE-818F-174CE7E20C42}">
      <dgm:prSet custT="1">
        <dgm:style>
          <a:lnRef idx="2">
            <a:schemeClr val="dk1"/>
          </a:lnRef>
          <a:fillRef idx="1">
            <a:schemeClr val="lt1"/>
          </a:fillRef>
          <a:effectRef idx="0">
            <a:schemeClr val="dk1"/>
          </a:effectRef>
          <a:fontRef idx="minor">
            <a:schemeClr val="dk1"/>
          </a:fontRef>
        </dgm:style>
      </dgm:prSet>
      <dgm:spPr>
        <a:ln/>
      </dgm:spPr>
      <dgm:t>
        <a:bodyPr/>
        <a:lstStyle/>
        <a:p>
          <a:pPr algn="ctr"/>
          <a:r>
            <a:rPr lang="ru-RU" sz="2800" b="1" i="1" dirty="0">
              <a:solidFill>
                <a:schemeClr val="tx1"/>
              </a:solidFill>
              <a:latin typeface="Times New Roman" panose="02020603050405020304" pitchFamily="18" charset="0"/>
              <a:cs typeface="Times New Roman" panose="02020603050405020304" pitchFamily="18" charset="0"/>
            </a:rPr>
            <a:t>Если признаки появившегося стресса сохраняются в течение недель и тем более </a:t>
          </a:r>
          <a:r>
            <a:rPr lang="ru-RU" sz="2800" b="1" i="1" dirty="0" smtClean="0">
              <a:solidFill>
                <a:schemeClr val="tx1"/>
              </a:solidFill>
              <a:latin typeface="Times New Roman" panose="02020603050405020304" pitchFamily="18" charset="0"/>
              <a:cs typeface="Times New Roman" panose="02020603050405020304" pitchFamily="18" charset="0"/>
            </a:rPr>
            <a:t>месяцев</a:t>
          </a:r>
          <a:r>
            <a:rPr lang="ru-RU" sz="2800" b="1" i="1" dirty="0">
              <a:solidFill>
                <a:schemeClr val="tx1"/>
              </a:solidFill>
              <a:latin typeface="Times New Roman" panose="02020603050405020304" pitchFamily="18" charset="0"/>
              <a:cs typeface="Times New Roman" panose="02020603050405020304" pitchFamily="18" charset="0"/>
            </a:rPr>
            <a:t>, это должно вас встревожить. На всякий случай еще раз спросите окружающих, </a:t>
          </a:r>
          <a:r>
            <a:rPr lang="ru-RU" sz="2800" b="1" i="1" dirty="0" smtClean="0">
              <a:solidFill>
                <a:schemeClr val="tx1"/>
              </a:solidFill>
              <a:latin typeface="Times New Roman" panose="02020603050405020304" pitchFamily="18" charset="0"/>
              <a:cs typeface="Times New Roman" panose="02020603050405020304" pitchFamily="18" charset="0"/>
            </a:rPr>
            <a:t>замечают </a:t>
          </a:r>
          <a:r>
            <a:rPr lang="ru-RU" sz="2800" b="1" i="1" dirty="0">
              <a:solidFill>
                <a:schemeClr val="tx1"/>
              </a:solidFill>
              <a:latin typeface="Times New Roman" panose="02020603050405020304" pitchFamily="18" charset="0"/>
              <a:cs typeface="Times New Roman" panose="02020603050405020304" pitchFamily="18" charset="0"/>
            </a:rPr>
            <a:t>ли они то же, что и вы </a:t>
          </a:r>
          <a:r>
            <a:rPr lang="ru-RU" sz="2800" i="1" dirty="0">
              <a:solidFill>
                <a:schemeClr val="tx1"/>
              </a:solidFill>
              <a:latin typeface="Times New Roman" panose="02020603050405020304" pitchFamily="18" charset="0"/>
              <a:cs typeface="Times New Roman" panose="02020603050405020304" pitchFamily="18" charset="0"/>
            </a:rPr>
            <a:t>(может, вы все-таки преувеличиваете</a:t>
          </a:r>
          <a:r>
            <a:rPr lang="ru-RU" sz="2800" i="1" dirty="0" smtClean="0">
              <a:solidFill>
                <a:schemeClr val="tx1"/>
              </a:solidFill>
              <a:latin typeface="Times New Roman" panose="02020603050405020304" pitchFamily="18" charset="0"/>
              <a:cs typeface="Times New Roman" panose="02020603050405020304" pitchFamily="18" charset="0"/>
            </a:rPr>
            <a:t>)</a:t>
          </a:r>
          <a:endParaRPr lang="ru-RU" sz="2800" i="1" dirty="0">
            <a:solidFill>
              <a:schemeClr val="tx1"/>
            </a:solidFill>
            <a:latin typeface="Times New Roman" panose="02020603050405020304" pitchFamily="18" charset="0"/>
            <a:cs typeface="Times New Roman" panose="02020603050405020304" pitchFamily="18" charset="0"/>
          </a:endParaRPr>
        </a:p>
      </dgm:t>
    </dgm:pt>
    <dgm:pt modelId="{0E91F5DF-044E-48EE-8203-4BD410A02D03}" type="parTrans" cxnId="{9C1C13A5-FF58-40A6-BB05-1B3E47253CED}">
      <dgm:prSet/>
      <dgm:spPr/>
      <dgm:t>
        <a:bodyPr/>
        <a:lstStyle/>
        <a:p>
          <a:endParaRPr lang="ru-RU"/>
        </a:p>
      </dgm:t>
    </dgm:pt>
    <dgm:pt modelId="{33DEC603-A4A1-4E21-87C4-CE135F9DF378}" type="sibTrans" cxnId="{9C1C13A5-FF58-40A6-BB05-1B3E47253CED}">
      <dgm:prSet/>
      <dgm:spPr/>
      <dgm:t>
        <a:bodyPr/>
        <a:lstStyle/>
        <a:p>
          <a:endParaRPr lang="ru-RU"/>
        </a:p>
      </dgm:t>
    </dgm:pt>
    <dgm:pt modelId="{2CFDD105-498C-487C-893C-3B0EE0CE56A6}" type="pres">
      <dgm:prSet presAssocID="{0B09C81F-2D38-488E-AD5E-DABEA6322FDE}" presName="diagram" presStyleCnt="0">
        <dgm:presLayoutVars>
          <dgm:dir/>
          <dgm:resizeHandles val="exact"/>
        </dgm:presLayoutVars>
      </dgm:prSet>
      <dgm:spPr/>
      <dgm:t>
        <a:bodyPr/>
        <a:lstStyle/>
        <a:p>
          <a:endParaRPr lang="ru-RU"/>
        </a:p>
      </dgm:t>
    </dgm:pt>
    <dgm:pt modelId="{CDAF71B3-36C4-4C7D-9582-1A8564D4CA57}" type="pres">
      <dgm:prSet presAssocID="{94A67B1C-24FD-44BE-818F-174CE7E20C42}" presName="node" presStyleLbl="node1" presStyleIdx="0" presStyleCnt="1" custScaleX="74418" custLinFactNeighborX="30238" custLinFactNeighborY="190">
        <dgm:presLayoutVars>
          <dgm:bulletEnabled val="1"/>
        </dgm:presLayoutVars>
      </dgm:prSet>
      <dgm:spPr/>
      <dgm:t>
        <a:bodyPr/>
        <a:lstStyle/>
        <a:p>
          <a:endParaRPr lang="ru-RU"/>
        </a:p>
      </dgm:t>
    </dgm:pt>
  </dgm:ptLst>
  <dgm:cxnLst>
    <dgm:cxn modelId="{0D360680-263C-4715-A76B-1E6670202B60}" type="presOf" srcId="{94A67B1C-24FD-44BE-818F-174CE7E20C42}" destId="{CDAF71B3-36C4-4C7D-9582-1A8564D4CA57}" srcOrd="0" destOrd="0" presId="urn:microsoft.com/office/officeart/2005/8/layout/process5"/>
    <dgm:cxn modelId="{9C1C13A5-FF58-40A6-BB05-1B3E47253CED}" srcId="{0B09C81F-2D38-488E-AD5E-DABEA6322FDE}" destId="{94A67B1C-24FD-44BE-818F-174CE7E20C42}" srcOrd="0" destOrd="0" parTransId="{0E91F5DF-044E-48EE-8203-4BD410A02D03}" sibTransId="{33DEC603-A4A1-4E21-87C4-CE135F9DF378}"/>
    <dgm:cxn modelId="{A07A3B5D-8572-45CA-97FF-FF0D2C30EF14}" type="presOf" srcId="{0B09C81F-2D38-488E-AD5E-DABEA6322FDE}" destId="{2CFDD105-498C-487C-893C-3B0EE0CE56A6}" srcOrd="0" destOrd="0" presId="urn:microsoft.com/office/officeart/2005/8/layout/process5"/>
    <dgm:cxn modelId="{40F6D540-A54C-4FA8-B831-E8A76C7BA5B8}" type="presParOf" srcId="{2CFDD105-498C-487C-893C-3B0EE0CE56A6}" destId="{CDAF71B3-36C4-4C7D-9582-1A8564D4CA57}"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CC237-43BA-479B-B1A5-3F846080241D}">
      <dsp:nvSpPr>
        <dsp:cNvPr id="0" name=""/>
        <dsp:cNvSpPr/>
      </dsp:nvSpPr>
      <dsp:spPr>
        <a:xfrm>
          <a:off x="10112" y="155359"/>
          <a:ext cx="3022624" cy="18135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1"/>
              </a:solidFill>
            </a:rPr>
            <a:t>Длительное воздействие стрессоров</a:t>
          </a:r>
          <a:endParaRPr lang="ru-RU" sz="2200" kern="1200" dirty="0">
            <a:solidFill>
              <a:schemeClr val="tx1"/>
            </a:solidFill>
          </a:endParaRPr>
        </a:p>
      </dsp:txBody>
      <dsp:txXfrm>
        <a:off x="63230" y="208477"/>
        <a:ext cx="2916388" cy="1707338"/>
      </dsp:txXfrm>
    </dsp:sp>
    <dsp:sp modelId="{35B0174D-CC5A-42B0-9329-7926DFD64582}">
      <dsp:nvSpPr>
        <dsp:cNvPr id="0" name=""/>
        <dsp:cNvSpPr/>
      </dsp:nvSpPr>
      <dsp:spPr>
        <a:xfrm rot="21581201">
          <a:off x="3298723" y="675870"/>
          <a:ext cx="640806" cy="7496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3298724" y="826318"/>
        <a:ext cx="448564" cy="449766"/>
      </dsp:txXfrm>
    </dsp:sp>
    <dsp:sp modelId="{91DF6833-DA8A-40C1-992E-86147FAD3FC0}">
      <dsp:nvSpPr>
        <dsp:cNvPr id="0" name=""/>
        <dsp:cNvSpPr/>
      </dsp:nvSpPr>
      <dsp:spPr>
        <a:xfrm>
          <a:off x="4241787" y="132218"/>
          <a:ext cx="3022624" cy="1813574"/>
        </a:xfrm>
        <a:prstGeom prst="roundRect">
          <a:avLst>
            <a:gd name="adj" fmla="val 1000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1"/>
              </a:solidFill>
            </a:rPr>
            <a:t>Появление тревоги, страха, беспомощности, апатии </a:t>
          </a:r>
          <a:endParaRPr lang="ru-RU" sz="2200" kern="1200" dirty="0">
            <a:solidFill>
              <a:schemeClr val="tx1"/>
            </a:solidFill>
          </a:endParaRPr>
        </a:p>
      </dsp:txBody>
      <dsp:txXfrm>
        <a:off x="4294905" y="185336"/>
        <a:ext cx="2916388" cy="1707338"/>
      </dsp:txXfrm>
    </dsp:sp>
    <dsp:sp modelId="{FEC40596-CA45-4670-B978-E29C83FC87EC}">
      <dsp:nvSpPr>
        <dsp:cNvPr id="0" name=""/>
        <dsp:cNvSpPr/>
      </dsp:nvSpPr>
      <dsp:spPr>
        <a:xfrm>
          <a:off x="7530403" y="664200"/>
          <a:ext cx="640796" cy="7496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7530403" y="814122"/>
        <a:ext cx="448557" cy="449766"/>
      </dsp:txXfrm>
    </dsp:sp>
    <dsp:sp modelId="{747334C2-5AF6-418F-87D3-54E1395758BD}">
      <dsp:nvSpPr>
        <dsp:cNvPr id="0" name=""/>
        <dsp:cNvSpPr/>
      </dsp:nvSpPr>
      <dsp:spPr>
        <a:xfrm>
          <a:off x="8473462" y="132218"/>
          <a:ext cx="3022624" cy="1813574"/>
        </a:xfrm>
        <a:prstGeom prst="roundRect">
          <a:avLst>
            <a:gd name="adj" fmla="val 1000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1"/>
              </a:solidFill>
            </a:rPr>
            <a:t>Повторение стрессовых событий</a:t>
          </a:r>
          <a:endParaRPr lang="ru-RU" sz="2200" kern="1200" dirty="0">
            <a:solidFill>
              <a:schemeClr val="tx1"/>
            </a:solidFill>
          </a:endParaRPr>
        </a:p>
      </dsp:txBody>
      <dsp:txXfrm>
        <a:off x="8526580" y="185336"/>
        <a:ext cx="2916388" cy="1707338"/>
      </dsp:txXfrm>
    </dsp:sp>
    <dsp:sp modelId="{DFB4BA09-4192-424D-9E8E-941727D1BFA2}">
      <dsp:nvSpPr>
        <dsp:cNvPr id="0" name=""/>
        <dsp:cNvSpPr/>
      </dsp:nvSpPr>
      <dsp:spPr>
        <a:xfrm rot="6638313">
          <a:off x="8735065" y="2101251"/>
          <a:ext cx="705426" cy="7496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8878175" y="2152150"/>
        <a:ext cx="493798" cy="449766"/>
      </dsp:txXfrm>
    </dsp:sp>
    <dsp:sp modelId="{DBC15CB4-3A1A-4C91-AC2A-C1397BFAE930}">
      <dsp:nvSpPr>
        <dsp:cNvPr id="0" name=""/>
        <dsp:cNvSpPr/>
      </dsp:nvSpPr>
      <dsp:spPr>
        <a:xfrm>
          <a:off x="4260286" y="3039119"/>
          <a:ext cx="3022624" cy="1813574"/>
        </a:xfrm>
        <a:prstGeom prst="roundRect">
          <a:avLst>
            <a:gd name="adj" fmla="val 10000"/>
          </a:avLst>
        </a:prstGeom>
        <a:solidFill>
          <a:schemeClr val="accent4">
            <a:hueOff val="6237416"/>
            <a:satOff val="-28781"/>
            <a:lumOff val="1059"/>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1"/>
              </a:solidFill>
            </a:rPr>
            <a:t>Появление нервного истощения, невозможность справиться с ситуацией</a:t>
          </a:r>
          <a:endParaRPr lang="ru-RU" sz="2200" kern="1200" dirty="0">
            <a:solidFill>
              <a:schemeClr val="tx1"/>
            </a:solidFill>
          </a:endParaRPr>
        </a:p>
      </dsp:txBody>
      <dsp:txXfrm>
        <a:off x="4313404" y="3092237"/>
        <a:ext cx="2916388" cy="1707338"/>
      </dsp:txXfrm>
    </dsp:sp>
    <dsp:sp modelId="{52F563FF-ED79-434B-88F5-0354120696C7}">
      <dsp:nvSpPr>
        <dsp:cNvPr id="0" name=""/>
        <dsp:cNvSpPr/>
      </dsp:nvSpPr>
      <dsp:spPr>
        <a:xfrm rot="93756" flipH="1">
          <a:off x="7467343" y="3484330"/>
          <a:ext cx="675941" cy="7496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7670087" y="3637017"/>
        <a:ext cx="473159" cy="449766"/>
      </dsp:txXfrm>
    </dsp:sp>
    <dsp:sp modelId="{069DFFC2-D6B0-4017-A2CE-B7ACD07BA339}">
      <dsp:nvSpPr>
        <dsp:cNvPr id="0" name=""/>
        <dsp:cNvSpPr/>
      </dsp:nvSpPr>
      <dsp:spPr>
        <a:xfrm>
          <a:off x="8478117" y="3027530"/>
          <a:ext cx="3022624" cy="1813574"/>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1"/>
              </a:solidFill>
            </a:rPr>
            <a:t>Формирование устойчивой реакции от </a:t>
          </a:r>
          <a:r>
            <a:rPr lang="ru-RU" sz="2200" i="1" kern="1200" dirty="0" smtClean="0">
              <a:solidFill>
                <a:schemeClr val="tx1"/>
              </a:solidFill>
            </a:rPr>
            <a:t>«волнующей»</a:t>
          </a:r>
          <a:r>
            <a:rPr lang="ru-RU" sz="2200" kern="1200" dirty="0" smtClean="0">
              <a:solidFill>
                <a:schemeClr val="tx1"/>
              </a:solidFill>
            </a:rPr>
            <a:t> до </a:t>
          </a:r>
          <a:r>
            <a:rPr lang="ru-RU" sz="2200" i="1" kern="1200" dirty="0" smtClean="0">
              <a:solidFill>
                <a:schemeClr val="tx1"/>
              </a:solidFill>
            </a:rPr>
            <a:t>«очень тревожной»</a:t>
          </a:r>
          <a:endParaRPr lang="ru-RU" sz="2200" i="1" kern="1200" dirty="0">
            <a:solidFill>
              <a:schemeClr val="tx1"/>
            </a:solidFill>
          </a:endParaRPr>
        </a:p>
      </dsp:txBody>
      <dsp:txXfrm>
        <a:off x="8531235" y="3080648"/>
        <a:ext cx="2916388" cy="1707338"/>
      </dsp:txXfrm>
    </dsp:sp>
    <dsp:sp modelId="{38B48EDD-13E7-475A-945E-998298736853}">
      <dsp:nvSpPr>
        <dsp:cNvPr id="0" name=""/>
        <dsp:cNvSpPr/>
      </dsp:nvSpPr>
      <dsp:spPr>
        <a:xfrm rot="10790609">
          <a:off x="3225991" y="3519535"/>
          <a:ext cx="698336" cy="7496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3435492" y="3669171"/>
        <a:ext cx="488835" cy="449766"/>
      </dsp:txXfrm>
    </dsp:sp>
    <dsp:sp modelId="{B04592C8-3CF8-4856-A6BA-FFC3740B0514}">
      <dsp:nvSpPr>
        <dsp:cNvPr id="0" name=""/>
        <dsp:cNvSpPr/>
      </dsp:nvSpPr>
      <dsp:spPr>
        <a:xfrm>
          <a:off x="0" y="3050689"/>
          <a:ext cx="3022624" cy="1813574"/>
        </a:xfrm>
        <a:prstGeom prst="roundRect">
          <a:avLst>
            <a:gd name="adj" fmla="val 1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rgbClr val="FF0000"/>
              </a:solidFill>
            </a:rPr>
            <a:t>Депрессия</a:t>
          </a:r>
        </a:p>
        <a:p>
          <a:pPr lvl="0" algn="ctr" defTabSz="1244600">
            <a:lnSpc>
              <a:spcPct val="90000"/>
            </a:lnSpc>
            <a:spcBef>
              <a:spcPct val="0"/>
            </a:spcBef>
            <a:spcAft>
              <a:spcPct val="35000"/>
            </a:spcAft>
          </a:pPr>
          <a:r>
            <a:rPr lang="ru-RU" sz="2400" b="1" i="1" kern="1200" dirty="0" smtClean="0">
              <a:solidFill>
                <a:srgbClr val="FF0000"/>
              </a:solidFill>
            </a:rPr>
            <a:t>Хроническое стрессовое состояние</a:t>
          </a:r>
          <a:endParaRPr lang="ru-RU" sz="2400" b="1" i="1" kern="1200" dirty="0">
            <a:solidFill>
              <a:srgbClr val="FF0000"/>
            </a:solidFill>
          </a:endParaRPr>
        </a:p>
      </dsp:txBody>
      <dsp:txXfrm>
        <a:off x="53118" y="3103807"/>
        <a:ext cx="2916388" cy="1707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F71B3-36C4-4C7D-9582-1A8564D4CA57}">
      <dsp:nvSpPr>
        <dsp:cNvPr id="0" name=""/>
        <dsp:cNvSpPr/>
      </dsp:nvSpPr>
      <dsp:spPr>
        <a:xfrm>
          <a:off x="5160926" y="3749"/>
          <a:ext cx="6321668" cy="5096887"/>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i="1" kern="1200" dirty="0">
              <a:solidFill>
                <a:schemeClr val="tx1"/>
              </a:solidFill>
              <a:latin typeface="Times New Roman" panose="02020603050405020304" pitchFamily="18" charset="0"/>
              <a:cs typeface="Times New Roman" panose="02020603050405020304" pitchFamily="18" charset="0"/>
            </a:rPr>
            <a:t>Если признаки появившегося стресса сохраняются в течение недель и тем более </a:t>
          </a:r>
          <a:r>
            <a:rPr lang="ru-RU" sz="2800" b="1" i="1" kern="1200" dirty="0" smtClean="0">
              <a:solidFill>
                <a:schemeClr val="tx1"/>
              </a:solidFill>
              <a:latin typeface="Times New Roman" panose="02020603050405020304" pitchFamily="18" charset="0"/>
              <a:cs typeface="Times New Roman" panose="02020603050405020304" pitchFamily="18" charset="0"/>
            </a:rPr>
            <a:t>месяцев</a:t>
          </a:r>
          <a:r>
            <a:rPr lang="ru-RU" sz="2800" b="1" i="1" kern="1200" dirty="0">
              <a:solidFill>
                <a:schemeClr val="tx1"/>
              </a:solidFill>
              <a:latin typeface="Times New Roman" panose="02020603050405020304" pitchFamily="18" charset="0"/>
              <a:cs typeface="Times New Roman" panose="02020603050405020304" pitchFamily="18" charset="0"/>
            </a:rPr>
            <a:t>, это должно вас встревожить. На всякий случай еще раз спросите окружающих, </a:t>
          </a:r>
          <a:r>
            <a:rPr lang="ru-RU" sz="2800" b="1" i="1" kern="1200" dirty="0" smtClean="0">
              <a:solidFill>
                <a:schemeClr val="tx1"/>
              </a:solidFill>
              <a:latin typeface="Times New Roman" panose="02020603050405020304" pitchFamily="18" charset="0"/>
              <a:cs typeface="Times New Roman" panose="02020603050405020304" pitchFamily="18" charset="0"/>
            </a:rPr>
            <a:t>замечают </a:t>
          </a:r>
          <a:r>
            <a:rPr lang="ru-RU" sz="2800" b="1" i="1" kern="1200" dirty="0">
              <a:solidFill>
                <a:schemeClr val="tx1"/>
              </a:solidFill>
              <a:latin typeface="Times New Roman" panose="02020603050405020304" pitchFamily="18" charset="0"/>
              <a:cs typeface="Times New Roman" panose="02020603050405020304" pitchFamily="18" charset="0"/>
            </a:rPr>
            <a:t>ли они то же, что и вы </a:t>
          </a:r>
          <a:r>
            <a:rPr lang="ru-RU" sz="2800" i="1" kern="1200" dirty="0">
              <a:solidFill>
                <a:schemeClr val="tx1"/>
              </a:solidFill>
              <a:latin typeface="Times New Roman" panose="02020603050405020304" pitchFamily="18" charset="0"/>
              <a:cs typeface="Times New Roman" panose="02020603050405020304" pitchFamily="18" charset="0"/>
            </a:rPr>
            <a:t>(может, вы все-таки преувеличиваете</a:t>
          </a:r>
          <a:r>
            <a:rPr lang="ru-RU" sz="2800" i="1" kern="1200" dirty="0" smtClean="0">
              <a:solidFill>
                <a:schemeClr val="tx1"/>
              </a:solidFill>
              <a:latin typeface="Times New Roman" panose="02020603050405020304" pitchFamily="18" charset="0"/>
              <a:cs typeface="Times New Roman" panose="02020603050405020304" pitchFamily="18" charset="0"/>
            </a:rPr>
            <a:t>)</a:t>
          </a:r>
          <a:endParaRPr lang="ru-RU" sz="2800" i="1" kern="1200" dirty="0">
            <a:solidFill>
              <a:schemeClr val="tx1"/>
            </a:solidFill>
            <a:latin typeface="Times New Roman" panose="02020603050405020304" pitchFamily="18" charset="0"/>
            <a:cs typeface="Times New Roman" panose="02020603050405020304" pitchFamily="18" charset="0"/>
          </a:endParaRPr>
        </a:p>
      </dsp:txBody>
      <dsp:txXfrm>
        <a:off x="5310209" y="153032"/>
        <a:ext cx="6023102" cy="47983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B56B79-9F24-4276-8DB8-052A7A47FDA9}" type="datetimeFigureOut">
              <a:rPr lang="ru-RU" smtClean="0"/>
              <a:t>26.02.2019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106532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B56B79-9F24-4276-8DB8-052A7A47FDA9}" type="datetimeFigureOut">
              <a:rPr lang="ru-RU" smtClean="0"/>
              <a:t>26.02.2019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402795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B56B79-9F24-4276-8DB8-052A7A47FDA9}" type="datetimeFigureOut">
              <a:rPr lang="ru-RU" smtClean="0"/>
              <a:t>26.02.2019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392975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B56B79-9F24-4276-8DB8-052A7A47FDA9}" type="datetimeFigureOut">
              <a:rPr lang="ru-RU" smtClean="0"/>
              <a:t>26.02.2019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348324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B56B79-9F24-4276-8DB8-052A7A47FDA9}" type="datetimeFigureOut">
              <a:rPr lang="ru-RU" smtClean="0"/>
              <a:t>26.02.2019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339893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B56B79-9F24-4276-8DB8-052A7A47FDA9}" type="datetimeFigureOut">
              <a:rPr lang="ru-RU" smtClean="0"/>
              <a:t>26.02.2019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89104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B56B79-9F24-4276-8DB8-052A7A47FDA9}" type="datetimeFigureOut">
              <a:rPr lang="ru-RU" smtClean="0"/>
              <a:t>26.02.2019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42858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B56B79-9F24-4276-8DB8-052A7A47FDA9}" type="datetimeFigureOut">
              <a:rPr lang="ru-RU" smtClean="0"/>
              <a:t>26.02.2019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143401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B56B79-9F24-4276-8DB8-052A7A47FDA9}" type="datetimeFigureOut">
              <a:rPr lang="ru-RU" smtClean="0"/>
              <a:t>26.02.2019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296108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7B56B79-9F24-4276-8DB8-052A7A47FDA9}" type="datetimeFigureOut">
              <a:rPr lang="ru-RU" smtClean="0"/>
              <a:t>26.02.2019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281525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7B56B79-9F24-4276-8DB8-052A7A47FDA9}" type="datetimeFigureOut">
              <a:rPr lang="ru-RU" smtClean="0"/>
              <a:t>26.02.2019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D44F23-1F09-4941-BD5E-671C262EF0D2}" type="slidenum">
              <a:rPr lang="ru-RU" smtClean="0"/>
              <a:t>‹#›</a:t>
            </a:fld>
            <a:endParaRPr lang="ru-RU"/>
          </a:p>
        </p:txBody>
      </p:sp>
    </p:spTree>
    <p:extLst>
      <p:ext uri="{BB962C8B-B14F-4D97-AF65-F5344CB8AC3E}">
        <p14:creationId xmlns:p14="http://schemas.microsoft.com/office/powerpoint/2010/main" val="144072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56B79-9F24-4276-8DB8-052A7A47FDA9}" type="datetimeFigureOut">
              <a:rPr lang="ru-RU" smtClean="0"/>
              <a:t>26.02.2019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44F23-1F09-4941-BD5E-671C262EF0D2}" type="slidenum">
              <a:rPr lang="ru-RU" smtClean="0"/>
              <a:t>‹#›</a:t>
            </a:fld>
            <a:endParaRPr lang="ru-RU"/>
          </a:p>
        </p:txBody>
      </p:sp>
    </p:spTree>
    <p:extLst>
      <p:ext uri="{BB962C8B-B14F-4D97-AF65-F5344CB8AC3E}">
        <p14:creationId xmlns:p14="http://schemas.microsoft.com/office/powerpoint/2010/main" val="100304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https://cs10.pikabu.ru/post_img/2018/01/26/5/1516952332193142693.jpg"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cdn.drunkcow.net/uploads/posts/2016-09/1474586987_love_death_comics_03.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54642"/>
            <a:ext cx="4808696" cy="6603358"/>
          </a:xfrm>
          <a:prstGeom prst="rect">
            <a:avLst/>
          </a:prstGeom>
          <a:ln>
            <a:noFill/>
          </a:ln>
          <a:effectLst>
            <a:softEdge rad="635000"/>
          </a:effectLst>
        </p:spPr>
      </p:pic>
      <p:sp>
        <p:nvSpPr>
          <p:cNvPr id="2" name="Заголовок 1"/>
          <p:cNvSpPr>
            <a:spLocks noGrp="1"/>
          </p:cNvSpPr>
          <p:nvPr>
            <p:ph type="ctrTitle"/>
          </p:nvPr>
        </p:nvSpPr>
        <p:spPr>
          <a:xfrm>
            <a:off x="1695691" y="1955787"/>
            <a:ext cx="9144000" cy="2300557"/>
          </a:xfrm>
          <a:effectLst>
            <a:outerShdw blurRad="50800" dist="38100" dir="5400000" algn="t" rotWithShape="0">
              <a:prstClr val="black">
                <a:alpha val="40000"/>
              </a:prstClr>
            </a:outerShdw>
          </a:effectLst>
        </p:spPr>
        <p:txBody>
          <a:bodyPr>
            <a:normAutofit fontScale="90000"/>
          </a:bodyPr>
          <a:lstStyle/>
          <a:p>
            <a:r>
              <a:rPr lang="ru-RU" sz="5400" dirty="0" smtClean="0">
                <a:solidFill>
                  <a:schemeClr val="accent6">
                    <a:lumMod val="50000"/>
                  </a:schemeClr>
                </a:solidFill>
                <a:latin typeface="a_CampusGrav" panose="04020604030602040204" pitchFamily="82" charset="-52"/>
                <a:cs typeface="Arial" panose="020B0604020202020204" pitchFamily="34" charset="0"/>
              </a:rPr>
              <a:t/>
            </a:r>
            <a:br>
              <a:rPr lang="ru-RU" sz="5400" dirty="0" smtClean="0">
                <a:solidFill>
                  <a:schemeClr val="accent6">
                    <a:lumMod val="50000"/>
                  </a:schemeClr>
                </a:solidFill>
                <a:latin typeface="a_CampusGrav" panose="04020604030602040204" pitchFamily="82" charset="-52"/>
                <a:cs typeface="Arial" panose="020B0604020202020204" pitchFamily="34" charset="0"/>
              </a:rPr>
            </a:br>
            <a:r>
              <a:rPr lang="ru-RU" sz="5400" dirty="0">
                <a:solidFill>
                  <a:schemeClr val="accent6">
                    <a:lumMod val="50000"/>
                  </a:schemeClr>
                </a:solidFill>
                <a:latin typeface="a_CampusGrav" panose="04020604030602040204" pitchFamily="82" charset="-52"/>
                <a:cs typeface="Arial" panose="020B0604020202020204" pitchFamily="34" charset="0"/>
              </a:rPr>
              <a:t/>
            </a:r>
            <a:br>
              <a:rPr lang="ru-RU" sz="5400" dirty="0">
                <a:solidFill>
                  <a:schemeClr val="accent6">
                    <a:lumMod val="50000"/>
                  </a:schemeClr>
                </a:solidFill>
                <a:latin typeface="a_CampusGrav" panose="04020604030602040204" pitchFamily="82" charset="-52"/>
                <a:cs typeface="Arial" panose="020B0604020202020204" pitchFamily="34" charset="0"/>
              </a:rPr>
            </a:br>
            <a:r>
              <a:rPr lang="ru-RU" sz="5400" dirty="0" smtClean="0">
                <a:solidFill>
                  <a:schemeClr val="accent6">
                    <a:lumMod val="50000"/>
                  </a:schemeClr>
                </a:solidFill>
                <a:latin typeface="a_CampusGrav" panose="04020604030602040204" pitchFamily="82" charset="-52"/>
                <a:cs typeface="Arial" panose="020B0604020202020204" pitchFamily="34" charset="0"/>
              </a:rPr>
              <a:t/>
            </a:r>
            <a:br>
              <a:rPr lang="ru-RU" sz="5400" dirty="0" smtClean="0">
                <a:solidFill>
                  <a:schemeClr val="accent6">
                    <a:lumMod val="50000"/>
                  </a:schemeClr>
                </a:solidFill>
                <a:latin typeface="a_CampusGrav" panose="04020604030602040204" pitchFamily="82" charset="-52"/>
                <a:cs typeface="Arial" panose="020B0604020202020204" pitchFamily="34" charset="0"/>
              </a:rPr>
            </a:br>
            <a:r>
              <a:rPr lang="ru-RU" sz="5400" dirty="0" smtClean="0">
                <a:solidFill>
                  <a:schemeClr val="accent6">
                    <a:lumMod val="50000"/>
                  </a:schemeClr>
                </a:solidFill>
                <a:latin typeface="a_CampusGrav" panose="04020604030602040204" pitchFamily="82" charset="-52"/>
                <a:cs typeface="Arial" panose="020B0604020202020204" pitchFamily="34" charset="0"/>
              </a:rPr>
              <a:t/>
            </a:r>
            <a:br>
              <a:rPr lang="ru-RU" sz="5400" dirty="0" smtClean="0">
                <a:solidFill>
                  <a:schemeClr val="accent6">
                    <a:lumMod val="50000"/>
                  </a:schemeClr>
                </a:solidFill>
                <a:latin typeface="a_CampusGrav" panose="04020604030602040204" pitchFamily="82" charset="-52"/>
                <a:cs typeface="Arial" panose="020B0604020202020204" pitchFamily="34" charset="0"/>
              </a:rPr>
            </a:br>
            <a:r>
              <a:rPr lang="ru-RU" dirty="0" smtClean="0">
                <a:solidFill>
                  <a:srgbClr val="FF0000"/>
                </a:solidFill>
                <a:latin typeface="a_CampusGrav" panose="04020604030602040204" pitchFamily="82" charset="-52"/>
                <a:cs typeface="Arial" panose="020B0604020202020204" pitchFamily="34" charset="0"/>
              </a:rPr>
              <a:t>Детский стресс</a:t>
            </a:r>
            <a:br>
              <a:rPr lang="ru-RU" dirty="0" smtClean="0">
                <a:solidFill>
                  <a:srgbClr val="FF0000"/>
                </a:solidFill>
                <a:latin typeface="a_CampusGrav" panose="04020604030602040204" pitchFamily="82" charset="-52"/>
                <a:cs typeface="Arial" panose="020B0604020202020204" pitchFamily="34" charset="0"/>
              </a:rPr>
            </a:br>
            <a:r>
              <a:rPr lang="ru-RU" sz="5400" dirty="0" smtClean="0">
                <a:solidFill>
                  <a:schemeClr val="accent6">
                    <a:lumMod val="50000"/>
                  </a:schemeClr>
                </a:solidFill>
                <a:latin typeface="a_CampusGrav" panose="04020604030602040204" pitchFamily="82" charset="-52"/>
                <a:cs typeface="Arial" panose="020B0604020202020204" pitchFamily="34" charset="0"/>
              </a:rPr>
              <a:t/>
            </a:r>
            <a:br>
              <a:rPr lang="ru-RU" sz="5400" dirty="0" smtClean="0">
                <a:solidFill>
                  <a:schemeClr val="accent6">
                    <a:lumMod val="50000"/>
                  </a:schemeClr>
                </a:solidFill>
                <a:latin typeface="a_CampusGrav" panose="04020604030602040204" pitchFamily="82" charset="-52"/>
                <a:cs typeface="Arial" panose="020B0604020202020204" pitchFamily="34" charset="0"/>
              </a:rPr>
            </a:br>
            <a:r>
              <a:rPr lang="ru-RU" sz="5400" dirty="0" smtClean="0">
                <a:solidFill>
                  <a:schemeClr val="accent6">
                    <a:lumMod val="50000"/>
                  </a:schemeClr>
                </a:solidFill>
                <a:latin typeface="a_CampusGrav" panose="04020604030602040204" pitchFamily="82" charset="-52"/>
                <a:cs typeface="Arial" panose="020B0604020202020204" pitchFamily="34" charset="0"/>
              </a:rPr>
              <a:t> </a:t>
            </a:r>
            <a:r>
              <a:rPr lang="ru-RU" sz="3600" i="1" dirty="0" smtClean="0">
                <a:solidFill>
                  <a:srgbClr val="FFFF00"/>
                </a:solidFill>
                <a:latin typeface="a_CampusGrav" panose="04020604030602040204" pitchFamily="82" charset="-52"/>
                <a:cs typeface="Arial" panose="020B0604020202020204" pitchFamily="34" charset="0"/>
              </a:rPr>
              <a:t>антист</a:t>
            </a:r>
            <a:r>
              <a:rPr lang="ru-RU" sz="3600" i="1" dirty="0" smtClean="0">
                <a:solidFill>
                  <a:schemeClr val="accent6">
                    <a:lumMod val="50000"/>
                  </a:schemeClr>
                </a:solidFill>
                <a:latin typeface="a_CampusGrav" panose="04020604030602040204" pitchFamily="82" charset="-52"/>
                <a:cs typeface="Arial" panose="020B0604020202020204" pitchFamily="34" charset="0"/>
              </a:rPr>
              <a:t>рессовая стратег</a:t>
            </a:r>
            <a:r>
              <a:rPr lang="ru-RU" sz="3600" i="1" dirty="0" smtClean="0">
                <a:solidFill>
                  <a:srgbClr val="FFFF00"/>
                </a:solidFill>
                <a:latin typeface="a_CampusGrav" panose="04020604030602040204" pitchFamily="82" charset="-52"/>
                <a:cs typeface="Arial" panose="020B0604020202020204" pitchFamily="34" charset="0"/>
              </a:rPr>
              <a:t>и</a:t>
            </a:r>
            <a:r>
              <a:rPr lang="ru-RU" sz="3600" i="1" dirty="0" smtClean="0">
                <a:solidFill>
                  <a:srgbClr val="009900"/>
                </a:solidFill>
                <a:latin typeface="a_CampusGrav" panose="04020604030602040204" pitchFamily="82" charset="-52"/>
                <a:cs typeface="Arial" panose="020B0604020202020204" pitchFamily="34" charset="0"/>
              </a:rPr>
              <a:t>я для детей</a:t>
            </a:r>
            <a:endParaRPr lang="ru-RU" sz="2700" i="1" dirty="0">
              <a:solidFill>
                <a:srgbClr val="009900"/>
              </a:solidFill>
              <a:latin typeface="a_CampusGrav" panose="04020604030602040204" pitchFamily="82" charset="-52"/>
              <a:cs typeface="Arial" panose="020B0604020202020204" pitchFamily="34" charset="0"/>
            </a:endParaRPr>
          </a:p>
        </p:txBody>
      </p:sp>
      <p:sp>
        <p:nvSpPr>
          <p:cNvPr id="3" name="Подзаголовок 2"/>
          <p:cNvSpPr>
            <a:spLocks noGrp="1"/>
          </p:cNvSpPr>
          <p:nvPr>
            <p:ph type="subTitle" idx="1"/>
          </p:nvPr>
        </p:nvSpPr>
        <p:spPr>
          <a:xfrm>
            <a:off x="7702062" y="5914305"/>
            <a:ext cx="4489938" cy="943695"/>
          </a:xfr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noAutofit/>
          </a:bodyPr>
          <a:lstStyle/>
          <a:p>
            <a:pPr algn="l"/>
            <a:r>
              <a:rPr lang="ru-RU" sz="1600" b="1" dirty="0" smtClean="0">
                <a:solidFill>
                  <a:schemeClr val="tx1"/>
                </a:solidFill>
                <a:latin typeface="Times New Roman" panose="02020603050405020304" pitchFamily="18" charset="0"/>
                <a:cs typeface="Times New Roman" panose="02020603050405020304" pitchFamily="18" charset="0"/>
              </a:rPr>
              <a:t>Автор</a:t>
            </a:r>
            <a:r>
              <a:rPr lang="en-US" sz="1600" b="1" dirty="0" smtClean="0">
                <a:solidFill>
                  <a:schemeClr val="tx1"/>
                </a:solidFill>
                <a:latin typeface="Times New Roman" panose="02020603050405020304" pitchFamily="18" charset="0"/>
                <a:cs typeface="Times New Roman" panose="02020603050405020304" pitchFamily="18" charset="0"/>
              </a:rPr>
              <a:t>:</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i="1" dirty="0" smtClean="0">
                <a:solidFill>
                  <a:schemeClr val="tx1"/>
                </a:solidFill>
                <a:latin typeface="Times New Roman" panose="02020603050405020304" pitchFamily="18" charset="0"/>
                <a:cs typeface="Times New Roman" panose="02020603050405020304" pitchFamily="18" charset="0"/>
              </a:rPr>
              <a:t>Е. Д. Полякова, педагог-психолог.</a:t>
            </a:r>
          </a:p>
          <a:p>
            <a:r>
              <a:rPr lang="ru-RU" sz="1600" b="1" i="1" dirty="0" smtClean="0">
                <a:solidFill>
                  <a:schemeClr val="tx1"/>
                </a:solidFill>
                <a:latin typeface="Times New Roman" panose="02020603050405020304" pitchFamily="18" charset="0"/>
                <a:cs typeface="Times New Roman" panose="02020603050405020304" pitchFamily="18" charset="0"/>
              </a:rPr>
              <a:t>МБДОУ детский сад  24 «Золотая рыбка» </a:t>
            </a:r>
          </a:p>
          <a:p>
            <a:r>
              <a:rPr lang="ru-RU" sz="1600" b="1" i="1" dirty="0" smtClean="0">
                <a:solidFill>
                  <a:schemeClr val="tx1"/>
                </a:solidFill>
                <a:latin typeface="Times New Roman" panose="02020603050405020304" pitchFamily="18" charset="0"/>
                <a:cs typeface="Times New Roman" panose="02020603050405020304" pitchFamily="18" charset="0"/>
              </a:rPr>
              <a:t>г. Ессентуки. 2019 г.</a:t>
            </a:r>
            <a:endParaRPr lang="ru-RU" sz="1600" b="1" i="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34319" y="3310581"/>
            <a:ext cx="8877782"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7" name="Прямоугольник 6"/>
          <p:cNvSpPr/>
          <p:nvPr/>
        </p:nvSpPr>
        <p:spPr>
          <a:xfrm>
            <a:off x="1134319" y="1955787"/>
            <a:ext cx="8877782"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2244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86628"/>
            <a:ext cx="10515600" cy="477350"/>
          </a:xfrm>
        </p:spPr>
        <p:txBody>
          <a:bodyPr>
            <a:noAutofit/>
          </a:bodyPr>
          <a:lstStyle/>
          <a:p>
            <a:pPr algn="ctr"/>
            <a:r>
              <a:rPr lang="ru-RU" sz="2400" b="1" i="1" dirty="0" smtClean="0">
                <a:solidFill>
                  <a:srgbClr val="FF0000"/>
                </a:solidFill>
                <a:latin typeface="Arial" panose="020B0604020202020204" pitchFamily="34" charset="0"/>
                <a:cs typeface="Arial" panose="020B0604020202020204" pitchFamily="34" charset="0"/>
              </a:rPr>
              <a:t>Таблица обработки результатов диагностики депрессии</a:t>
            </a:r>
            <a:r>
              <a:rPr lang="ru-RU" sz="2800" b="1" dirty="0" smtClean="0">
                <a:solidFill>
                  <a:srgbClr val="FF0000"/>
                </a:solidFill>
                <a:latin typeface="Arial" panose="020B0604020202020204" pitchFamily="34" charset="0"/>
                <a:cs typeface="Arial" panose="020B0604020202020204" pitchFamily="34" charset="0"/>
              </a:rPr>
              <a:t/>
            </a:r>
            <a:br>
              <a:rPr lang="ru-RU" sz="2800" b="1" dirty="0" smtClean="0">
                <a:solidFill>
                  <a:srgbClr val="FF0000"/>
                </a:solidFill>
                <a:latin typeface="Arial" panose="020B0604020202020204" pitchFamily="34" charset="0"/>
                <a:cs typeface="Arial" panose="020B0604020202020204" pitchFamily="34" charset="0"/>
              </a:rPr>
            </a:br>
            <a:endParaRPr lang="ru-RU" sz="2800" b="1" dirty="0">
              <a:solidFill>
                <a:srgbClr val="FF0000"/>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635753058"/>
              </p:ext>
            </p:extLst>
          </p:nvPr>
        </p:nvGraphicFramePr>
        <p:xfrm>
          <a:off x="140383" y="1504710"/>
          <a:ext cx="8031343" cy="4838217"/>
        </p:xfrm>
        <a:graphic>
          <a:graphicData uri="http://schemas.openxmlformats.org/drawingml/2006/table">
            <a:tbl>
              <a:tblPr firstRow="1" firstCol="1" bandRow="1"/>
              <a:tblGrid>
                <a:gridCol w="1244651"/>
                <a:gridCol w="582480"/>
                <a:gridCol w="582480"/>
                <a:gridCol w="582480"/>
                <a:gridCol w="5039252"/>
              </a:tblGrid>
              <a:tr h="1552489">
                <a:tc rowSpan="2">
                  <a:txBody>
                    <a:bodyPr/>
                    <a:lstStyle/>
                    <a:p>
                      <a:pPr marL="457200" algn="ctr" fontAlgn="base">
                        <a:lnSpc>
                          <a:spcPct val="115000"/>
                        </a:lnSpc>
                        <a:spcAft>
                          <a:spcPts val="1050"/>
                        </a:spcAft>
                      </a:pPr>
                      <a:r>
                        <a:rPr lang="ru-RU" sz="1200" dirty="0">
                          <a:solidFill>
                            <a:srgbClr val="262626"/>
                          </a:solidFill>
                          <a:effectLst/>
                          <a:latin typeface="Times New Roman"/>
                          <a:ea typeface="Times New Roman"/>
                          <a:cs typeface="Times New Roman"/>
                        </a:rPr>
                        <a:t>Количество</a:t>
                      </a:r>
                      <a:endParaRPr lang="ru-RU" sz="1600" dirty="0">
                        <a:effectLst/>
                        <a:latin typeface="Calibri"/>
                        <a:ea typeface="Calibri"/>
                        <a:cs typeface="Times New Roman"/>
                      </a:endParaRPr>
                    </a:p>
                    <a:p>
                      <a:pPr marL="457200" algn="ctr" fontAlgn="base">
                        <a:lnSpc>
                          <a:spcPct val="115000"/>
                        </a:lnSpc>
                        <a:spcAft>
                          <a:spcPts val="1050"/>
                        </a:spcAft>
                      </a:pPr>
                      <a:r>
                        <a:rPr lang="ru-RU" sz="1200" dirty="0">
                          <a:solidFill>
                            <a:srgbClr val="262626"/>
                          </a:solidFill>
                          <a:effectLst/>
                          <a:latin typeface="Times New Roman"/>
                          <a:ea typeface="Times New Roman"/>
                          <a:cs typeface="Times New Roman"/>
                        </a:rPr>
                        <a:t>баллов</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gn="ctr" fontAlgn="base">
                        <a:lnSpc>
                          <a:spcPct val="115000"/>
                        </a:lnSpc>
                        <a:spcAft>
                          <a:spcPts val="1050"/>
                        </a:spcAft>
                      </a:pPr>
                      <a:r>
                        <a:rPr lang="ru-RU" sz="1200" dirty="0">
                          <a:solidFill>
                            <a:srgbClr val="262626"/>
                          </a:solidFill>
                          <a:effectLst/>
                          <a:latin typeface="Times New Roman"/>
                          <a:ea typeface="Times New Roman"/>
                          <a:cs typeface="Times New Roman"/>
                        </a:rPr>
                        <a:t>Отсутствие/наличие депрессии</a:t>
                      </a:r>
                      <a:endParaRPr lang="ru-RU" sz="1600" dirty="0">
                        <a:effectLst/>
                        <a:latin typeface="Calibri"/>
                        <a:ea typeface="Calibri"/>
                        <a:cs typeface="Times New Roman"/>
                      </a:endParaRPr>
                    </a:p>
                    <a:p>
                      <a:pPr marL="457200" algn="r" fontAlgn="base">
                        <a:lnSpc>
                          <a:spcPct val="115000"/>
                        </a:lnSpc>
                        <a:spcAft>
                          <a:spcPts val="1050"/>
                        </a:spcAft>
                      </a:pPr>
                      <a:r>
                        <a:rPr lang="ru-RU" sz="1200" dirty="0">
                          <a:solidFill>
                            <a:srgbClr val="262626"/>
                          </a:solidFill>
                          <a:effectLst/>
                          <a:latin typeface="Times New Roman"/>
                          <a:ea typeface="Times New Roman"/>
                          <a:cs typeface="Times New Roman"/>
                        </a:rPr>
                        <a:t>Уровень депрессии</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marL="457200" algn="ctr" fontAlgn="base">
                        <a:lnSpc>
                          <a:spcPct val="115000"/>
                        </a:lnSpc>
                        <a:spcAft>
                          <a:spcPts val="1050"/>
                        </a:spcAft>
                      </a:pPr>
                      <a:r>
                        <a:rPr lang="ru-RU" sz="1200" dirty="0">
                          <a:solidFill>
                            <a:srgbClr val="262626"/>
                          </a:solidFill>
                          <a:effectLst/>
                          <a:latin typeface="Times New Roman"/>
                          <a:ea typeface="Times New Roman"/>
                          <a:cs typeface="Times New Roman"/>
                        </a:rPr>
                        <a:t>Интерпретация  результатов</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389">
                <a:tc vMerge="1">
                  <a:txBody>
                    <a:bodyPr/>
                    <a:lstStyle/>
                    <a:p>
                      <a:endParaRPr lang="ru-RU"/>
                    </a:p>
                  </a:txBody>
                  <a:tcPr/>
                </a:tc>
                <a:tc>
                  <a:txBody>
                    <a:bodyPr/>
                    <a:lstStyle/>
                    <a:p>
                      <a:pPr marL="457200" algn="ctr" fontAlgn="base">
                        <a:lnSpc>
                          <a:spcPct val="115000"/>
                        </a:lnSpc>
                        <a:spcAft>
                          <a:spcPts val="1050"/>
                        </a:spcAft>
                      </a:pPr>
                      <a:r>
                        <a:rPr lang="ru-RU" sz="1100" b="1" dirty="0">
                          <a:solidFill>
                            <a:srgbClr val="262626"/>
                          </a:solidFill>
                          <a:effectLst/>
                          <a:latin typeface="Times New Roman"/>
                          <a:ea typeface="Times New Roman"/>
                          <a:cs typeface="Times New Roman"/>
                        </a:rPr>
                        <a:t>В</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fontAlgn="base">
                        <a:lnSpc>
                          <a:spcPct val="115000"/>
                        </a:lnSpc>
                        <a:spcAft>
                          <a:spcPts val="1050"/>
                        </a:spcAft>
                      </a:pPr>
                      <a:r>
                        <a:rPr lang="ru-RU" sz="1100" b="1" dirty="0">
                          <a:solidFill>
                            <a:srgbClr val="262626"/>
                          </a:solidFill>
                          <a:effectLst/>
                          <a:latin typeface="Times New Roman"/>
                          <a:ea typeface="Times New Roman"/>
                          <a:cs typeface="Times New Roman"/>
                        </a:rPr>
                        <a:t>С</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fontAlgn="base">
                        <a:lnSpc>
                          <a:spcPct val="115000"/>
                        </a:lnSpc>
                        <a:spcAft>
                          <a:spcPts val="1050"/>
                        </a:spcAft>
                      </a:pPr>
                      <a:r>
                        <a:rPr lang="ru-RU" sz="1100" b="1" dirty="0">
                          <a:solidFill>
                            <a:srgbClr val="262626"/>
                          </a:solidFill>
                          <a:effectLst/>
                          <a:latin typeface="Times New Roman"/>
                          <a:ea typeface="Times New Roman"/>
                          <a:cs typeface="Times New Roman"/>
                        </a:rPr>
                        <a:t>Н</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018113">
                <a:tc>
                  <a:txBody>
                    <a:bodyPr/>
                    <a:lstStyle/>
                    <a:p>
                      <a:pPr marL="457200" algn="just" fontAlgn="base">
                        <a:lnSpc>
                          <a:spcPct val="115000"/>
                        </a:lnSpc>
                        <a:spcAft>
                          <a:spcPts val="1050"/>
                        </a:spcAft>
                      </a:pPr>
                      <a:r>
                        <a:rPr lang="ru-RU" sz="1400" b="1" i="1" dirty="0">
                          <a:solidFill>
                            <a:srgbClr val="262626"/>
                          </a:solidFill>
                          <a:effectLst/>
                          <a:latin typeface="Times New Roman"/>
                          <a:ea typeface="Times New Roman"/>
                          <a:cs typeface="Times New Roman"/>
                        </a:rPr>
                        <a:t>0-150 баллов</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fontAlgn="base">
                        <a:lnSpc>
                          <a:spcPct val="115000"/>
                        </a:lnSpc>
                        <a:spcAft>
                          <a:spcPts val="1050"/>
                        </a:spcAft>
                      </a:pPr>
                      <a:r>
                        <a:rPr lang="ru-RU" sz="1200">
                          <a:solidFill>
                            <a:srgbClr val="262626"/>
                          </a:solidFill>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fontAlgn="base">
                        <a:lnSpc>
                          <a:spcPct val="115000"/>
                        </a:lnSpc>
                        <a:spcAft>
                          <a:spcPts val="1050"/>
                        </a:spcAft>
                      </a:pPr>
                      <a:r>
                        <a:rPr lang="ru-RU" sz="1200">
                          <a:solidFill>
                            <a:srgbClr val="262626"/>
                          </a:solidFill>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fontAlgn="base">
                        <a:lnSpc>
                          <a:spcPct val="115000"/>
                        </a:lnSpc>
                        <a:spcAft>
                          <a:spcPts val="1050"/>
                        </a:spcAft>
                      </a:pPr>
                      <a:r>
                        <a:rPr lang="ru-RU" sz="1200">
                          <a:solidFill>
                            <a:srgbClr val="262626"/>
                          </a:solidFill>
                          <a:effectLst/>
                          <a:latin typeface="Times New Roman"/>
                          <a:ea typeface="Times New Roman"/>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2D5"/>
                    </a:solidFill>
                  </a:tcPr>
                </a:tc>
                <a:tc>
                  <a:txBody>
                    <a:bodyPr/>
                    <a:lstStyle/>
                    <a:p>
                      <a:pPr marL="457200" algn="just" fontAlgn="base">
                        <a:lnSpc>
                          <a:spcPct val="115000"/>
                        </a:lnSpc>
                        <a:spcAft>
                          <a:spcPts val="1050"/>
                        </a:spcAft>
                      </a:pPr>
                      <a:r>
                        <a:rPr lang="ru-RU" sz="1200" dirty="0">
                          <a:solidFill>
                            <a:srgbClr val="262626"/>
                          </a:solidFill>
                          <a:effectLst/>
                          <a:latin typeface="Times New Roman"/>
                          <a:ea typeface="Times New Roman"/>
                          <a:cs typeface="Times New Roman"/>
                        </a:rPr>
                        <a:t>Депрессии у вас нет, но обратите внимание на те пункты, которые помечены знаком плюс. Это могут быть стрессы, особенности  поведения, черты характера, которые неуклонно ведут к депрессиям. Что-то надо менять!</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641">
                <a:tc>
                  <a:txBody>
                    <a:bodyPr/>
                    <a:lstStyle/>
                    <a:p>
                      <a:pPr marL="457200" algn="just" fontAlgn="base">
                        <a:lnSpc>
                          <a:spcPct val="115000"/>
                        </a:lnSpc>
                        <a:spcAft>
                          <a:spcPts val="1050"/>
                        </a:spcAft>
                      </a:pPr>
                      <a:r>
                        <a:rPr lang="ru-RU" sz="1400" b="1" i="1" dirty="0">
                          <a:solidFill>
                            <a:srgbClr val="262626"/>
                          </a:solidFill>
                          <a:effectLst/>
                          <a:latin typeface="Times New Roman"/>
                          <a:ea typeface="Times New Roman"/>
                          <a:cs typeface="Times New Roman"/>
                        </a:rPr>
                        <a:t>151-290 баллов</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fontAlgn="base">
                        <a:lnSpc>
                          <a:spcPct val="115000"/>
                        </a:lnSpc>
                        <a:spcAft>
                          <a:spcPts val="1050"/>
                        </a:spcAft>
                      </a:pPr>
                      <a:r>
                        <a:rPr lang="ru-RU" sz="1200">
                          <a:solidFill>
                            <a:srgbClr val="262626"/>
                          </a:solidFill>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fontAlgn="base">
                        <a:lnSpc>
                          <a:spcPct val="115000"/>
                        </a:lnSpc>
                        <a:spcAft>
                          <a:spcPts val="1050"/>
                        </a:spcAft>
                      </a:pPr>
                      <a:r>
                        <a:rPr lang="ru-RU" sz="1200">
                          <a:solidFill>
                            <a:srgbClr val="262626"/>
                          </a:solidFill>
                          <a:effectLst/>
                          <a:latin typeface="Times New Roman"/>
                          <a:ea typeface="Times New Roman"/>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2D5"/>
                    </a:solidFill>
                  </a:tcPr>
                </a:tc>
                <a:tc>
                  <a:txBody>
                    <a:bodyPr/>
                    <a:lstStyle/>
                    <a:p>
                      <a:pPr marL="457200" algn="just" fontAlgn="base">
                        <a:lnSpc>
                          <a:spcPct val="115000"/>
                        </a:lnSpc>
                        <a:spcAft>
                          <a:spcPts val="1050"/>
                        </a:spcAft>
                      </a:pPr>
                      <a:r>
                        <a:rPr lang="ru-RU" sz="1200">
                          <a:solidFill>
                            <a:srgbClr val="262626"/>
                          </a:solidFill>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fontAlgn="base">
                        <a:lnSpc>
                          <a:spcPct val="115000"/>
                        </a:lnSpc>
                        <a:spcAft>
                          <a:spcPts val="1050"/>
                        </a:spcAft>
                      </a:pPr>
                      <a:r>
                        <a:rPr lang="ru-RU" sz="1200" dirty="0">
                          <a:solidFill>
                            <a:srgbClr val="262626"/>
                          </a:solidFill>
                          <a:effectLst/>
                          <a:latin typeface="Times New Roman"/>
                          <a:ea typeface="Times New Roman"/>
                          <a:cs typeface="Times New Roman"/>
                        </a:rPr>
                        <a:t>Депрессия уже стучится в вашу дверь! Вы, наверное, заметили, что часто меняется настроение, краски жизни стали блеклыми, уже не особенно  радует то, что радовало раньше. Проанализируйте минусы: что можно изменить, кто в этом может вам помочь?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585">
                <a:tc>
                  <a:txBody>
                    <a:bodyPr/>
                    <a:lstStyle/>
                    <a:p>
                      <a:pPr marL="457200" algn="just" fontAlgn="base">
                        <a:lnSpc>
                          <a:spcPct val="115000"/>
                        </a:lnSpc>
                        <a:spcAft>
                          <a:spcPts val="1050"/>
                        </a:spcAft>
                      </a:pPr>
                      <a:r>
                        <a:rPr lang="ru-RU" sz="1400" b="1" i="1" dirty="0">
                          <a:solidFill>
                            <a:srgbClr val="262626"/>
                          </a:solidFill>
                          <a:effectLst/>
                          <a:latin typeface="Times New Roman"/>
                          <a:ea typeface="Times New Roman"/>
                          <a:cs typeface="Times New Roman"/>
                        </a:rPr>
                        <a:t>291 и более баллов</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fontAlgn="base">
                        <a:lnSpc>
                          <a:spcPct val="115000"/>
                        </a:lnSpc>
                        <a:spcAft>
                          <a:spcPts val="1050"/>
                        </a:spcAft>
                      </a:pPr>
                      <a:r>
                        <a:rPr lang="ru-RU" sz="1200" dirty="0">
                          <a:solidFill>
                            <a:srgbClr val="262626"/>
                          </a:solidFill>
                          <a:effectLst/>
                          <a:latin typeface="Times New Roman"/>
                          <a:ea typeface="Times New Roman"/>
                          <a:cs typeface="Times New Roman"/>
                        </a:rPr>
                        <a:t>+</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2D5"/>
                    </a:solidFill>
                  </a:tcPr>
                </a:tc>
                <a:tc>
                  <a:txBody>
                    <a:bodyPr/>
                    <a:lstStyle/>
                    <a:p>
                      <a:pPr marL="457200" algn="just" fontAlgn="base">
                        <a:lnSpc>
                          <a:spcPct val="115000"/>
                        </a:lnSpc>
                        <a:spcAft>
                          <a:spcPts val="1050"/>
                        </a:spcAft>
                      </a:pPr>
                      <a:r>
                        <a:rPr lang="ru-RU" sz="1200">
                          <a:solidFill>
                            <a:srgbClr val="262626"/>
                          </a:solidFill>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fontAlgn="base">
                        <a:lnSpc>
                          <a:spcPct val="115000"/>
                        </a:lnSpc>
                        <a:spcAft>
                          <a:spcPts val="1050"/>
                        </a:spcAft>
                      </a:pPr>
                      <a:r>
                        <a:rPr lang="ru-RU" sz="1200">
                          <a:solidFill>
                            <a:srgbClr val="262626"/>
                          </a:solidFill>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fontAlgn="base">
                        <a:lnSpc>
                          <a:spcPct val="115000"/>
                        </a:lnSpc>
                        <a:spcAft>
                          <a:spcPts val="1050"/>
                        </a:spcAft>
                      </a:pPr>
                      <a:r>
                        <a:rPr lang="ru-RU" sz="1200" dirty="0">
                          <a:solidFill>
                            <a:srgbClr val="262626"/>
                          </a:solidFill>
                          <a:effectLst/>
                          <a:latin typeface="Times New Roman"/>
                          <a:ea typeface="Times New Roman"/>
                          <a:cs typeface="Times New Roman"/>
                        </a:rPr>
                        <a:t>У вас депрессия. Если депрессия говорит вам, что вы недостойны помощи, пожалуйста, не слушайте ее! Стоит обратиться к специалисту.</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Прямоугольник 6"/>
          <p:cNvSpPr/>
          <p:nvPr/>
        </p:nvSpPr>
        <p:spPr>
          <a:xfrm>
            <a:off x="8314481" y="1466196"/>
            <a:ext cx="3711615" cy="4555093"/>
          </a:xfrm>
          <a:prstGeom prst="rect">
            <a:avLst/>
          </a:prstGeom>
        </p:spPr>
        <p:txBody>
          <a:bodyPr wrap="square">
            <a:spAutoFit/>
          </a:bodyPr>
          <a:lstStyle/>
          <a:p>
            <a:pPr lvl="0" algn="r"/>
            <a:r>
              <a:rPr lang="ru-RU" b="1" dirty="0">
                <a:solidFill>
                  <a:prstClr val="black"/>
                </a:solidFill>
                <a:latin typeface="Times New Roman" panose="02020603050405020304" pitchFamily="18" charset="0"/>
                <a:cs typeface="Times New Roman" panose="02020603050405020304" pitchFamily="18" charset="0"/>
              </a:rPr>
              <a:t>Как заполнять журнал?</a:t>
            </a:r>
          </a:p>
          <a:p>
            <a:pPr lvl="0"/>
            <a:r>
              <a:rPr lang="ru-RU" sz="1600" dirty="0">
                <a:solidFill>
                  <a:prstClr val="black"/>
                </a:solidFill>
                <a:latin typeface="Times New Roman" panose="02020603050405020304" pitchFamily="18" charset="0"/>
                <a:cs typeface="Times New Roman" panose="02020603050405020304" pitchFamily="18" charset="0"/>
              </a:rPr>
              <a:t>1.Делайте отметки ежедневно на протяжении месяца.</a:t>
            </a:r>
          </a:p>
          <a:p>
            <a:pPr lvl="0"/>
            <a:r>
              <a:rPr lang="ru-RU" sz="1600" dirty="0">
                <a:solidFill>
                  <a:prstClr val="black"/>
                </a:solidFill>
                <a:latin typeface="Times New Roman" panose="02020603050405020304" pitchFamily="18" charset="0"/>
                <a:cs typeface="Times New Roman" panose="02020603050405020304" pitchFamily="18" charset="0"/>
              </a:rPr>
              <a:t>2.Отмечайте наличие чувств/ощущений знаками “+” (да, проявляется) и  “-“ (проявление отсутствует).</a:t>
            </a:r>
          </a:p>
          <a:p>
            <a:pPr lvl="0"/>
            <a:r>
              <a:rPr lang="ru-RU" sz="1600" dirty="0">
                <a:solidFill>
                  <a:prstClr val="black"/>
                </a:solidFill>
                <a:latin typeface="Times New Roman" panose="02020603050405020304" pitchFamily="18" charset="0"/>
                <a:cs typeface="Times New Roman" panose="02020603050405020304" pitchFamily="18" charset="0"/>
              </a:rPr>
              <a:t>3.В конце подсчитайте и проставьте количество баллов за день: за плюс – 3 балла, за минус – 0 баллов.</a:t>
            </a:r>
          </a:p>
          <a:p>
            <a:pPr lvl="0"/>
            <a:r>
              <a:rPr lang="ru-RU" sz="1600" dirty="0">
                <a:solidFill>
                  <a:prstClr val="black"/>
                </a:solidFill>
                <a:latin typeface="Times New Roman" panose="02020603050405020304" pitchFamily="18" charset="0"/>
                <a:cs typeface="Times New Roman" panose="02020603050405020304" pitchFamily="18" charset="0"/>
              </a:rPr>
              <a:t>4.Уровень энергии (п. 18) отмечается следующим образом: 1-5 – оценивается знаком минус; 6-10 – знаком плюс.</a:t>
            </a:r>
          </a:p>
          <a:p>
            <a:pPr lvl="0"/>
            <a:r>
              <a:rPr lang="ru-RU" sz="1600" dirty="0">
                <a:solidFill>
                  <a:prstClr val="black"/>
                </a:solidFill>
                <a:latin typeface="Times New Roman" panose="02020603050405020304" pitchFamily="18" charset="0"/>
                <a:cs typeface="Times New Roman" panose="02020603050405020304" pitchFamily="18" charset="0"/>
              </a:rPr>
              <a:t>5.В конце месяца суммируйте баллы. Определите по таблице, есть ли у вас депрессия. Оцените ее уровень. Специалист поможет определить характер депрессии: острая, затяжная, хроническая и предложить помощь.</a:t>
            </a: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240" y="1145914"/>
            <a:ext cx="744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37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26625" y="879676"/>
            <a:ext cx="10515600" cy="5007920"/>
          </a:xfrm>
        </p:spPr>
        <p:txBody>
          <a:bodyPr>
            <a:normAutofit fontScale="55000" lnSpcReduction="20000"/>
          </a:bodyPr>
          <a:lstStyle/>
          <a:p>
            <a:pPr marL="0" indent="0" algn="ctr">
              <a:buNone/>
            </a:pPr>
            <a:r>
              <a:rPr lang="ru-RU" sz="5100" dirty="0">
                <a:solidFill>
                  <a:srgbClr val="FF0000"/>
                </a:solidFill>
                <a:latin typeface="a_CampusGrav" panose="04020604030602040204" pitchFamily="82" charset="-52"/>
                <a:cs typeface="Times New Roman" panose="02020603050405020304" pitchFamily="18" charset="0"/>
              </a:rPr>
              <a:t>Идеи для родителей, чьи дети страдают от </a:t>
            </a:r>
            <a:r>
              <a:rPr lang="ru-RU" sz="5100" dirty="0" smtClean="0">
                <a:solidFill>
                  <a:srgbClr val="FF0000"/>
                </a:solidFill>
                <a:latin typeface="a_CampusGrav" panose="04020604030602040204" pitchFamily="82" charset="-52"/>
                <a:cs typeface="Times New Roman" panose="02020603050405020304" pitchFamily="18" charset="0"/>
              </a:rPr>
              <a:t>стресса</a:t>
            </a:r>
          </a:p>
          <a:p>
            <a:pPr algn="just"/>
            <a:r>
              <a:rPr lang="ru-RU" sz="3600" b="1" i="1" dirty="0"/>
              <a:t>С вечера подготовьте вместе с ребенком необходимые ему на следующий день вещи и игрушки, чтобы утром  не пришлось искать их в спешке, собираясь в детский сад.</a:t>
            </a:r>
          </a:p>
          <a:p>
            <a:pPr algn="just"/>
            <a:r>
              <a:rPr lang="ru-RU" sz="3600" b="1" i="1" dirty="0"/>
              <a:t>Составляйте списки дел. Предложите малышу тоже составлять свои списки, «записывая» пункты пиктограммами.  Определите с ним вместе , в каком порядке он должен выполнять свои дела.</a:t>
            </a:r>
          </a:p>
          <a:p>
            <a:pPr algn="just"/>
            <a:r>
              <a:rPr lang="ru-RU" sz="3600" b="1" i="1" dirty="0"/>
              <a:t>Звоните ему с работы, когда он уже дома,  только один раз, в одно и то же время, чтобы он мог обсудить с вами, что он уже сделал и что ему еще только предстоит.</a:t>
            </a:r>
          </a:p>
          <a:p>
            <a:pPr algn="just"/>
            <a:r>
              <a:rPr lang="ru-RU" sz="3600" b="1" i="1" dirty="0"/>
              <a:t>Проверьте, доступны ли ребенку необходимые  принадлежности для игр и занятий дома: альбомы, краски,  карандаши и т. д.</a:t>
            </a:r>
          </a:p>
          <a:p>
            <a:pPr algn="just"/>
            <a:r>
              <a:rPr lang="ru-RU" sz="3600" b="1" i="1" dirty="0"/>
              <a:t>Прикрепите ярлычки с фамилией ребенка на его одежду и другие вещи, особенно если он склонен терять их.</a:t>
            </a:r>
          </a:p>
          <a:p>
            <a:pPr algn="just"/>
            <a:r>
              <a:rPr lang="ru-RU" sz="3600" b="1" i="1" dirty="0"/>
              <a:t>Расположите вещи в комнате ребенка в максимально простом порядке, наклейте этикетки на ящики, чтобы ребенок легко мог сориентироваться, где что у него лежит.</a:t>
            </a:r>
          </a:p>
          <a:p>
            <a:pPr algn="just"/>
            <a:r>
              <a:rPr lang="ru-RU" sz="3600" b="1" i="1" dirty="0" smtClean="0"/>
              <a:t>Учите ребенка все вещи  всегда класть  </a:t>
            </a:r>
            <a:r>
              <a:rPr lang="ru-RU" sz="3600" b="1" i="1" dirty="0"/>
              <a:t>на определенное отведенное для них место, особенно те вещи, которые ребенок никогда не должен забывать. Обратите его внимание на то, что так быстрее их можно потом найти. </a:t>
            </a:r>
          </a:p>
          <a:p>
            <a:pPr marL="0" indent="0">
              <a:buNone/>
            </a:pPr>
            <a:endParaRPr lang="ru-RU" dirty="0">
              <a:solidFill>
                <a:srgbClr val="009900"/>
              </a:solidFill>
              <a:latin typeface="a_CampusGrav" panose="04020604030602040204" pitchFamily="82" charset="-52"/>
              <a:cs typeface="Times New Roman" panose="02020603050405020304" pitchFamily="18" charset="0"/>
            </a:endParaRPr>
          </a:p>
          <a:p>
            <a:pPr marL="0" indent="0" algn="just">
              <a:buNone/>
            </a:pP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742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694" y="775504"/>
            <a:ext cx="10515600" cy="898452"/>
          </a:xfrm>
        </p:spPr>
        <p:txBody>
          <a:bodyPr>
            <a:noAutofit/>
          </a:bodyPr>
          <a:lstStyle/>
          <a:p>
            <a:pPr algn="ctr"/>
            <a:r>
              <a:rPr lang="ru-RU" sz="3600" b="1" dirty="0" smtClean="0">
                <a:solidFill>
                  <a:schemeClr val="accent6">
                    <a:lumMod val="50000"/>
                  </a:schemeClr>
                </a:solidFill>
                <a:latin typeface="Arial" panose="020B0604020202020204" pitchFamily="34" charset="0"/>
                <a:cs typeface="Arial" panose="020B0604020202020204" pitchFamily="34" charset="0"/>
              </a:rPr>
              <a:t>Некоторые антистрессовые </a:t>
            </a:r>
            <a:br>
              <a:rPr lang="ru-RU" sz="3600" b="1" dirty="0" smtClean="0">
                <a:solidFill>
                  <a:schemeClr val="accent6">
                    <a:lumMod val="50000"/>
                  </a:schemeClr>
                </a:solidFill>
                <a:latin typeface="Arial" panose="020B0604020202020204" pitchFamily="34" charset="0"/>
                <a:cs typeface="Arial" panose="020B0604020202020204" pitchFamily="34" charset="0"/>
              </a:rPr>
            </a:br>
            <a:r>
              <a:rPr lang="ru-RU" sz="3600" b="1" dirty="0" smtClean="0">
                <a:solidFill>
                  <a:schemeClr val="accent6">
                    <a:lumMod val="50000"/>
                  </a:schemeClr>
                </a:solidFill>
                <a:latin typeface="Arial" panose="020B0604020202020204" pitchFamily="34" charset="0"/>
                <a:cs typeface="Arial" panose="020B0604020202020204" pitchFamily="34" charset="0"/>
              </a:rPr>
              <a:t>техники и упражнения</a:t>
            </a:r>
            <a:endParaRPr lang="ru-RU" sz="3600" b="1" dirty="0">
              <a:solidFill>
                <a:schemeClr val="accent6">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fontScale="92500" lnSpcReduction="10000"/>
          </a:bodyPr>
          <a:lstStyle/>
          <a:p>
            <a:pPr marL="0" indent="0">
              <a:buNone/>
            </a:pPr>
            <a:r>
              <a:rPr lang="ru-RU" dirty="0" smtClean="0">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Техника</a:t>
            </a:r>
            <a:r>
              <a:rPr lang="ru-RU" b="1" dirty="0">
                <a:solidFill>
                  <a:srgbClr val="FF0000"/>
                </a:solidFill>
                <a:latin typeface="Times New Roman" panose="02020603050405020304" pitchFamily="18" charset="0"/>
                <a:cs typeface="Times New Roman" panose="02020603050405020304" pitchFamily="18" charset="0"/>
              </a:rPr>
              <a:t>: деревянный человечек </a:t>
            </a:r>
            <a:r>
              <a:rPr lang="ru-RU" b="1" dirty="0" smtClean="0">
                <a:solidFill>
                  <a:srgbClr val="FF0000"/>
                </a:solidFill>
                <a:latin typeface="Times New Roman" panose="02020603050405020304" pitchFamily="18" charset="0"/>
                <a:cs typeface="Times New Roman" panose="02020603050405020304" pitchFamily="18" charset="0"/>
              </a:rPr>
              <a:t>- кисельный  человечек</a:t>
            </a:r>
            <a:endParaRPr lang="ru-RU" dirty="0" smtClean="0">
              <a:latin typeface="Times New Roman" panose="02020603050405020304" pitchFamily="18" charset="0"/>
              <a:cs typeface="Times New Roman" panose="02020603050405020304" pitchFamily="18" charset="0"/>
            </a:endParaRPr>
          </a:p>
          <a:p>
            <a:pPr marL="0" lvl="0" indent="0">
              <a:buNone/>
            </a:pPr>
            <a:r>
              <a:rPr lang="ru-RU" sz="2600" dirty="0">
                <a:latin typeface="Times New Roman" panose="02020603050405020304" pitchFamily="18" charset="0"/>
                <a:cs typeface="Times New Roman" panose="02020603050405020304" pitchFamily="18" charset="0"/>
              </a:rPr>
              <a:t>Упражнение выполняется стоя.</a:t>
            </a:r>
          </a:p>
          <a:p>
            <a:pPr marL="0" indent="0" algn="just">
              <a:buNone/>
            </a:pPr>
            <a:r>
              <a:rPr lang="ru-RU" sz="2600" dirty="0" smtClean="0">
                <a:latin typeface="Times New Roman" panose="02020603050405020304" pitchFamily="18" charset="0"/>
                <a:cs typeface="Times New Roman" panose="02020603050405020304" pitchFamily="18" charset="0"/>
              </a:rPr>
              <a:t>Попросите </a:t>
            </a:r>
            <a:r>
              <a:rPr lang="ru-RU" sz="2600" dirty="0">
                <a:latin typeface="Times New Roman" panose="02020603050405020304" pitchFamily="18" charset="0"/>
                <a:cs typeface="Times New Roman" panose="02020603050405020304" pitchFamily="18" charset="0"/>
              </a:rPr>
              <a:t>ребенка представить себя деревянным человечком: он должен сжать кулаки, выпрямить и напрячь руки и ноги, чтобы они стали «абсолютно деревянными», и застыть в такой позе на несколько секунд. Затем попросите его «обмякнуть», совсем как </a:t>
            </a:r>
            <a:r>
              <a:rPr lang="ru-RU" sz="2600" dirty="0" smtClean="0">
                <a:latin typeface="Times New Roman" panose="02020603050405020304" pitchFamily="18" charset="0"/>
                <a:cs typeface="Times New Roman" panose="02020603050405020304" pitchFamily="18" charset="0"/>
              </a:rPr>
              <a:t>человечек, сделанный из киселя. </a:t>
            </a:r>
            <a:r>
              <a:rPr lang="ru-RU" sz="2600" dirty="0">
                <a:latin typeface="Times New Roman" panose="02020603050405020304" pitchFamily="18" charset="0"/>
                <a:cs typeface="Times New Roman" panose="02020603050405020304" pitchFamily="18" charset="0"/>
              </a:rPr>
              <a:t>Он может даже упасть на пол</a:t>
            </a: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Повторите 4 или 5 раз это </a:t>
            </a:r>
            <a:r>
              <a:rPr lang="ru-RU" sz="2600" dirty="0" smtClean="0">
                <a:latin typeface="Times New Roman" panose="02020603050405020304" pitchFamily="18" charset="0"/>
                <a:cs typeface="Times New Roman" panose="02020603050405020304" pitchFamily="18" charset="0"/>
              </a:rPr>
              <a:t>чередование вместе , </a:t>
            </a:r>
            <a:r>
              <a:rPr lang="ru-RU" sz="2600" dirty="0">
                <a:latin typeface="Times New Roman" panose="02020603050405020304" pitchFamily="18" charset="0"/>
                <a:cs typeface="Times New Roman" panose="02020603050405020304" pitchFamily="18" charset="0"/>
              </a:rPr>
              <a:t>затем попросите ребенка лечь на диван (или на пол), оставаясь спокойным и воображая, что он стал совсем маленьким и чувствует все свое тело; ощущает, как оно расслабляется. Он «путешествует» по поверхности своего тела</a:t>
            </a:r>
            <a:r>
              <a:rPr lang="ru-RU" sz="2600" dirty="0" smtClean="0">
                <a:latin typeface="Times New Roman" panose="02020603050405020304" pitchFamily="18" charset="0"/>
                <a:cs typeface="Times New Roman" panose="02020603050405020304" pitchFamily="18" charset="0"/>
              </a:rPr>
              <a:t>.</a:t>
            </a:r>
          </a:p>
          <a:p>
            <a:pPr marL="0" indent="0" algn="just">
              <a:buNone/>
            </a:pPr>
            <a:r>
              <a:rPr lang="ru-RU" sz="2600" b="1" dirty="0" smtClean="0">
                <a:latin typeface="Times New Roman" panose="02020603050405020304" pitchFamily="18" charset="0"/>
                <a:cs typeface="Times New Roman" panose="02020603050405020304" pitchFamily="18" charset="0"/>
              </a:rPr>
              <a:t>Совет:</a:t>
            </a: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е</a:t>
            </a:r>
            <a:r>
              <a:rPr lang="ru-RU" sz="2600" dirty="0" smtClean="0">
                <a:latin typeface="Times New Roman" panose="02020603050405020304" pitchFamily="18" charset="0"/>
                <a:cs typeface="Times New Roman" panose="02020603050405020304" pitchFamily="18" charset="0"/>
              </a:rPr>
              <a:t>сли </a:t>
            </a:r>
            <a:r>
              <a:rPr lang="ru-RU" sz="2600" dirty="0">
                <a:latin typeface="Times New Roman" panose="02020603050405020304" pitchFamily="18" charset="0"/>
                <a:cs typeface="Times New Roman" panose="02020603050405020304" pitchFamily="18" charset="0"/>
              </a:rPr>
              <a:t>ребенок очень устал и ему трудно успокоиться, предложите ему более длительную версию этого упражнения. Это поможет ускорить появление зевоты и сонливости.</a:t>
            </a:r>
          </a:p>
          <a:p>
            <a:pPr marL="0" indent="0">
              <a:buNone/>
            </a:pPr>
            <a:endParaRPr lang="ru-RU" sz="2400" dirty="0" smtClean="0"/>
          </a:p>
          <a:p>
            <a:pPr marL="0" indent="0">
              <a:buNone/>
            </a:pPr>
            <a:endParaRPr lang="ru-RU" sz="2400" dirty="0"/>
          </a:p>
          <a:p>
            <a:pPr lvl="0"/>
            <a:endParaRPr lang="ru-RU" dirty="0" smtClean="0"/>
          </a:p>
          <a:p>
            <a:pPr marL="0" lvl="0" indent="0">
              <a:buNone/>
            </a:pPr>
            <a:endParaRPr lang="ru-RU" dirty="0"/>
          </a:p>
          <a:p>
            <a:pPr marL="0" indent="0">
              <a:buNone/>
            </a:pPr>
            <a:endParaRPr lang="ru-RU" dirty="0"/>
          </a:p>
        </p:txBody>
      </p:sp>
    </p:spTree>
    <p:extLst>
      <p:ext uri="{BB962C8B-B14F-4D97-AF65-F5344CB8AC3E}">
        <p14:creationId xmlns:p14="http://schemas.microsoft.com/office/powerpoint/2010/main" val="209390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844952"/>
            <a:ext cx="10515600" cy="5332011"/>
          </a:xfrm>
        </p:spPr>
        <p:txBody>
          <a:bodyPr>
            <a:normAutofit/>
          </a:bodyPr>
          <a:lstStyle/>
          <a:p>
            <a:pPr marL="0" indent="0">
              <a:buNone/>
            </a:pPr>
            <a:r>
              <a:rPr lang="ru-RU" dirty="0" smtClean="0"/>
              <a:t>                                  </a:t>
            </a:r>
            <a:r>
              <a:rPr lang="ru-RU" b="1" dirty="0" smtClean="0">
                <a:solidFill>
                  <a:srgbClr val="FF0000"/>
                </a:solidFill>
                <a:latin typeface="Times New Roman" panose="02020603050405020304" pitchFamily="18" charset="0"/>
                <a:cs typeface="Times New Roman" panose="02020603050405020304" pitchFamily="18" charset="0"/>
              </a:rPr>
              <a:t>Техника</a:t>
            </a:r>
            <a:r>
              <a:rPr lang="ru-RU" b="1" dirty="0">
                <a:solidFill>
                  <a:srgbClr val="FF0000"/>
                </a:solidFill>
                <a:latin typeface="Times New Roman" panose="02020603050405020304" pitchFamily="18" charset="0"/>
                <a:cs typeface="Times New Roman" panose="02020603050405020304" pitchFamily="18" charset="0"/>
              </a:rPr>
              <a:t>: мое укромное </a:t>
            </a:r>
            <a:r>
              <a:rPr lang="ru-RU" b="1" dirty="0" smtClean="0">
                <a:solidFill>
                  <a:srgbClr val="FF0000"/>
                </a:solidFill>
                <a:latin typeface="Times New Roman" panose="02020603050405020304" pitchFamily="18" charset="0"/>
                <a:cs typeface="Times New Roman" panose="02020603050405020304" pitchFamily="18" charset="0"/>
              </a:rPr>
              <a:t>местечко</a:t>
            </a:r>
          </a:p>
          <a:p>
            <a:pPr marL="0" indent="0" algn="just">
              <a:lnSpc>
                <a:spcPct val="100000"/>
              </a:lnSpc>
              <a:buNone/>
            </a:pPr>
            <a:r>
              <a:rPr lang="ru-RU" sz="2200" dirty="0" smtClean="0">
                <a:latin typeface="Times New Roman" panose="02020603050405020304" pitchFamily="18" charset="0"/>
                <a:cs typeface="Times New Roman" panose="02020603050405020304" pitchFamily="18" charset="0"/>
              </a:rPr>
              <a:t>Говорите ребенку: «Ты </a:t>
            </a:r>
            <a:r>
              <a:rPr lang="ru-RU" sz="2200" dirty="0">
                <a:latin typeface="Times New Roman" panose="02020603050405020304" pitchFamily="18" charset="0"/>
                <a:cs typeface="Times New Roman" panose="02020603050405020304" pitchFamily="18" charset="0"/>
              </a:rPr>
              <a:t>можешь сидеть или лежать. Устраивайся поудобнее на стуле, или на диване, или на полу. Представь, что твое тело стало гораздо тяжелее, что оно обмякает. Закрывай глаза, оставь на время все свои мелкие неприятности в стороне. Вдохни и выдохни пять раз, очень </a:t>
            </a:r>
            <a:r>
              <a:rPr lang="ru-RU" sz="2200" dirty="0" smtClean="0">
                <a:latin typeface="Times New Roman" panose="02020603050405020304" pitchFamily="18" charset="0"/>
                <a:cs typeface="Times New Roman" panose="02020603050405020304" pitchFamily="18" charset="0"/>
              </a:rPr>
              <a:t>медленно. </a:t>
            </a:r>
            <a:r>
              <a:rPr lang="ru-RU" sz="2200" dirty="0">
                <a:latin typeface="Times New Roman" panose="02020603050405020304" pitchFamily="18" charset="0"/>
                <a:cs typeface="Times New Roman" panose="02020603050405020304" pitchFamily="18" charset="0"/>
              </a:rPr>
              <a:t>Представь, что ты оказался в очень красивом месте. </a:t>
            </a:r>
            <a:r>
              <a:rPr lang="ru-RU" sz="2200" dirty="0" smtClean="0">
                <a:latin typeface="Times New Roman" panose="02020603050405020304" pitchFamily="18" charset="0"/>
                <a:cs typeface="Times New Roman" panose="02020603050405020304" pitchFamily="18" charset="0"/>
              </a:rPr>
              <a:t>Это </a:t>
            </a:r>
            <a:r>
              <a:rPr lang="ru-RU" sz="2200" dirty="0">
                <a:latin typeface="Times New Roman" panose="02020603050405020304" pitchFamily="18" charset="0"/>
                <a:cs typeface="Times New Roman" panose="02020603050405020304" pitchFamily="18" charset="0"/>
              </a:rPr>
              <a:t>может быть комната, зал для игр. Если тебе хочется, это может быть даже сад или пляж. </a:t>
            </a:r>
            <a:r>
              <a:rPr lang="ru-RU" sz="2200" dirty="0" smtClean="0">
                <a:latin typeface="Times New Roman" panose="02020603050405020304" pitchFamily="18" charset="0"/>
                <a:cs typeface="Times New Roman" panose="02020603050405020304" pitchFamily="18" charset="0"/>
              </a:rPr>
              <a:t>Это </a:t>
            </a:r>
            <a:r>
              <a:rPr lang="ru-RU" sz="2200" dirty="0">
                <a:latin typeface="Times New Roman" panose="02020603050405020304" pitchFamily="18" charset="0"/>
                <a:cs typeface="Times New Roman" panose="02020603050405020304" pitchFamily="18" charset="0"/>
              </a:rPr>
              <a:t>волшебное и спокойное место специально для тебя. Делай </a:t>
            </a:r>
            <a:r>
              <a:rPr lang="ru-RU" sz="2200" dirty="0" smtClean="0">
                <a:latin typeface="Times New Roman" panose="02020603050405020304" pitchFamily="18" charset="0"/>
                <a:cs typeface="Times New Roman" panose="02020603050405020304" pitchFamily="18" charset="0"/>
              </a:rPr>
              <a:t>там то</a:t>
            </a:r>
            <a:r>
              <a:rPr lang="ru-RU" sz="2200" dirty="0">
                <a:latin typeface="Times New Roman" panose="02020603050405020304" pitchFamily="18" charset="0"/>
                <a:cs typeface="Times New Roman" panose="02020603050405020304" pitchFamily="18" charset="0"/>
              </a:rPr>
              <a:t>, от чего тебе </a:t>
            </a:r>
            <a:r>
              <a:rPr lang="ru-RU" sz="2200" dirty="0" smtClean="0">
                <a:latin typeface="Times New Roman" panose="02020603050405020304" pitchFamily="18" charset="0"/>
                <a:cs typeface="Times New Roman" panose="02020603050405020304" pitchFamily="18" charset="0"/>
              </a:rPr>
              <a:t>хорошо.</a:t>
            </a:r>
            <a:r>
              <a:rPr lang="ru-RU" sz="2200" dirty="0">
                <a:latin typeface="Times New Roman" panose="02020603050405020304" pitchFamily="18" charset="0"/>
                <a:cs typeface="Times New Roman" panose="02020603050405020304" pitchFamily="18" charset="0"/>
              </a:rPr>
              <a:t> Это твой собственный тайный </a:t>
            </a:r>
            <a:r>
              <a:rPr lang="ru-RU" sz="2200" dirty="0" smtClean="0">
                <a:latin typeface="Times New Roman" panose="02020603050405020304" pitchFamily="18" charset="0"/>
                <a:cs typeface="Times New Roman" panose="02020603050405020304" pitchFamily="18" charset="0"/>
              </a:rPr>
              <a:t>уголок, ты можешь приходить туда, когда захочешь».</a:t>
            </a:r>
          </a:p>
          <a:p>
            <a:pPr marL="0" lvl="0" indent="0" algn="just">
              <a:lnSpc>
                <a:spcPct val="100000"/>
              </a:lnSpc>
              <a:buNone/>
            </a:pPr>
            <a:r>
              <a:rPr lang="ru-RU" sz="2400" b="1" dirty="0" smtClean="0">
                <a:latin typeface="Times New Roman" panose="02020603050405020304" pitchFamily="18" charset="0"/>
                <a:cs typeface="Times New Roman" panose="02020603050405020304" pitchFamily="18" charset="0"/>
              </a:rPr>
              <a:t>Совет: </a:t>
            </a:r>
            <a:r>
              <a:rPr lang="ru-RU" sz="2200" dirty="0">
                <a:latin typeface="Times New Roman" panose="02020603050405020304" pitchFamily="18" charset="0"/>
                <a:cs typeface="Times New Roman" panose="02020603050405020304" pitchFamily="18" charset="0"/>
              </a:rPr>
              <a:t>п</a:t>
            </a:r>
            <a:r>
              <a:rPr lang="ru-RU" sz="2200" dirty="0" smtClean="0">
                <a:latin typeface="Times New Roman" panose="02020603050405020304" pitchFamily="18" charset="0"/>
                <a:cs typeface="Times New Roman" panose="02020603050405020304" pitchFamily="18" charset="0"/>
              </a:rPr>
              <a:t>редложите </a:t>
            </a:r>
            <a:r>
              <a:rPr lang="ru-RU" sz="2200" dirty="0">
                <a:latin typeface="Times New Roman" panose="02020603050405020304" pitchFamily="18" charset="0"/>
                <a:cs typeface="Times New Roman" panose="02020603050405020304" pitchFamily="18" charset="0"/>
              </a:rPr>
              <a:t>ребенку возвращаться туда в конце дня, когда он чувствует себя раздражительным и усталым. Он может также отправляться туда, чтобы поразмышлять, если он чем-то озабочен</a:t>
            </a:r>
            <a:r>
              <a:rPr lang="ru-RU" sz="2200" dirty="0" smtClean="0">
                <a:latin typeface="Times New Roman" panose="02020603050405020304" pitchFamily="18" charset="0"/>
                <a:cs typeface="Times New Roman" panose="02020603050405020304" pitchFamily="18" charset="0"/>
              </a:rPr>
              <a:t>. Он может взять туда с собой любимую игрушку, животное. </a:t>
            </a:r>
            <a:r>
              <a:rPr lang="ru-RU" sz="2200" dirty="0">
                <a:latin typeface="Times New Roman" panose="02020603050405020304" pitchFamily="18" charset="0"/>
                <a:cs typeface="Times New Roman" panose="02020603050405020304" pitchFamily="18" charset="0"/>
              </a:rPr>
              <a:t>Если ребенок испытает в этом потребность, он может нарисовать это местечко </a:t>
            </a:r>
            <a:r>
              <a:rPr lang="ru-RU" sz="2200" dirty="0" smtClean="0">
                <a:latin typeface="Times New Roman" panose="02020603050405020304" pitchFamily="18" charset="0"/>
                <a:cs typeface="Times New Roman" panose="02020603050405020304" pitchFamily="18" charset="0"/>
              </a:rPr>
              <a:t> и спрятать в своей комнате.</a:t>
            </a:r>
            <a:endParaRPr lang="ru-RU" sz="2200" dirty="0">
              <a:latin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ru-RU" dirty="0"/>
          </a:p>
        </p:txBody>
      </p:sp>
    </p:spTree>
    <p:extLst>
      <p:ext uri="{BB962C8B-B14F-4D97-AF65-F5344CB8AC3E}">
        <p14:creationId xmlns:p14="http://schemas.microsoft.com/office/powerpoint/2010/main" val="3673071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78734" y="763929"/>
            <a:ext cx="11076972" cy="5683170"/>
          </a:xfrm>
        </p:spPr>
        <p:txBody>
          <a:bodyPr>
            <a:normAutofit fontScale="25000" lnSpcReduction="20000"/>
          </a:bodyPr>
          <a:lstStyle/>
          <a:p>
            <a:pPr marL="0" indent="0" algn="ctr">
              <a:buNone/>
            </a:pPr>
            <a:r>
              <a:rPr lang="ru-RU" sz="8000" b="1" dirty="0">
                <a:solidFill>
                  <a:srgbClr val="FF0000"/>
                </a:solidFill>
                <a:latin typeface="Times New Roman" panose="02020603050405020304" pitchFamily="18" charset="0"/>
                <a:cs typeface="Times New Roman" panose="02020603050405020304" pitchFamily="18" charset="0"/>
              </a:rPr>
              <a:t> </a:t>
            </a:r>
            <a:r>
              <a:rPr lang="ru-RU" sz="8000" b="1" dirty="0" smtClean="0">
                <a:solidFill>
                  <a:srgbClr val="FF0000"/>
                </a:solidFill>
                <a:latin typeface="Times New Roman" panose="02020603050405020304" pitchFamily="18" charset="0"/>
                <a:cs typeface="Times New Roman" panose="02020603050405020304" pitchFamily="18" charset="0"/>
              </a:rPr>
              <a:t> </a:t>
            </a:r>
            <a:r>
              <a:rPr lang="ru-RU" sz="11200" b="1" dirty="0" smtClean="0">
                <a:solidFill>
                  <a:srgbClr val="FF0000"/>
                </a:solidFill>
                <a:latin typeface="Times New Roman" panose="02020603050405020304" pitchFamily="18" charset="0"/>
                <a:cs typeface="Times New Roman" panose="02020603050405020304" pitchFamily="18" charset="0"/>
              </a:rPr>
              <a:t>Техника</a:t>
            </a:r>
            <a:r>
              <a:rPr lang="ru-RU" sz="11200" b="1" dirty="0">
                <a:solidFill>
                  <a:srgbClr val="FF0000"/>
                </a:solidFill>
                <a:latin typeface="Times New Roman" panose="02020603050405020304" pitchFamily="18" charset="0"/>
                <a:cs typeface="Times New Roman" panose="02020603050405020304" pitchFamily="18" charset="0"/>
              </a:rPr>
              <a:t>: я изображаю </a:t>
            </a:r>
            <a:r>
              <a:rPr lang="ru-RU" sz="11200" b="1" dirty="0" smtClean="0">
                <a:solidFill>
                  <a:srgbClr val="FF0000"/>
                </a:solidFill>
                <a:latin typeface="Times New Roman" panose="02020603050405020304" pitchFamily="18" charset="0"/>
                <a:cs typeface="Times New Roman" panose="02020603050405020304" pitchFamily="18" charset="0"/>
              </a:rPr>
              <a:t>гнев</a:t>
            </a:r>
          </a:p>
          <a:p>
            <a:pPr marL="0" indent="0">
              <a:lnSpc>
                <a:spcPct val="120000"/>
              </a:lnSpc>
              <a:buNone/>
            </a:pPr>
            <a:r>
              <a:rPr lang="ru-RU" sz="8800" dirty="0" smtClean="0">
                <a:latin typeface="Times New Roman" panose="02020603050405020304" pitchFamily="18" charset="0"/>
                <a:cs typeface="Times New Roman" panose="02020603050405020304" pitchFamily="18" charset="0"/>
              </a:rPr>
              <a:t>      Пусть </a:t>
            </a:r>
            <a:r>
              <a:rPr lang="ru-RU" sz="8800" dirty="0">
                <a:latin typeface="Times New Roman" panose="02020603050405020304" pitchFamily="18" charset="0"/>
                <a:cs typeface="Times New Roman" panose="02020603050405020304" pitchFamily="18" charset="0"/>
              </a:rPr>
              <a:t>ребенок изобразит, будто он очень сильно злится, испытывает очень сильный гнев. Посоветуйте ему «разозлиться не на шутку»: пусть строит рожи, рычит, сжимает кулаки, поднимает плечи, топает ногами... Проявления гнева должны выражаться на физическом уровне.</a:t>
            </a:r>
            <a:br>
              <a:rPr lang="ru-RU" sz="8800" dirty="0">
                <a:latin typeface="Times New Roman" panose="02020603050405020304" pitchFamily="18" charset="0"/>
                <a:cs typeface="Times New Roman" panose="02020603050405020304" pitchFamily="18" charset="0"/>
              </a:rPr>
            </a:br>
            <a:r>
              <a:rPr lang="ru-RU" sz="8800" dirty="0">
                <a:latin typeface="Times New Roman" panose="02020603050405020304" pitchFamily="18" charset="0"/>
                <a:cs typeface="Times New Roman" panose="02020603050405020304" pitchFamily="18" charset="0"/>
              </a:rPr>
              <a:t>Д</a:t>
            </a:r>
            <a:r>
              <a:rPr lang="ru-RU" sz="8800" dirty="0" smtClean="0">
                <a:latin typeface="Times New Roman" panose="02020603050405020304" pitchFamily="18" charset="0"/>
                <a:cs typeface="Times New Roman" panose="02020603050405020304" pitchFamily="18" charset="0"/>
              </a:rPr>
              <a:t>елайте </a:t>
            </a:r>
            <a:r>
              <a:rPr lang="ru-RU" sz="8800" dirty="0">
                <a:latin typeface="Times New Roman" panose="02020603050405020304" pitchFamily="18" charset="0"/>
                <a:cs typeface="Times New Roman" panose="02020603050405020304" pitchFamily="18" charset="0"/>
              </a:rPr>
              <a:t>то же, что и он. </a:t>
            </a:r>
            <a:r>
              <a:rPr lang="ru-RU" sz="8800" dirty="0" smtClean="0">
                <a:latin typeface="Times New Roman" panose="02020603050405020304" pitchFamily="18" charset="0"/>
                <a:cs typeface="Times New Roman" panose="02020603050405020304" pitchFamily="18" charset="0"/>
              </a:rPr>
              <a:t>Пусть он смотрит на вас и видит себя, </a:t>
            </a:r>
            <a:r>
              <a:rPr lang="ru-RU" sz="8800" dirty="0">
                <a:latin typeface="Times New Roman" panose="02020603050405020304" pitchFamily="18" charset="0"/>
                <a:cs typeface="Times New Roman" panose="02020603050405020304" pitchFamily="18" charset="0"/>
              </a:rPr>
              <a:t>как в зеркале (стойте друг напротив друга).</a:t>
            </a:r>
            <a:br>
              <a:rPr lang="ru-RU" sz="8800" dirty="0">
                <a:latin typeface="Times New Roman" panose="02020603050405020304" pitchFamily="18" charset="0"/>
                <a:cs typeface="Times New Roman" panose="02020603050405020304" pitchFamily="18" charset="0"/>
              </a:rPr>
            </a:br>
            <a:r>
              <a:rPr lang="ru-RU" sz="8800" dirty="0" smtClean="0">
                <a:latin typeface="Times New Roman" panose="02020603050405020304" pitchFamily="18" charset="0"/>
                <a:cs typeface="Times New Roman" panose="02020603050405020304" pitchFamily="18" charset="0"/>
              </a:rPr>
              <a:t>Остановитесь </a:t>
            </a:r>
            <a:r>
              <a:rPr lang="ru-RU" sz="8800" dirty="0">
                <a:latin typeface="Times New Roman" panose="02020603050405020304" pitchFamily="18" charset="0"/>
                <a:cs typeface="Times New Roman" panose="02020603050405020304" pitchFamily="18" charset="0"/>
              </a:rPr>
              <a:t>на несколько мгновений и попросите ребенка быстро сбросить весь гнев, «превратиться в водоросль» (она совсем мягкая и качается на волнах</a:t>
            </a:r>
            <a:r>
              <a:rPr lang="ru-RU" sz="8800" dirty="0" smtClean="0">
                <a:latin typeface="Times New Roman" panose="02020603050405020304" pitchFamily="18" charset="0"/>
                <a:cs typeface="Times New Roman" panose="02020603050405020304" pitchFamily="18" charset="0"/>
              </a:rPr>
              <a:t>).</a:t>
            </a:r>
            <a:r>
              <a:rPr lang="ru-RU" sz="8800" dirty="0">
                <a:latin typeface="Times New Roman" panose="02020603050405020304" pitchFamily="18" charset="0"/>
                <a:cs typeface="Times New Roman" panose="02020603050405020304" pitchFamily="18" charset="0"/>
              </a:rPr>
              <a:t> </a:t>
            </a:r>
            <a:r>
              <a:rPr lang="ru-RU" sz="8800" dirty="0" smtClean="0">
                <a:latin typeface="Times New Roman" panose="02020603050405020304" pitchFamily="18" charset="0"/>
                <a:cs typeface="Times New Roman" panose="02020603050405020304" pitchFamily="18" charset="0"/>
              </a:rPr>
              <a:t>Повторите </a:t>
            </a:r>
            <a:r>
              <a:rPr lang="ru-RU" sz="8800" dirty="0">
                <a:latin typeface="Times New Roman" panose="02020603050405020304" pitchFamily="18" charset="0"/>
                <a:cs typeface="Times New Roman" panose="02020603050405020304" pitchFamily="18" charset="0"/>
              </a:rPr>
              <a:t>4-5 раз</a:t>
            </a:r>
            <a:r>
              <a:rPr lang="ru-RU" sz="8800" dirty="0" smtClean="0">
                <a:latin typeface="Times New Roman" panose="02020603050405020304" pitchFamily="18" charset="0"/>
                <a:cs typeface="Times New Roman" panose="02020603050405020304" pitchFamily="18" charset="0"/>
              </a:rPr>
              <a:t>.</a:t>
            </a:r>
          </a:p>
          <a:p>
            <a:pPr marL="0" indent="0" algn="just">
              <a:lnSpc>
                <a:spcPct val="120000"/>
              </a:lnSpc>
              <a:buNone/>
            </a:pPr>
            <a:r>
              <a:rPr lang="ru-RU" sz="8800" b="1" dirty="0" smtClean="0">
                <a:latin typeface="Times New Roman" panose="02020603050405020304" pitchFamily="18" charset="0"/>
                <a:cs typeface="Times New Roman" panose="02020603050405020304" pitchFamily="18" charset="0"/>
              </a:rPr>
              <a:t>Совет:</a:t>
            </a:r>
            <a:r>
              <a:rPr lang="ru-RU" sz="8800" dirty="0" smtClean="0">
                <a:latin typeface="Times New Roman" panose="02020603050405020304" pitchFamily="18" charset="0"/>
                <a:cs typeface="Times New Roman" panose="02020603050405020304" pitchFamily="18" charset="0"/>
              </a:rPr>
              <a:t> </a:t>
            </a:r>
            <a:r>
              <a:rPr lang="ru-RU" sz="8800" dirty="0">
                <a:latin typeface="Times New Roman" panose="02020603050405020304" pitchFamily="18" charset="0"/>
                <a:cs typeface="Times New Roman" panose="02020603050405020304" pitchFamily="18" charset="0"/>
              </a:rPr>
              <a:t>и</a:t>
            </a:r>
            <a:r>
              <a:rPr lang="ru-RU" sz="8800" dirty="0" smtClean="0">
                <a:latin typeface="Times New Roman" panose="02020603050405020304" pitchFamily="18" charset="0"/>
                <a:cs typeface="Times New Roman" panose="02020603050405020304" pitchFamily="18" charset="0"/>
              </a:rPr>
              <a:t>ногда </a:t>
            </a:r>
            <a:r>
              <a:rPr lang="ru-RU" sz="8800" dirty="0">
                <a:latin typeface="Times New Roman" panose="02020603050405020304" pitchFamily="18" charset="0"/>
                <a:cs typeface="Times New Roman" panose="02020603050405020304" pitchFamily="18" charset="0"/>
              </a:rPr>
              <a:t>дети стесняются открыто выражать свой гнев. Они не решаются это сделать, особенно перед родителями, — начинают </a:t>
            </a:r>
            <a:r>
              <a:rPr lang="ru-RU" sz="8800" dirty="0" smtClean="0">
                <a:latin typeface="Times New Roman" panose="02020603050405020304" pitchFamily="18" charset="0"/>
                <a:cs typeface="Times New Roman" panose="02020603050405020304" pitchFamily="18" charset="0"/>
              </a:rPr>
              <a:t>хихикать, баловаться. Покажите ребенку свой гнев, так </a:t>
            </a:r>
            <a:r>
              <a:rPr lang="ru-RU" sz="8800" dirty="0">
                <a:latin typeface="Times New Roman" panose="02020603050405020304" pitchFamily="18" charset="0"/>
                <a:cs typeface="Times New Roman" panose="02020603050405020304" pitchFamily="18" charset="0"/>
              </a:rPr>
              <a:t>как нужно перешагнуть через стеснение; к тому же упражнение позволит вам понять, как именно проявляет свой гнев ваш ребенок</a:t>
            </a:r>
            <a:r>
              <a:rPr lang="ru-RU" sz="8800" dirty="0" smtClean="0">
                <a:latin typeface="Times New Roman" panose="02020603050405020304" pitchFamily="18" charset="0"/>
                <a:cs typeface="Times New Roman" panose="02020603050405020304" pitchFamily="18" charset="0"/>
              </a:rPr>
              <a:t>. Или предложите ему сначала нарисовать свой гнев, а потом рассмотрите и обсудите свои рисунки. После этого рисунки рвутся и уничтожаются вместе с гневом и злостью.</a:t>
            </a:r>
            <a:endParaRPr lang="ru-RU" sz="8800" dirty="0">
              <a:latin typeface="Times New Roman" panose="02020603050405020304" pitchFamily="18" charset="0"/>
              <a:cs typeface="Times New Roman" panose="02020603050405020304" pitchFamily="18" charset="0"/>
            </a:endParaRPr>
          </a:p>
          <a:p>
            <a:pPr marL="0" indent="0">
              <a:buNone/>
            </a:pPr>
            <a:r>
              <a:rPr lang="ru-RU" sz="8000" dirty="0">
                <a:latin typeface="Times New Roman" panose="02020603050405020304" pitchFamily="18" charset="0"/>
                <a:cs typeface="Times New Roman" panose="02020603050405020304" pitchFamily="18" charset="0"/>
              </a:rPr>
              <a:t/>
            </a:r>
            <a:br>
              <a:rPr lang="ru-RU" sz="8000" dirty="0">
                <a:latin typeface="Times New Roman" panose="02020603050405020304" pitchFamily="18" charset="0"/>
                <a:cs typeface="Times New Roman" panose="02020603050405020304" pitchFamily="18" charset="0"/>
              </a:rPr>
            </a:br>
            <a:endParaRPr lang="ru-RU" sz="8000" dirty="0" smtClean="0">
              <a:latin typeface="Times New Roman" panose="02020603050405020304" pitchFamily="18" charset="0"/>
              <a:cs typeface="Times New Roman" panose="02020603050405020304" pitchFamily="18" charset="0"/>
            </a:endParaRPr>
          </a:p>
          <a:p>
            <a:pPr marL="0" lvl="0" indent="0">
              <a:buNone/>
            </a:pPr>
            <a:endParaRPr lang="ru-RU" dirty="0"/>
          </a:p>
          <a:p>
            <a:pPr marL="0" indent="0">
              <a:buNone/>
            </a:pPr>
            <a:endParaRPr lang="ru-RU" dirty="0"/>
          </a:p>
        </p:txBody>
      </p:sp>
    </p:spTree>
    <p:extLst>
      <p:ext uri="{BB962C8B-B14F-4D97-AF65-F5344CB8AC3E}">
        <p14:creationId xmlns:p14="http://schemas.microsoft.com/office/powerpoint/2010/main" val="254597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891251"/>
            <a:ext cx="10515600" cy="5285712"/>
          </a:xfrm>
        </p:spPr>
        <p:txBody>
          <a:bodyPr>
            <a:normAutofit/>
          </a:bodyPr>
          <a:lstStyle/>
          <a:p>
            <a:pPr marL="0" indent="0" algn="ctr">
              <a:buNone/>
            </a:pPr>
            <a:r>
              <a:rPr lang="ru-RU" sz="2600" b="1" dirty="0" smtClean="0">
                <a:solidFill>
                  <a:srgbClr val="FF0000"/>
                </a:solidFill>
              </a:rPr>
              <a:t>         </a:t>
            </a:r>
            <a:r>
              <a:rPr lang="ru-RU" b="1" dirty="0" smtClean="0">
                <a:solidFill>
                  <a:srgbClr val="FF0000"/>
                </a:solidFill>
                <a:latin typeface="Times New Roman" panose="02020603050405020304" pitchFamily="18" charset="0"/>
                <a:cs typeface="Times New Roman" panose="02020603050405020304" pitchFamily="18" charset="0"/>
              </a:rPr>
              <a:t>Упражнение «Теплые слова»</a:t>
            </a:r>
          </a:p>
          <a:p>
            <a:pPr marL="0" indent="0">
              <a:buNone/>
            </a:pPr>
            <a:r>
              <a:rPr lang="ru-RU" sz="2400" dirty="0" smtClean="0">
                <a:latin typeface="Times New Roman" panose="02020603050405020304" pitchFamily="18" charset="0"/>
                <a:cs typeface="Times New Roman" panose="02020603050405020304" pitchFamily="18" charset="0"/>
              </a:rPr>
              <a:t>Расскажите ребенку о том, что слова могут быть «теплыми» . Это слова ласки, нежности и заботы. Проговорите их, выясните, когда какое слово и в какой ситуации уместно сказать. Предложите поиграть в игру «Теплые слова»: в течение дня за каждое «теплое» слово (ваше или ребенка) на стену (или какое другое место – у каждого свое) наклеивается стикер, смайлик  или выдается фант.</a:t>
            </a: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конце дня подводятся итоги, выигравший награждается. </a:t>
            </a:r>
          </a:p>
          <a:p>
            <a:pPr marL="0" indent="0">
              <a:buNone/>
            </a:pPr>
            <a:r>
              <a:rPr lang="ru-RU" sz="2400" b="1" dirty="0" smtClean="0">
                <a:latin typeface="Times New Roman" panose="02020603050405020304" pitchFamily="18" charset="0"/>
                <a:cs typeface="Times New Roman" panose="02020603050405020304" pitchFamily="18" charset="0"/>
              </a:rPr>
              <a:t>Совет:</a:t>
            </a:r>
            <a:r>
              <a:rPr lang="ru-RU" sz="2400" dirty="0" smtClean="0">
                <a:latin typeface="Times New Roman" panose="02020603050405020304" pitchFamily="18" charset="0"/>
                <a:cs typeface="Times New Roman" panose="02020603050405020304" pitchFamily="18" charset="0"/>
              </a:rPr>
              <a:t> следите за тем, чтобы «теплые» слова ребенок употреблял к месту и вовремя.</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5950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1169043"/>
            <a:ext cx="10515600" cy="5007920"/>
          </a:xfrm>
        </p:spPr>
        <p:txBody>
          <a:bodyPr>
            <a:normAutofit/>
          </a:bodyPr>
          <a:lstStyle/>
          <a:p>
            <a:pPr marL="0" indent="0" algn="ctr">
              <a:buNone/>
            </a:pPr>
            <a:r>
              <a:rPr lang="ru-RU" dirty="0" smtClean="0">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Упражнение «Делаем наоборот»</a:t>
            </a:r>
          </a:p>
          <a:p>
            <a:pPr marL="0" indent="0" algn="just">
              <a:buNone/>
            </a:pPr>
            <a:r>
              <a:rPr lang="ru-RU" sz="2400" dirty="0">
                <a:latin typeface="Times New Roman" panose="02020603050405020304" pitchFamily="18" charset="0"/>
                <a:cs typeface="Times New Roman" panose="02020603050405020304" pitchFamily="18" charset="0"/>
              </a:rPr>
              <a:t>У </a:t>
            </a:r>
            <a:r>
              <a:rPr lang="ru-RU" sz="2400" dirty="0" smtClean="0">
                <a:latin typeface="Times New Roman" panose="02020603050405020304" pitchFamily="18" charset="0"/>
                <a:cs typeface="Times New Roman" panose="02020603050405020304" pitchFamily="18" charset="0"/>
              </a:rPr>
              <a:t>детей, </a:t>
            </a:r>
            <a:r>
              <a:rPr lang="ru-RU" sz="2400" dirty="0">
                <a:latin typeface="Times New Roman" panose="02020603050405020304" pitchFamily="18" charset="0"/>
                <a:cs typeface="Times New Roman" panose="02020603050405020304" pitchFamily="18" charset="0"/>
              </a:rPr>
              <a:t>страдающих депрессией, часто возникает желание ни с кем не </a:t>
            </a:r>
            <a:r>
              <a:rPr lang="ru-RU" sz="2400" dirty="0" smtClean="0">
                <a:latin typeface="Times New Roman" panose="02020603050405020304" pitchFamily="18" charset="0"/>
                <a:cs typeface="Times New Roman" panose="02020603050405020304" pitchFamily="18" charset="0"/>
              </a:rPr>
              <a:t>играть, не общаться,  </a:t>
            </a:r>
            <a:r>
              <a:rPr lang="ru-RU" sz="2400" dirty="0">
                <a:latin typeface="Times New Roman" panose="02020603050405020304" pitchFamily="18" charset="0"/>
                <a:cs typeface="Times New Roman" panose="02020603050405020304" pitchFamily="18" charset="0"/>
              </a:rPr>
              <a:t>избегать определенных ситуаций. В этом случае важно </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действовать наоборот». </a:t>
            </a:r>
            <a:r>
              <a:rPr lang="ru-RU" sz="2400" dirty="0" smtClean="0">
                <a:latin typeface="Times New Roman" panose="02020603050405020304" pitchFamily="18" charset="0"/>
                <a:cs typeface="Times New Roman" panose="02020603050405020304" pitchFamily="18" charset="0"/>
              </a:rPr>
              <a:t>Представьте это упражнение ребенку как игру. Если ребенок не хочет что-либо делать, убедите его сделать наоборот, договоритесь о фантах за победу над собой.</a:t>
            </a:r>
          </a:p>
          <a:p>
            <a:pPr marL="0" indent="0" algn="just">
              <a:buNone/>
            </a:pPr>
            <a:r>
              <a:rPr lang="ru-RU" sz="2400" b="1" dirty="0" smtClean="0">
                <a:latin typeface="Times New Roman" panose="02020603050405020304" pitchFamily="18" charset="0"/>
                <a:cs typeface="Times New Roman" panose="02020603050405020304" pitchFamily="18" charset="0"/>
              </a:rPr>
              <a:t>Совет: </a:t>
            </a:r>
            <a:r>
              <a:rPr lang="ru-RU" sz="2400" dirty="0" smtClean="0">
                <a:latin typeface="Times New Roman" panose="02020603050405020304" pitchFamily="18" charset="0"/>
                <a:cs typeface="Times New Roman" panose="02020603050405020304" pitchFamily="18" charset="0"/>
              </a:rPr>
              <a:t>перед этим покажите выполнение упражнения, когда вам не хотелось выполнять какую-нибудь работу. Например, гладить белье. Вы вслух произносите слова, что хотя вам и не хочется этого делать, но что будет, если завтра папа пойдет в невыглаженной рубашке, новые шторы нельзя будет повесить на кухне, а обеденный стол останется без скатерти и пр.  Вы делаете наоборот и награждаете себя. </a:t>
            </a:r>
          </a:p>
        </p:txBody>
      </p:sp>
    </p:spTree>
    <p:extLst>
      <p:ext uri="{BB962C8B-B14F-4D97-AF65-F5344CB8AC3E}">
        <p14:creationId xmlns:p14="http://schemas.microsoft.com/office/powerpoint/2010/main" val="3269360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8252749" y="2072934"/>
            <a:ext cx="3939251" cy="372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838200" y="1169043"/>
            <a:ext cx="11353800" cy="5007920"/>
          </a:xfrm>
        </p:spPr>
        <p:txBody>
          <a:bodyPr>
            <a:normAutofit fontScale="92500" lnSpcReduction="10000"/>
          </a:bodyPr>
          <a:lstStyle/>
          <a:p>
            <a:pPr marL="0" indent="0" algn="ctr">
              <a:buNone/>
            </a:pPr>
            <a:r>
              <a:rPr lang="ru-RU" sz="3000" b="1" dirty="0" smtClean="0">
                <a:solidFill>
                  <a:srgbClr val="FF0000"/>
                </a:solidFill>
                <a:latin typeface="Times New Roman" panose="02020603050405020304" pitchFamily="18" charset="0"/>
                <a:cs typeface="Times New Roman" panose="02020603050405020304" pitchFamily="18" charset="0"/>
              </a:rPr>
              <a:t>Техника  «Карта моего сердца»</a:t>
            </a:r>
          </a:p>
          <a:p>
            <a:pPr marL="0" indent="0">
              <a:buNone/>
            </a:pPr>
            <a:r>
              <a:rPr lang="ru-RU" sz="2600" dirty="0" smtClean="0">
                <a:latin typeface="Times New Roman" panose="02020603050405020304" pitchFamily="18" charset="0"/>
                <a:cs typeface="Times New Roman" panose="02020603050405020304" pitchFamily="18" charset="0"/>
              </a:rPr>
              <a:t>Расскажите ребенку, что когда </a:t>
            </a:r>
            <a:r>
              <a:rPr lang="ru-RU" sz="2600" dirty="0">
                <a:latin typeface="Times New Roman" panose="02020603050405020304" pitchFamily="18" charset="0"/>
                <a:cs typeface="Times New Roman" panose="02020603050405020304" pitchFamily="18" charset="0"/>
              </a:rPr>
              <a:t>мы говорим о том, что любим, </a:t>
            </a:r>
            <a:r>
              <a:rPr lang="ru-RU" sz="2600" dirty="0" smtClean="0">
                <a:latin typeface="Times New Roman" panose="02020603050405020304" pitchFamily="18" charset="0"/>
                <a:cs typeface="Times New Roman" panose="02020603050405020304" pitchFamily="18" charset="0"/>
              </a:rPr>
              <a:t>помним </a:t>
            </a:r>
            <a:r>
              <a:rPr lang="ru-RU" sz="2600" dirty="0">
                <a:latin typeface="Times New Roman" panose="02020603050405020304" pitchFamily="18" charset="0"/>
                <a:cs typeface="Times New Roman" panose="02020603050405020304" pitchFamily="18" charset="0"/>
              </a:rPr>
              <a:t>о каких-то важных для себя вещах, мы часто используем такую фразу: «Я сохраню это в своем сердце</a:t>
            </a:r>
            <a:r>
              <a:rPr lang="ru-RU" sz="2600" dirty="0" smtClean="0">
                <a:latin typeface="Times New Roman" panose="02020603050405020304" pitchFamily="18" charset="0"/>
                <a:cs typeface="Times New Roman" panose="02020603050405020304" pitchFamily="18" charset="0"/>
              </a:rPr>
              <a:t>».</a:t>
            </a:r>
            <a:r>
              <a:rPr lang="ru-RU" sz="2600" dirty="0">
                <a:latin typeface="Times New Roman" panose="02020603050405020304" pitchFamily="18" charset="0"/>
                <a:cs typeface="Times New Roman" panose="02020603050405020304" pitchFamily="18" charset="0"/>
              </a:rPr>
              <a:t> В нашем сердце есть место для людей, занятий, даже для каких-то вещей и предметов. </a:t>
            </a:r>
            <a:r>
              <a:rPr lang="ru-RU" sz="2600" dirty="0" smtClean="0">
                <a:latin typeface="Times New Roman" panose="02020603050405020304" pitchFamily="18" charset="0"/>
                <a:cs typeface="Times New Roman" panose="02020603050405020304" pitchFamily="18" charset="0"/>
              </a:rPr>
              <a:t>Предложите составить карту сердца. Рисунок сердца  разделите  на 4 части, закрашенные в разные цвета (таких «сердец» можно сделать несколько для повторения техники). В каждой части ребенок рисует то, что  соответствует теме сектора. </a:t>
            </a:r>
          </a:p>
          <a:p>
            <a:pPr marL="0" indent="0">
              <a:buNone/>
            </a:pPr>
            <a:r>
              <a:rPr lang="ru-RU" sz="2600" dirty="0" smtClean="0">
                <a:latin typeface="Times New Roman" panose="02020603050405020304" pitchFamily="18" charset="0"/>
                <a:cs typeface="Times New Roman" panose="02020603050405020304" pitchFamily="18" charset="0"/>
              </a:rPr>
              <a:t>В </a:t>
            </a:r>
            <a:r>
              <a:rPr lang="ru-RU" sz="2600" b="1" i="1" dirty="0" smtClean="0">
                <a:solidFill>
                  <a:srgbClr val="FF0000"/>
                </a:solidFill>
                <a:latin typeface="Times New Roman" panose="02020603050405020304" pitchFamily="18" charset="0"/>
                <a:cs typeface="Times New Roman" panose="02020603050405020304" pitchFamily="18" charset="0"/>
              </a:rPr>
              <a:t>красном</a:t>
            </a:r>
            <a:r>
              <a:rPr lang="ru-RU" sz="2600" dirty="0" smtClean="0">
                <a:latin typeface="Times New Roman" panose="02020603050405020304" pitchFamily="18" charset="0"/>
                <a:cs typeface="Times New Roman" panose="02020603050405020304" pitchFamily="18" charset="0"/>
              </a:rPr>
              <a:t> секторе люди, которых он любит. В </a:t>
            </a:r>
            <a:r>
              <a:rPr lang="ru-RU" sz="2600" b="1" i="1" dirty="0" smtClean="0">
                <a:solidFill>
                  <a:srgbClr val="15A323"/>
                </a:solidFill>
                <a:latin typeface="Times New Roman" panose="02020603050405020304" pitchFamily="18" charset="0"/>
                <a:cs typeface="Times New Roman" panose="02020603050405020304" pitchFamily="18" charset="0"/>
              </a:rPr>
              <a:t>зеленом</a:t>
            </a:r>
            <a:r>
              <a:rPr lang="ru-RU" sz="2600" dirty="0" smtClean="0">
                <a:latin typeface="Times New Roman" panose="02020603050405020304" pitchFamily="18" charset="0"/>
                <a:cs typeface="Times New Roman" panose="02020603050405020304" pitchFamily="18" charset="0"/>
              </a:rPr>
              <a:t> – место, которое ему очень понравилось. В </a:t>
            </a:r>
            <a:r>
              <a:rPr lang="ru-RU" sz="2600" b="1" i="1" dirty="0" smtClean="0">
                <a:solidFill>
                  <a:srgbClr val="0070C0"/>
                </a:solidFill>
                <a:latin typeface="Times New Roman" panose="02020603050405020304" pitchFamily="18" charset="0"/>
                <a:cs typeface="Times New Roman" panose="02020603050405020304" pitchFamily="18" charset="0"/>
              </a:rPr>
              <a:t>синем </a:t>
            </a:r>
            <a:r>
              <a:rPr lang="ru-RU" sz="2600" dirty="0" smtClean="0">
                <a:latin typeface="Times New Roman" panose="02020603050405020304" pitchFamily="18" charset="0"/>
                <a:cs typeface="Times New Roman" panose="02020603050405020304" pitchFamily="18" charset="0"/>
              </a:rPr>
              <a:t>секторе – самые любимые занятия. </a:t>
            </a:r>
            <a:r>
              <a:rPr lang="ru-RU" sz="2600" dirty="0">
                <a:latin typeface="Times New Roman" panose="02020603050405020304" pitchFamily="18" charset="0"/>
                <a:cs typeface="Times New Roman" panose="02020603050405020304" pitchFamily="18" charset="0"/>
              </a:rPr>
              <a:t>В </a:t>
            </a:r>
            <a:r>
              <a:rPr lang="ru-RU" sz="2600" b="1" i="1" dirty="0">
                <a:solidFill>
                  <a:srgbClr val="7030A0"/>
                </a:solidFill>
                <a:latin typeface="Times New Roman" panose="02020603050405020304" pitchFamily="18" charset="0"/>
                <a:cs typeface="Times New Roman" panose="02020603050405020304" pitchFamily="18" charset="0"/>
              </a:rPr>
              <a:t>фиолетовом</a:t>
            </a:r>
            <a:r>
              <a:rPr lang="ru-RU" sz="2600" b="1"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секторе </a:t>
            </a:r>
            <a:r>
              <a:rPr lang="ru-RU" sz="2600" dirty="0" smtClean="0">
                <a:latin typeface="Times New Roman" panose="02020603050405020304" pitchFamily="18" charset="0"/>
                <a:cs typeface="Times New Roman" panose="02020603050405020304" pitchFamily="18" charset="0"/>
              </a:rPr>
              <a:t>можно нарисовать страх, гнев, огорчение (потом этот сектор после обсуждения можно заклеить, зачернить, т.е. избавиться от негатива).</a:t>
            </a:r>
          </a:p>
          <a:p>
            <a:pPr marL="0" indent="0">
              <a:buNone/>
            </a:pPr>
            <a:r>
              <a:rPr lang="ru-RU" sz="2600" dirty="0" smtClean="0">
                <a:latin typeface="Times New Roman" panose="02020603050405020304" pitchFamily="18" charset="0"/>
                <a:cs typeface="Times New Roman" panose="02020603050405020304" pitchFamily="18" charset="0"/>
              </a:rPr>
              <a:t>Потом спросите ребенка, что он рисовал, почему, что он об этом думает. Вы узнаете об отношении ребенка к  близким, друзьям, о том, что его беспокоит,  в каких местах он любит бывать, какие эмоции испытывает при этом  и пр.</a:t>
            </a:r>
          </a:p>
        </p:txBody>
      </p:sp>
    </p:spTree>
    <p:extLst>
      <p:ext uri="{BB962C8B-B14F-4D97-AF65-F5344CB8AC3E}">
        <p14:creationId xmlns:p14="http://schemas.microsoft.com/office/powerpoint/2010/main" val="3996936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1169043"/>
            <a:ext cx="10515600" cy="5007920"/>
          </a:xfrm>
        </p:spPr>
        <p:txBody>
          <a:bodyPr>
            <a:normAutofit/>
          </a:bodyPr>
          <a:lstStyle/>
          <a:p>
            <a:pPr marL="0" indent="0" algn="ctr">
              <a:buNone/>
            </a:pPr>
            <a:r>
              <a:rPr lang="ru-RU"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ИСТОЧНИКИ</a:t>
            </a:r>
          </a:p>
          <a:p>
            <a:pPr marL="457200" lvl="0" indent="-457200">
              <a:buFont typeface="+mj-lt"/>
              <a:buAutoNum type="arabicPeriod"/>
            </a:pPr>
            <a:r>
              <a:rPr lang="ru-RU" sz="2400" dirty="0" smtClean="0">
                <a:latin typeface="Times New Roman" panose="02020603050405020304" pitchFamily="18" charset="0"/>
                <a:cs typeface="Times New Roman" panose="02020603050405020304" pitchFamily="18" charset="0"/>
              </a:rPr>
              <a:t>Картинка к слайду 1 - </a:t>
            </a:r>
            <a:r>
              <a:rPr lang="ru-RU" sz="2400" u="sng" dirty="0">
                <a:hlinkClick r:id="rId3"/>
              </a:rPr>
              <a:t>https://</a:t>
            </a:r>
            <a:r>
              <a:rPr lang="ru-RU" sz="2400" u="sng" dirty="0" smtClean="0">
                <a:hlinkClick r:id="rId3"/>
              </a:rPr>
              <a:t>cs10.pikabu.ru/post_img/2018/01/26/5/1516952332193142693.jpg</a:t>
            </a:r>
            <a:endParaRPr lang="ru-RU" sz="2400" u="sng" dirty="0" smtClean="0"/>
          </a:p>
          <a:p>
            <a:pPr marL="457200" indent="-457200">
              <a:buFont typeface="+mj-lt"/>
              <a:buAutoNum type="arabicPeriod"/>
            </a:pPr>
            <a:r>
              <a:rPr lang="ru-RU" sz="2400" dirty="0" smtClean="0">
                <a:latin typeface="Times New Roman" panose="02020603050405020304" pitchFamily="18" charset="0"/>
                <a:cs typeface="Times New Roman" panose="02020603050405020304" pitchFamily="18" charset="0"/>
              </a:rPr>
              <a:t>Картинка к слайду 7 -  Г. Остер Вредные советы-2. </a:t>
            </a:r>
            <a:r>
              <a:rPr lang="ru-RU" sz="2400" dirty="0">
                <a:latin typeface="Times New Roman" panose="02020603050405020304" pitchFamily="18" charset="0"/>
                <a:cs typeface="Times New Roman" panose="02020603050405020304" pitchFamily="18" charset="0"/>
              </a:rPr>
              <a:t>Москва, 2006 г</a:t>
            </a:r>
            <a:r>
              <a:rPr lang="ru-RU" sz="24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ru-RU" sz="2400" dirty="0">
                <a:latin typeface="Times New Roman" panose="02020603050405020304" pitchFamily="18" charset="0"/>
                <a:cs typeface="Times New Roman" panose="02020603050405020304" pitchFamily="18" charset="0"/>
              </a:rPr>
              <a:t>Картинка к слайду </a:t>
            </a:r>
            <a:r>
              <a:rPr lang="ru-RU" sz="2400" dirty="0" smtClean="0">
                <a:latin typeface="Times New Roman" panose="02020603050405020304" pitchFamily="18" charset="0"/>
                <a:cs typeface="Times New Roman" panose="02020603050405020304" pitchFamily="18" charset="0"/>
              </a:rPr>
              <a:t>8 </a:t>
            </a:r>
            <a:r>
              <a:rPr lang="ru-RU" sz="2400" dirty="0">
                <a:latin typeface="Times New Roman" panose="02020603050405020304" pitchFamily="18" charset="0"/>
                <a:cs typeface="Times New Roman" panose="02020603050405020304" pitchFamily="18" charset="0"/>
              </a:rPr>
              <a:t>-  Г. Остер Вредные советы-2. Москва, 2006 г</a:t>
            </a:r>
            <a:r>
              <a:rPr lang="ru-RU" sz="2400" dirty="0" smtClean="0">
                <a:latin typeface="Times New Roman" panose="02020603050405020304" pitchFamily="18" charset="0"/>
                <a:cs typeface="Times New Roman" panose="02020603050405020304" pitchFamily="18" charset="0"/>
              </a:rPr>
              <a:t>.</a:t>
            </a:r>
          </a:p>
          <a:p>
            <a:pPr marL="457200" lvl="0" indent="-457200">
              <a:buFont typeface="+mj-lt"/>
              <a:buAutoNum type="arabicPeriod"/>
            </a:pPr>
            <a:r>
              <a:rPr lang="ru-RU" sz="2400" dirty="0" smtClean="0">
                <a:latin typeface="Times New Roman" panose="02020603050405020304" pitchFamily="18" charset="0"/>
                <a:cs typeface="Times New Roman" panose="02020603050405020304" pitchFamily="18" charset="0"/>
              </a:rPr>
              <a:t>Картинка к слайду 17 - </a:t>
            </a:r>
            <a:r>
              <a:rPr lang="ru-RU" sz="2400" u="sng" dirty="0">
                <a:hlinkClick r:id="rId4"/>
              </a:rPr>
              <a:t>http://cdn.drunkcow.net/uploads/posts/2016-09/1474586987_love_death_comics_03.jpg</a:t>
            </a:r>
            <a:r>
              <a:rPr lang="ru-RU" sz="2400" dirty="0"/>
              <a:t> </a:t>
            </a:r>
            <a:endParaRPr lang="ru-RU" sz="2400" dirty="0" smtClean="0"/>
          </a:p>
          <a:p>
            <a:pPr marL="457200" indent="-457200">
              <a:buFont typeface="+mj-lt"/>
              <a:buAutoNum type="arabicPeriod"/>
            </a:pPr>
            <a:r>
              <a:rPr lang="ru-RU" sz="2400" dirty="0">
                <a:latin typeface="Times New Roman" panose="02020603050405020304" pitchFamily="18" charset="0"/>
                <a:cs typeface="Times New Roman" panose="02020603050405020304" pitchFamily="18" charset="0"/>
              </a:rPr>
              <a:t>Журнал «Школьный психолог» № 4-2016 г. Издательство «Первое сентября». Москва. </a:t>
            </a:r>
          </a:p>
          <a:p>
            <a:pPr marL="457200" lvl="0" indent="-457200">
              <a:buFont typeface="+mj-lt"/>
              <a:buAutoNum type="arabicPeriod"/>
            </a:pPr>
            <a:endParaRPr lang="ru-RU"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endParaRPr lang="ru-RU"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11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334" y="926466"/>
            <a:ext cx="10515600" cy="477350"/>
          </a:xfrm>
        </p:spPr>
        <p:txBody>
          <a:bodyPr>
            <a:noAutofit/>
          </a:bodyPr>
          <a:lstStyle/>
          <a:p>
            <a:pPr algn="ctr"/>
            <a:r>
              <a:rPr lang="ru-RU" sz="3600" b="1" dirty="0" smtClean="0">
                <a:solidFill>
                  <a:srgbClr val="FF0000"/>
                </a:solidFill>
                <a:latin typeface="Arial" panose="020B0604020202020204" pitchFamily="34" charset="0"/>
                <a:cs typeface="Arial" panose="020B0604020202020204" pitchFamily="34" charset="0"/>
              </a:rPr>
              <a:t> Стресс. Фазы проявления</a:t>
            </a:r>
            <a:endParaRPr lang="ru-RU" sz="3600" b="1" dirty="0">
              <a:solidFill>
                <a:srgbClr val="FF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70390" y="1319515"/>
            <a:ext cx="11505236" cy="5100517"/>
          </a:xfrm>
        </p:spPr>
        <p:txBody>
          <a:bodyPr>
            <a:normAutofit fontScale="92500" lnSpcReduction="20000"/>
          </a:bodyPr>
          <a:lstStyle/>
          <a:p>
            <a:pPr marL="0" indent="0" algn="just">
              <a:lnSpc>
                <a:spcPct val="120000"/>
              </a:lnSpc>
              <a:buNone/>
            </a:pPr>
            <a:r>
              <a:rPr lang="ru-RU" sz="3400" dirty="0" smtClean="0">
                <a:latin typeface="Times New Roman" panose="02020603050405020304" pitchFamily="18" charset="0"/>
                <a:cs typeface="Times New Roman" panose="02020603050405020304" pitchFamily="18" charset="0"/>
              </a:rPr>
              <a:t>Стресс </a:t>
            </a:r>
            <a:r>
              <a:rPr lang="ru-RU" sz="3400" dirty="0">
                <a:latin typeface="Times New Roman" panose="02020603050405020304" pitchFamily="18" charset="0"/>
                <a:cs typeface="Times New Roman" panose="02020603050405020304" pitchFamily="18" charset="0"/>
              </a:rPr>
              <a:t>в переводе с латинского </a:t>
            </a:r>
            <a:r>
              <a:rPr lang="ru-RU" sz="3400" dirty="0" smtClean="0">
                <a:latin typeface="Times New Roman" panose="02020603050405020304" pitchFamily="18" charset="0"/>
                <a:cs typeface="Times New Roman" panose="02020603050405020304" pitchFamily="18" charset="0"/>
              </a:rPr>
              <a:t>дословно означает </a:t>
            </a:r>
            <a:r>
              <a:rPr lang="ru-RU" sz="3400" b="1" i="1" dirty="0">
                <a:latin typeface="Times New Roman" panose="02020603050405020304" pitchFamily="18" charset="0"/>
                <a:cs typeface="Times New Roman" panose="02020603050405020304" pitchFamily="18" charset="0"/>
              </a:rPr>
              <a:t>«напряжение». </a:t>
            </a:r>
            <a:r>
              <a:rPr lang="ru-RU" sz="3400" dirty="0">
                <a:latin typeface="Times New Roman" panose="02020603050405020304" pitchFamily="18" charset="0"/>
                <a:cs typeface="Times New Roman" panose="02020603050405020304" pitchFamily="18" charset="0"/>
              </a:rPr>
              <a:t>Э</a:t>
            </a:r>
            <a:r>
              <a:rPr lang="ru-RU" sz="3400" dirty="0" smtClean="0">
                <a:latin typeface="Times New Roman" panose="02020603050405020304" pitchFamily="18" charset="0"/>
                <a:cs typeface="Times New Roman" panose="02020603050405020304" pitchFamily="18" charset="0"/>
              </a:rPr>
              <a:t>то </a:t>
            </a:r>
            <a:r>
              <a:rPr lang="ru-RU" sz="3400" dirty="0">
                <a:latin typeface="Times New Roman" panose="02020603050405020304" pitchFamily="18" charset="0"/>
                <a:cs typeface="Times New Roman" panose="02020603050405020304" pitchFamily="18" charset="0"/>
              </a:rPr>
              <a:t>состояние организма, вызванное длительным действием </a:t>
            </a:r>
            <a:r>
              <a:rPr lang="ru-RU" sz="3500" dirty="0">
                <a:latin typeface="Times New Roman" panose="02020603050405020304" pitchFamily="18" charset="0"/>
                <a:cs typeface="Times New Roman" panose="02020603050405020304" pitchFamily="18" charset="0"/>
              </a:rPr>
              <a:t>процесса повышенного </a:t>
            </a:r>
            <a:r>
              <a:rPr lang="ru-RU" sz="3500" dirty="0" smtClean="0">
                <a:latin typeface="Times New Roman" panose="02020603050405020304" pitchFamily="18" charset="0"/>
                <a:cs typeface="Times New Roman" panose="02020603050405020304" pitchFamily="18" charset="0"/>
              </a:rPr>
              <a:t>возбуждения. Как проявляется стресс?</a:t>
            </a:r>
          </a:p>
          <a:p>
            <a:pPr marL="0" indent="0" algn="just">
              <a:lnSpc>
                <a:spcPct val="120000"/>
              </a:lnSpc>
              <a:buNone/>
            </a:pPr>
            <a:endParaRPr lang="ru-RU" sz="8000" dirty="0" smtClean="0">
              <a:latin typeface="Times New Roman" panose="02020603050405020304" pitchFamily="18" charset="0"/>
              <a:cs typeface="Times New Roman" panose="02020603050405020304" pitchFamily="18" charset="0"/>
            </a:endParaRPr>
          </a:p>
          <a:p>
            <a:pPr marL="0" indent="0">
              <a:lnSpc>
                <a:spcPct val="120000"/>
              </a:lnSpc>
              <a:buNone/>
            </a:pPr>
            <a:r>
              <a:rPr lang="ru-RU" sz="8000" dirty="0">
                <a:latin typeface="Times New Roman" panose="02020603050405020304" pitchFamily="18" charset="0"/>
                <a:cs typeface="Times New Roman" panose="02020603050405020304" pitchFamily="18" charset="0"/>
              </a:rPr>
              <a:t/>
            </a:r>
            <a:br>
              <a:rPr lang="ru-RU" sz="8000" dirty="0">
                <a:latin typeface="Times New Roman" panose="02020603050405020304" pitchFamily="18" charset="0"/>
                <a:cs typeface="Times New Roman" panose="02020603050405020304" pitchFamily="18" charset="0"/>
              </a:rPr>
            </a:br>
            <a:r>
              <a:rPr lang="ru-RU" dirty="0"/>
              <a:t/>
            </a:r>
            <a:br>
              <a:rPr lang="ru-RU" dirty="0"/>
            </a:br>
            <a:endParaRPr lang="ru-RU"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28" y="2910035"/>
            <a:ext cx="10463514" cy="3492031"/>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883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947" y="718122"/>
            <a:ext cx="10515600" cy="477350"/>
          </a:xfrm>
        </p:spPr>
        <p:txBody>
          <a:bodyPr>
            <a:noAutofit/>
          </a:bodyPr>
          <a:lstStyle/>
          <a:p>
            <a:pPr algn="ctr"/>
            <a:r>
              <a:rPr lang="ru-RU" sz="3600" b="1" dirty="0" smtClean="0">
                <a:solidFill>
                  <a:srgbClr val="FF0000"/>
                </a:solidFill>
                <a:latin typeface="Arial" panose="020B0604020202020204" pitchFamily="34" charset="0"/>
                <a:cs typeface="Arial" panose="020B0604020202020204" pitchFamily="34" charset="0"/>
              </a:rPr>
              <a:t>Когда дети испытывают стресс?</a:t>
            </a:r>
            <a:endParaRPr lang="ru-RU" sz="3600" b="1" dirty="0">
              <a:solidFill>
                <a:srgbClr val="FF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70390" y="1319515"/>
            <a:ext cx="11505236" cy="5100517"/>
          </a:xfrm>
        </p:spPr>
        <p:txBody>
          <a:bodyPr>
            <a:normAutofit/>
          </a:bodyPr>
          <a:lstStyle/>
          <a:p>
            <a:pPr marL="0" indent="0" algn="ctr">
              <a:lnSpc>
                <a:spcPct val="120000"/>
              </a:lnSpc>
              <a:buNone/>
            </a:pPr>
            <a:r>
              <a:rPr lang="ru-RU" sz="2000" b="1" dirty="0">
                <a:latin typeface="Times New Roman" panose="02020603050405020304" pitchFamily="18" charset="0"/>
                <a:cs typeface="Times New Roman" panose="02020603050405020304" pitchFamily="18" charset="0"/>
              </a:rPr>
              <a:t>Дети испытывают </a:t>
            </a:r>
            <a:r>
              <a:rPr lang="ru-RU" sz="2000" b="1" dirty="0" smtClean="0">
                <a:latin typeface="Times New Roman" panose="02020603050405020304" pitchFamily="18" charset="0"/>
                <a:cs typeface="Times New Roman" panose="02020603050405020304" pitchFamily="18" charset="0"/>
              </a:rPr>
              <a:t> стресс, когда на них в течение длительного времени действуют стрессоры</a:t>
            </a:r>
            <a:endParaRPr lang="ru-RU" sz="2000" dirty="0" smtClean="0">
              <a:latin typeface="Times New Roman" panose="02020603050405020304" pitchFamily="18" charset="0"/>
              <a:cs typeface="Times New Roman" panose="02020603050405020304" pitchFamily="18" charset="0"/>
            </a:endParaRPr>
          </a:p>
          <a:p>
            <a:pPr marL="0" indent="0" algn="just">
              <a:lnSpc>
                <a:spcPct val="120000"/>
              </a:lnSpc>
              <a:buNone/>
            </a:pP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70389" y="2152890"/>
            <a:ext cx="2384386" cy="1678329"/>
          </a:xfrm>
          <a:prstGeom prst="rect">
            <a:avLst/>
          </a:prstGeom>
          <a:solidFill>
            <a:schemeClr val="accent4">
              <a:lumMod val="40000"/>
              <a:lumOff val="60000"/>
            </a:schemeClr>
          </a:solidFill>
          <a:ln w="12700">
            <a:solidFill>
              <a:schemeClr val="accent2">
                <a:lumMod val="75000"/>
              </a:schemeClr>
            </a:solidFill>
          </a:ln>
          <a:scene3d>
            <a:camera prst="orthographicFront"/>
            <a:lightRig rig="threePt" dir="t"/>
          </a:scene3d>
          <a:sp3d>
            <a:bevelT w="139700" h="139700" prst="divo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000" dirty="0" smtClean="0">
                <a:solidFill>
                  <a:schemeClr val="tx1"/>
                </a:solidFill>
                <a:cs typeface="Times New Roman" panose="02020603050405020304" pitchFamily="18" charset="0"/>
              </a:rPr>
              <a:t>Адаптация к новым условиям жизни, людям</a:t>
            </a:r>
            <a:endParaRPr lang="ru-RU" sz="2000" dirty="0">
              <a:solidFill>
                <a:schemeClr val="tx1"/>
              </a:solidFill>
              <a:cs typeface="Times New Roman" panose="02020603050405020304" pitchFamily="18" charset="0"/>
            </a:endParaRPr>
          </a:p>
        </p:txBody>
      </p:sp>
      <p:sp>
        <p:nvSpPr>
          <p:cNvPr id="6" name="Прямоугольник 5"/>
          <p:cNvSpPr/>
          <p:nvPr/>
        </p:nvSpPr>
        <p:spPr>
          <a:xfrm>
            <a:off x="3448291" y="2176034"/>
            <a:ext cx="2384386" cy="1678329"/>
          </a:xfrm>
          <a:prstGeom prst="rect">
            <a:avLst/>
          </a:prstGeom>
          <a:solidFill>
            <a:schemeClr val="accent4">
              <a:lumMod val="40000"/>
              <a:lumOff val="60000"/>
            </a:schemeClr>
          </a:solidFill>
          <a:ln w="12700">
            <a:solidFill>
              <a:schemeClr val="accent2">
                <a:lumMod val="75000"/>
              </a:schemeClr>
            </a:solidFill>
          </a:ln>
          <a:scene3d>
            <a:camera prst="orthographicFront"/>
            <a:lightRig rig="threePt" dir="t"/>
          </a:scene3d>
          <a:sp3d>
            <a:bevelT w="139700" h="139700" prst="divo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000" dirty="0" smtClean="0">
                <a:solidFill>
                  <a:schemeClr val="tx1"/>
                </a:solidFill>
                <a:cs typeface="Times New Roman" panose="02020603050405020304" pitchFamily="18" charset="0"/>
              </a:rPr>
              <a:t>Развод родителей, смерть близкого человека, потеря друга</a:t>
            </a:r>
            <a:endParaRPr lang="ru-RU" sz="2000" dirty="0">
              <a:solidFill>
                <a:schemeClr val="tx1"/>
              </a:solidFill>
              <a:cs typeface="Times New Roman" panose="02020603050405020304" pitchFamily="18" charset="0"/>
            </a:endParaRPr>
          </a:p>
        </p:txBody>
      </p:sp>
      <p:sp>
        <p:nvSpPr>
          <p:cNvPr id="7" name="Прямоугольник 6"/>
          <p:cNvSpPr/>
          <p:nvPr/>
        </p:nvSpPr>
        <p:spPr>
          <a:xfrm>
            <a:off x="6468317" y="2176035"/>
            <a:ext cx="2384386" cy="1678329"/>
          </a:xfrm>
          <a:prstGeom prst="rect">
            <a:avLst/>
          </a:prstGeom>
          <a:solidFill>
            <a:schemeClr val="accent4">
              <a:lumMod val="40000"/>
              <a:lumOff val="60000"/>
            </a:schemeClr>
          </a:solidFill>
          <a:ln w="12700">
            <a:solidFill>
              <a:schemeClr val="accent2">
                <a:lumMod val="75000"/>
              </a:schemeClr>
            </a:solidFill>
          </a:ln>
          <a:scene3d>
            <a:camera prst="orthographicFront"/>
            <a:lightRig rig="threePt" dir="t"/>
          </a:scene3d>
          <a:sp3d>
            <a:bevelT w="139700" h="139700" prst="divo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900" dirty="0" smtClean="0">
                <a:solidFill>
                  <a:schemeClr val="tx1"/>
                </a:solidFill>
                <a:cs typeface="Times New Roman" panose="02020603050405020304" pitchFamily="18" charset="0"/>
              </a:rPr>
              <a:t>Отвержение, игнорирование , жестокое обращение в детском коллективе, в семье</a:t>
            </a:r>
            <a:endParaRPr lang="ru-RU" sz="1900" dirty="0">
              <a:solidFill>
                <a:schemeClr val="tx1"/>
              </a:solidFill>
              <a:cs typeface="Times New Roman" panose="02020603050405020304" pitchFamily="18" charset="0"/>
            </a:endParaRPr>
          </a:p>
        </p:txBody>
      </p:sp>
      <p:sp>
        <p:nvSpPr>
          <p:cNvPr id="8" name="Прямоугольник 7"/>
          <p:cNvSpPr/>
          <p:nvPr/>
        </p:nvSpPr>
        <p:spPr>
          <a:xfrm>
            <a:off x="9317620" y="2176035"/>
            <a:ext cx="2874379" cy="1678329"/>
          </a:xfrm>
          <a:prstGeom prst="rect">
            <a:avLst/>
          </a:prstGeom>
          <a:solidFill>
            <a:schemeClr val="accent4">
              <a:lumMod val="40000"/>
              <a:lumOff val="60000"/>
            </a:schemeClr>
          </a:solidFill>
          <a:ln w="12700">
            <a:solidFill>
              <a:schemeClr val="accent2">
                <a:lumMod val="75000"/>
              </a:schemeClr>
            </a:solidFill>
          </a:ln>
          <a:scene3d>
            <a:camera prst="orthographicFront"/>
            <a:lightRig rig="threePt" dir="t"/>
          </a:scene3d>
          <a:sp3d>
            <a:bevelT w="139700" h="139700" prst="divot"/>
          </a:sp3d>
        </p:spPr>
        <p:style>
          <a:lnRef idx="1">
            <a:schemeClr val="accent4"/>
          </a:lnRef>
          <a:fillRef idx="3">
            <a:schemeClr val="accent4"/>
          </a:fillRef>
          <a:effectRef idx="2">
            <a:schemeClr val="accent4"/>
          </a:effectRef>
          <a:fontRef idx="minor">
            <a:schemeClr val="lt1"/>
          </a:fontRef>
        </p:style>
        <p:txBody>
          <a:bodyPr rtlCol="0" anchor="ctr"/>
          <a:lstStyle/>
          <a:p>
            <a:r>
              <a:rPr lang="ru-RU" sz="1900" dirty="0" smtClean="0">
                <a:solidFill>
                  <a:schemeClr val="tx1"/>
                </a:solidFill>
                <a:cs typeface="Times New Roman" panose="02020603050405020304" pitchFamily="18" charset="0"/>
              </a:rPr>
              <a:t>Образ жизни родителей –стрессовый </a:t>
            </a:r>
            <a:r>
              <a:rPr lang="ru-RU" sz="1900" i="1" dirty="0" smtClean="0">
                <a:solidFill>
                  <a:schemeClr val="tx1"/>
                </a:solidFill>
                <a:cs typeface="Times New Roman" panose="02020603050405020304" pitchFamily="18" charset="0"/>
              </a:rPr>
              <a:t>(постоянный пример стрессового поведения)</a:t>
            </a:r>
            <a:endParaRPr lang="ru-RU" sz="1900" i="1" dirty="0">
              <a:solidFill>
                <a:schemeClr val="tx1"/>
              </a:solidFill>
              <a:cs typeface="Times New Roman" panose="02020603050405020304" pitchFamily="18" charset="0"/>
            </a:endParaRPr>
          </a:p>
        </p:txBody>
      </p:sp>
      <p:sp>
        <p:nvSpPr>
          <p:cNvPr id="9" name="Прямоугольник 8"/>
          <p:cNvSpPr/>
          <p:nvPr/>
        </p:nvSpPr>
        <p:spPr>
          <a:xfrm>
            <a:off x="4388733" y="4398381"/>
            <a:ext cx="3418391" cy="2033284"/>
          </a:xfrm>
          <a:prstGeom prst="rect">
            <a:avLst/>
          </a:prstGeom>
          <a:solidFill>
            <a:schemeClr val="accent4">
              <a:lumMod val="60000"/>
              <a:lumOff val="40000"/>
            </a:schemeClr>
          </a:solidFill>
          <a:ln w="12700">
            <a:solidFill>
              <a:schemeClr val="accent2">
                <a:lumMod val="75000"/>
              </a:schemeClr>
            </a:solidFill>
          </a:ln>
          <a:scene3d>
            <a:camera prst="orthographicFront"/>
            <a:lightRig rig="threePt" dir="t"/>
          </a:scene3d>
          <a:sp3d>
            <a:bevelT w="139700" h="139700" prst="divo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Изменения на физическом и психическом уровне</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3" name="Штриховая стрелка вправо 12"/>
          <p:cNvSpPr/>
          <p:nvPr/>
        </p:nvSpPr>
        <p:spPr>
          <a:xfrm rot="2235979">
            <a:off x="2228941" y="4353670"/>
            <a:ext cx="1480654" cy="48463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Штриховая стрелка вправо 14"/>
          <p:cNvSpPr/>
          <p:nvPr/>
        </p:nvSpPr>
        <p:spPr>
          <a:xfrm rot="2235979">
            <a:off x="3716648" y="3910984"/>
            <a:ext cx="640528" cy="48463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Штриховая стрелка вправо 15"/>
          <p:cNvSpPr/>
          <p:nvPr/>
        </p:nvSpPr>
        <p:spPr>
          <a:xfrm rot="8118014">
            <a:off x="8119544" y="3933705"/>
            <a:ext cx="667653" cy="48463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Штриховая стрелка вправо 16"/>
          <p:cNvSpPr/>
          <p:nvPr/>
        </p:nvSpPr>
        <p:spPr>
          <a:xfrm rot="8096457">
            <a:off x="8706462" y="4403631"/>
            <a:ext cx="1413341" cy="48463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5763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86628"/>
            <a:ext cx="10515600" cy="477350"/>
          </a:xfrm>
        </p:spPr>
        <p:txBody>
          <a:bodyPr>
            <a:noAutofit/>
          </a:bodyPr>
          <a:lstStyle/>
          <a:p>
            <a:pPr algn="ctr"/>
            <a:r>
              <a:rPr lang="ru-RU" sz="3600" b="1" dirty="0">
                <a:solidFill>
                  <a:srgbClr val="FF0000"/>
                </a:solidFill>
                <a:latin typeface="Arial" panose="020B0604020202020204" pitchFamily="34" charset="0"/>
                <a:cs typeface="Arial" panose="020B0604020202020204" pitchFamily="34" charset="0"/>
              </a:rPr>
              <a:t>К чему это приводит?</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80578944"/>
              </p:ext>
            </p:extLst>
          </p:nvPr>
        </p:nvGraphicFramePr>
        <p:xfrm>
          <a:off x="369888" y="1319213"/>
          <a:ext cx="11506200" cy="510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124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6074" y="475054"/>
            <a:ext cx="10515600" cy="844461"/>
          </a:xfrm>
        </p:spPr>
        <p:txBody>
          <a:bodyPr>
            <a:noAutofit/>
          </a:bodyPr>
          <a:lstStyle/>
          <a:p>
            <a:pPr algn="ctr"/>
            <a:r>
              <a:rPr lang="ru-RU" sz="3200" b="1" dirty="0" smtClean="0">
                <a:solidFill>
                  <a:srgbClr val="FF0000"/>
                </a:solidFill>
                <a:latin typeface="Arial" panose="020B0604020202020204" pitchFamily="34" charset="0"/>
                <a:cs typeface="Arial" panose="020B0604020202020204" pitchFamily="34" charset="0"/>
              </a:rPr>
              <a:t>Влияние стресса на здоровье ребенка </a:t>
            </a:r>
            <a:endParaRPr lang="ru-RU" sz="3200" b="1" dirty="0">
              <a:solidFill>
                <a:srgbClr val="FF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0" y="1319515"/>
            <a:ext cx="12192000" cy="5100517"/>
          </a:xfrm>
        </p:spPr>
        <p:txBody>
          <a:bodyPr>
            <a:normAutofit/>
          </a:bodyPr>
          <a:lstStyle/>
          <a:p>
            <a:pPr marL="0" indent="0" algn="just">
              <a:lnSpc>
                <a:spcPct val="120000"/>
              </a:lnSpc>
              <a:buNone/>
            </a:pPr>
            <a:r>
              <a:rPr lang="en-US" dirty="0" smtClean="0"/>
              <a:t>                          </a:t>
            </a:r>
            <a:endParaRPr lang="ru-RU" sz="1800" dirty="0" smtClean="0"/>
          </a:p>
        </p:txBody>
      </p:sp>
      <p:grpSp>
        <p:nvGrpSpPr>
          <p:cNvPr id="92" name="Группа 91"/>
          <p:cNvGrpSpPr/>
          <p:nvPr/>
        </p:nvGrpSpPr>
        <p:grpSpPr>
          <a:xfrm>
            <a:off x="549792" y="1736202"/>
            <a:ext cx="2048721" cy="4664597"/>
            <a:chOff x="549792" y="1736202"/>
            <a:chExt cx="2048721" cy="4664597"/>
          </a:xfrm>
          <a:solidFill>
            <a:schemeClr val="accent6">
              <a:lumMod val="60000"/>
              <a:lumOff val="40000"/>
            </a:schemeClr>
          </a:solidFill>
        </p:grpSpPr>
        <p:sp>
          <p:nvSpPr>
            <p:cNvPr id="85" name="Выноска со стрелкой вправо 84"/>
            <p:cNvSpPr/>
            <p:nvPr/>
          </p:nvSpPr>
          <p:spPr>
            <a:xfrm rot="5400000">
              <a:off x="844948" y="1504710"/>
              <a:ext cx="1458413" cy="1921397"/>
            </a:xfrm>
            <a:prstGeom prst="rightArrowCallout">
              <a:avLst/>
            </a:prstGeom>
            <a:solidFill>
              <a:schemeClr val="accent4">
                <a:lumMod val="40000"/>
                <a:lumOff val="60000"/>
              </a:schemeClr>
            </a:solidFill>
            <a:ln w="19050">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ru-RU" b="1" dirty="0" smtClean="0">
                  <a:solidFill>
                    <a:srgbClr val="FF0000"/>
                  </a:solidFill>
                </a:rPr>
                <a:t>БОЛЬ В ЖИВОТЕ </a:t>
              </a:r>
              <a:endParaRPr lang="ru-RU" b="1" dirty="0">
                <a:solidFill>
                  <a:srgbClr val="FF0000"/>
                </a:solidFill>
              </a:endParaRPr>
            </a:p>
          </p:txBody>
        </p:sp>
        <p:sp>
          <p:nvSpPr>
            <p:cNvPr id="91" name="Скругленный прямоугольник 90"/>
            <p:cNvSpPr/>
            <p:nvPr/>
          </p:nvSpPr>
          <p:spPr>
            <a:xfrm>
              <a:off x="549792" y="3194614"/>
              <a:ext cx="2048721" cy="3206185"/>
            </a:xfrm>
            <a:prstGeom prst="roundRect">
              <a:avLst/>
            </a:prstGeom>
            <a:solidFill>
              <a:schemeClr val="accent4">
                <a:lumMod val="40000"/>
                <a:lumOff val="60000"/>
              </a:schemeClr>
            </a:solidFill>
            <a:ln w="1905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i="1" dirty="0" smtClean="0">
                  <a:solidFill>
                    <a:schemeClr val="tx1"/>
                  </a:solidFill>
                  <a:latin typeface="Times New Roman" panose="02020603050405020304" pitchFamily="18" charset="0"/>
                  <a:cs typeface="Times New Roman" panose="02020603050405020304" pitchFamily="18" charset="0"/>
                </a:rPr>
                <a:t>Вздутие живота, чувство тяжести, как будто живот скручивает, колики тошнота, иногда даже рвота</a:t>
              </a:r>
              <a:endParaRPr lang="ru-RU" b="1" i="1" dirty="0">
                <a:solidFill>
                  <a:schemeClr val="tx1"/>
                </a:solidFill>
                <a:latin typeface="Times New Roman" panose="02020603050405020304" pitchFamily="18" charset="0"/>
                <a:cs typeface="Times New Roman" panose="02020603050405020304" pitchFamily="18" charset="0"/>
              </a:endParaRPr>
            </a:p>
          </p:txBody>
        </p:sp>
      </p:grpSp>
      <p:grpSp>
        <p:nvGrpSpPr>
          <p:cNvPr id="94" name="Группа 93"/>
          <p:cNvGrpSpPr/>
          <p:nvPr/>
        </p:nvGrpSpPr>
        <p:grpSpPr>
          <a:xfrm>
            <a:off x="3020993" y="1705337"/>
            <a:ext cx="2172180" cy="4664597"/>
            <a:chOff x="426334" y="1736202"/>
            <a:chExt cx="2172180" cy="4664597"/>
          </a:xfrm>
          <a:solidFill>
            <a:schemeClr val="accent6">
              <a:lumMod val="60000"/>
              <a:lumOff val="40000"/>
            </a:schemeClr>
          </a:solidFill>
        </p:grpSpPr>
        <p:sp>
          <p:nvSpPr>
            <p:cNvPr id="95" name="Выноска со стрелкой вправо 94"/>
            <p:cNvSpPr/>
            <p:nvPr/>
          </p:nvSpPr>
          <p:spPr>
            <a:xfrm rot="5400000">
              <a:off x="844948" y="1504710"/>
              <a:ext cx="1458413" cy="1921397"/>
            </a:xfrm>
            <a:prstGeom prst="rightArrowCallout">
              <a:avLst/>
            </a:prstGeom>
            <a:solidFill>
              <a:schemeClr val="accent4">
                <a:lumMod val="40000"/>
                <a:lumOff val="6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ru-RU" b="1" dirty="0" smtClean="0">
                  <a:solidFill>
                    <a:srgbClr val="FF0000"/>
                  </a:solidFill>
                </a:rPr>
                <a:t>ЗАТРУДНЕНИЕ ДЫХАНИЯ</a:t>
              </a:r>
              <a:endParaRPr lang="ru-RU" b="1" dirty="0">
                <a:solidFill>
                  <a:srgbClr val="FF0000"/>
                </a:solidFill>
              </a:endParaRPr>
            </a:p>
          </p:txBody>
        </p:sp>
        <p:sp>
          <p:nvSpPr>
            <p:cNvPr id="96" name="Скругленный прямоугольник 95"/>
            <p:cNvSpPr/>
            <p:nvPr/>
          </p:nvSpPr>
          <p:spPr>
            <a:xfrm>
              <a:off x="426334" y="3194614"/>
              <a:ext cx="2172180" cy="3206185"/>
            </a:xfrm>
            <a:prstGeom prst="roundRect">
              <a:avLst/>
            </a:prstGeom>
            <a:solidFill>
              <a:schemeClr val="accent4">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900" b="1" i="1" dirty="0" smtClean="0">
                  <a:solidFill>
                    <a:schemeClr val="tx1"/>
                  </a:solidFill>
                  <a:latin typeface="Times New Roman" panose="02020603050405020304" pitchFamily="18" charset="0"/>
                  <a:cs typeface="Times New Roman" panose="02020603050405020304" pitchFamily="18" charset="0"/>
                </a:rPr>
                <a:t>Тяжесть в груди; дети говорят, что «им больно дышать»; астматические проявления</a:t>
              </a:r>
              <a:endParaRPr lang="ru-RU" sz="1900" b="1" i="1" dirty="0">
                <a:solidFill>
                  <a:schemeClr val="tx1"/>
                </a:solidFill>
                <a:latin typeface="Times New Roman" panose="02020603050405020304" pitchFamily="18" charset="0"/>
                <a:cs typeface="Times New Roman" panose="02020603050405020304" pitchFamily="18" charset="0"/>
              </a:endParaRPr>
            </a:p>
          </p:txBody>
        </p:sp>
      </p:grpSp>
      <p:grpSp>
        <p:nvGrpSpPr>
          <p:cNvPr id="97" name="Группа 96"/>
          <p:cNvGrpSpPr/>
          <p:nvPr/>
        </p:nvGrpSpPr>
        <p:grpSpPr>
          <a:xfrm>
            <a:off x="5449741" y="1705337"/>
            <a:ext cx="2048721" cy="4664597"/>
            <a:chOff x="549792" y="1736202"/>
            <a:chExt cx="2048721" cy="4664597"/>
          </a:xfrm>
          <a:solidFill>
            <a:schemeClr val="accent6">
              <a:lumMod val="60000"/>
              <a:lumOff val="40000"/>
            </a:schemeClr>
          </a:solidFill>
        </p:grpSpPr>
        <p:sp>
          <p:nvSpPr>
            <p:cNvPr id="98" name="Выноска со стрелкой вправо 97"/>
            <p:cNvSpPr/>
            <p:nvPr/>
          </p:nvSpPr>
          <p:spPr>
            <a:xfrm rot="5400000">
              <a:off x="844948" y="1504710"/>
              <a:ext cx="1458413" cy="1921397"/>
            </a:xfrm>
            <a:prstGeom prst="rightArrowCallout">
              <a:avLst/>
            </a:prstGeom>
            <a:solidFill>
              <a:schemeClr val="accent4">
                <a:lumMod val="40000"/>
                <a:lumOff val="6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ru-RU" b="1" dirty="0" smtClean="0">
                  <a:solidFill>
                    <a:srgbClr val="FF0000"/>
                  </a:solidFill>
                </a:rPr>
                <a:t>МЫШЕЧНЫЙ СПАЗМ</a:t>
              </a:r>
              <a:endParaRPr lang="ru-RU" b="1" dirty="0">
                <a:solidFill>
                  <a:srgbClr val="FF0000"/>
                </a:solidFill>
              </a:endParaRPr>
            </a:p>
          </p:txBody>
        </p:sp>
        <p:sp>
          <p:nvSpPr>
            <p:cNvPr id="99" name="Скругленный прямоугольник 98"/>
            <p:cNvSpPr/>
            <p:nvPr/>
          </p:nvSpPr>
          <p:spPr>
            <a:xfrm>
              <a:off x="549792" y="3194614"/>
              <a:ext cx="2048721" cy="3206185"/>
            </a:xfrm>
            <a:prstGeom prst="roundRect">
              <a:avLst/>
            </a:prstGeom>
            <a:solidFill>
              <a:schemeClr val="accent4">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i="1" dirty="0" smtClean="0">
                  <a:solidFill>
                    <a:schemeClr val="tx1"/>
                  </a:solidFill>
                  <a:latin typeface="Times New Roman" panose="02020603050405020304" pitchFamily="18" charset="0"/>
                  <a:cs typeface="Times New Roman" panose="02020603050405020304" pitchFamily="18" charset="0"/>
                </a:rPr>
                <a:t>Мурашки по телу, дрожь, боли в конечностях, мышечные судороги, подергивания конечностей и  лицевых мускулов</a:t>
              </a:r>
              <a:endParaRPr lang="ru-RU" b="1" i="1" dirty="0">
                <a:solidFill>
                  <a:schemeClr val="tx1"/>
                </a:solidFill>
                <a:latin typeface="Times New Roman" panose="02020603050405020304" pitchFamily="18" charset="0"/>
                <a:cs typeface="Times New Roman" panose="02020603050405020304" pitchFamily="18" charset="0"/>
              </a:endParaRPr>
            </a:p>
          </p:txBody>
        </p:sp>
      </p:grpSp>
      <p:grpSp>
        <p:nvGrpSpPr>
          <p:cNvPr id="100" name="Группа 99"/>
          <p:cNvGrpSpPr/>
          <p:nvPr/>
        </p:nvGrpSpPr>
        <p:grpSpPr>
          <a:xfrm>
            <a:off x="7685584" y="1705337"/>
            <a:ext cx="2048721" cy="4664597"/>
            <a:chOff x="549792" y="1736202"/>
            <a:chExt cx="2048721" cy="4664597"/>
          </a:xfrm>
          <a:solidFill>
            <a:schemeClr val="accent6">
              <a:lumMod val="60000"/>
              <a:lumOff val="40000"/>
            </a:schemeClr>
          </a:solidFill>
        </p:grpSpPr>
        <p:sp>
          <p:nvSpPr>
            <p:cNvPr id="101" name="Выноска со стрелкой вправо 100"/>
            <p:cNvSpPr/>
            <p:nvPr/>
          </p:nvSpPr>
          <p:spPr>
            <a:xfrm rot="5400000">
              <a:off x="844948" y="1504710"/>
              <a:ext cx="1458413" cy="1921397"/>
            </a:xfrm>
            <a:prstGeom prst="rightArrowCallout">
              <a:avLst/>
            </a:prstGeom>
            <a:solidFill>
              <a:schemeClr val="accent4">
                <a:lumMod val="40000"/>
                <a:lumOff val="6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ru-RU" b="1" dirty="0" smtClean="0">
                  <a:solidFill>
                    <a:srgbClr val="FF0000"/>
                  </a:solidFill>
                </a:rPr>
                <a:t>НЕРВНЫЕ ТИКИ</a:t>
              </a:r>
              <a:endParaRPr lang="ru-RU" b="1" dirty="0">
                <a:solidFill>
                  <a:srgbClr val="FF0000"/>
                </a:solidFill>
              </a:endParaRPr>
            </a:p>
          </p:txBody>
        </p:sp>
        <p:sp>
          <p:nvSpPr>
            <p:cNvPr id="102" name="Скругленный прямоугольник 101"/>
            <p:cNvSpPr/>
            <p:nvPr/>
          </p:nvSpPr>
          <p:spPr>
            <a:xfrm>
              <a:off x="549792" y="3194614"/>
              <a:ext cx="2048721" cy="3206185"/>
            </a:xfrm>
            <a:prstGeom prst="roundRect">
              <a:avLst/>
            </a:prstGeom>
            <a:solidFill>
              <a:schemeClr val="accent4">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i="1" dirty="0" err="1" smtClean="0">
                  <a:solidFill>
                    <a:schemeClr val="tx1"/>
                  </a:solidFill>
                  <a:latin typeface="Times New Roman" panose="02020603050405020304" pitchFamily="18" charset="0"/>
                  <a:cs typeface="Times New Roman" panose="02020603050405020304" pitchFamily="18" charset="0"/>
                </a:rPr>
                <a:t>Неконтролируе</a:t>
              </a:r>
              <a:r>
                <a:rPr lang="ru-RU" b="1" i="1" dirty="0" smtClean="0">
                  <a:solidFill>
                    <a:schemeClr val="tx1"/>
                  </a:solidFill>
                  <a:latin typeface="Times New Roman" panose="02020603050405020304" pitchFamily="18" charset="0"/>
                  <a:cs typeface="Times New Roman" panose="02020603050405020304" pitchFamily="18" charset="0"/>
                </a:rPr>
                <a:t>-мое </a:t>
              </a:r>
              <a:r>
                <a:rPr lang="ru-RU" b="1" i="1" dirty="0" err="1" smtClean="0">
                  <a:solidFill>
                    <a:schemeClr val="tx1"/>
                  </a:solidFill>
                  <a:latin typeface="Times New Roman" panose="02020603050405020304" pitchFamily="18" charset="0"/>
                  <a:cs typeface="Times New Roman" panose="02020603050405020304" pitchFamily="18" charset="0"/>
                </a:rPr>
                <a:t>покусыва-ние</a:t>
              </a:r>
              <a:r>
                <a:rPr lang="ru-RU" b="1" i="1" dirty="0" smtClean="0">
                  <a:solidFill>
                    <a:schemeClr val="tx1"/>
                  </a:solidFill>
                  <a:latin typeface="Times New Roman" panose="02020603050405020304" pitchFamily="18" charset="0"/>
                  <a:cs typeface="Times New Roman" panose="02020603050405020304" pitchFamily="18" charset="0"/>
                </a:rPr>
                <a:t> губ, ритмичные движения стоп, потребность теребить какую-то часть тела, хрустеть пальцами</a:t>
              </a:r>
              <a:endParaRPr lang="ru-RU" b="1" i="1" dirty="0">
                <a:solidFill>
                  <a:schemeClr val="tx1"/>
                </a:solidFill>
                <a:latin typeface="Times New Roman" panose="02020603050405020304" pitchFamily="18" charset="0"/>
                <a:cs typeface="Times New Roman" panose="02020603050405020304" pitchFamily="18" charset="0"/>
              </a:endParaRPr>
            </a:p>
          </p:txBody>
        </p:sp>
      </p:grpSp>
      <p:grpSp>
        <p:nvGrpSpPr>
          <p:cNvPr id="103" name="Группа 102"/>
          <p:cNvGrpSpPr/>
          <p:nvPr/>
        </p:nvGrpSpPr>
        <p:grpSpPr>
          <a:xfrm>
            <a:off x="10014025" y="1705337"/>
            <a:ext cx="2048721" cy="4664597"/>
            <a:chOff x="549792" y="1736202"/>
            <a:chExt cx="2048721" cy="4664597"/>
          </a:xfrm>
          <a:solidFill>
            <a:schemeClr val="accent6">
              <a:lumMod val="60000"/>
              <a:lumOff val="40000"/>
            </a:schemeClr>
          </a:solidFill>
        </p:grpSpPr>
        <p:sp>
          <p:nvSpPr>
            <p:cNvPr id="104" name="Выноска со стрелкой вправо 103"/>
            <p:cNvSpPr/>
            <p:nvPr/>
          </p:nvSpPr>
          <p:spPr>
            <a:xfrm rot="5400000">
              <a:off x="844948" y="1504710"/>
              <a:ext cx="1458413" cy="1921397"/>
            </a:xfrm>
            <a:prstGeom prst="rightArrowCallout">
              <a:avLst/>
            </a:prstGeom>
            <a:solidFill>
              <a:schemeClr val="accent4">
                <a:lumMod val="40000"/>
                <a:lumOff val="6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ru-RU" b="1" dirty="0" smtClean="0">
                  <a:solidFill>
                    <a:srgbClr val="FF0000"/>
                  </a:solidFill>
                </a:rPr>
                <a:t>КОЖНЫЕ ВЫСЫПАНИЯ</a:t>
              </a:r>
              <a:endParaRPr lang="ru-RU" b="1" dirty="0">
                <a:solidFill>
                  <a:srgbClr val="FF0000"/>
                </a:solidFill>
              </a:endParaRPr>
            </a:p>
          </p:txBody>
        </p:sp>
        <p:sp>
          <p:nvSpPr>
            <p:cNvPr id="105" name="Скругленный прямоугольник 104"/>
            <p:cNvSpPr/>
            <p:nvPr/>
          </p:nvSpPr>
          <p:spPr>
            <a:xfrm>
              <a:off x="549792" y="3194614"/>
              <a:ext cx="2048721" cy="3206185"/>
            </a:xfrm>
            <a:prstGeom prst="roundRect">
              <a:avLst/>
            </a:prstGeom>
            <a:solidFill>
              <a:schemeClr val="accent4">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900" b="1" i="1" dirty="0" smtClean="0">
                  <a:solidFill>
                    <a:schemeClr val="tx1"/>
                  </a:solidFill>
                  <a:latin typeface="Times New Roman" panose="02020603050405020304" pitchFamily="18" charset="0"/>
                  <a:cs typeface="Times New Roman" panose="02020603050405020304" pitchFamily="18" charset="0"/>
                </a:rPr>
                <a:t>Экзема, атонический дерматит,  псориаз, бородавки</a:t>
              </a:r>
              <a:endParaRPr lang="ru-RU" sz="1900" b="1" i="1"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6778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6074" y="475054"/>
            <a:ext cx="10515600" cy="844461"/>
          </a:xfrm>
        </p:spPr>
        <p:txBody>
          <a:bodyPr>
            <a:noAutofit/>
          </a:bodyPr>
          <a:lstStyle/>
          <a:p>
            <a:pPr algn="ctr"/>
            <a:r>
              <a:rPr lang="ru-RU" sz="3200" b="1" dirty="0">
                <a:solidFill>
                  <a:srgbClr val="FF0000"/>
                </a:solidFill>
                <a:latin typeface="Arial" panose="020B0604020202020204" pitchFamily="34" charset="0"/>
                <a:cs typeface="Arial" panose="020B0604020202020204" pitchFamily="34" charset="0"/>
              </a:rPr>
              <a:t>Как стресс изменяет характер ребенка</a:t>
            </a:r>
          </a:p>
        </p:txBody>
      </p:sp>
      <p:sp>
        <p:nvSpPr>
          <p:cNvPr id="3" name="Объект 2"/>
          <p:cNvSpPr>
            <a:spLocks noGrp="1"/>
          </p:cNvSpPr>
          <p:nvPr>
            <p:ph idx="1"/>
          </p:nvPr>
        </p:nvSpPr>
        <p:spPr>
          <a:xfrm>
            <a:off x="0" y="1319515"/>
            <a:ext cx="12192000" cy="5100517"/>
          </a:xfrm>
        </p:spPr>
        <p:txBody>
          <a:bodyPr>
            <a:normAutofit/>
          </a:bodyPr>
          <a:lstStyle/>
          <a:p>
            <a:pPr marL="0" indent="0" algn="just">
              <a:lnSpc>
                <a:spcPct val="120000"/>
              </a:lnSpc>
              <a:buNone/>
            </a:pPr>
            <a:r>
              <a:rPr lang="en-US" dirty="0" smtClean="0"/>
              <a:t>                          </a:t>
            </a:r>
            <a:endParaRPr lang="ru-RU" sz="1800" dirty="0" smtClean="0"/>
          </a:p>
        </p:txBody>
      </p:sp>
      <p:grpSp>
        <p:nvGrpSpPr>
          <p:cNvPr id="92" name="Группа 91"/>
          <p:cNvGrpSpPr/>
          <p:nvPr/>
        </p:nvGrpSpPr>
        <p:grpSpPr>
          <a:xfrm>
            <a:off x="549792" y="1736202"/>
            <a:ext cx="2048721" cy="4664597"/>
            <a:chOff x="549792" y="1736202"/>
            <a:chExt cx="2048721" cy="4664597"/>
          </a:xfrm>
          <a:solidFill>
            <a:schemeClr val="accent4">
              <a:lumMod val="40000"/>
              <a:lumOff val="60000"/>
            </a:schemeClr>
          </a:solidFill>
        </p:grpSpPr>
        <p:sp>
          <p:nvSpPr>
            <p:cNvPr id="85" name="Выноска со стрелкой вправо 84"/>
            <p:cNvSpPr/>
            <p:nvPr/>
          </p:nvSpPr>
          <p:spPr>
            <a:xfrm rot="5400000">
              <a:off x="844948" y="1504710"/>
              <a:ext cx="1458413" cy="1921397"/>
            </a:xfrm>
            <a:prstGeom prst="rightArrowCallout">
              <a:avLst/>
            </a:prstGeom>
            <a:grpFill/>
            <a:ln w="19050">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ru-RU" b="1" dirty="0" smtClean="0">
                  <a:solidFill>
                    <a:srgbClr val="FF0000"/>
                  </a:solidFill>
                </a:rPr>
                <a:t>Меняется поведение</a:t>
              </a:r>
              <a:endParaRPr lang="ru-RU" b="1" dirty="0">
                <a:solidFill>
                  <a:srgbClr val="FF0000"/>
                </a:solidFill>
              </a:endParaRPr>
            </a:p>
          </p:txBody>
        </p:sp>
        <p:sp>
          <p:nvSpPr>
            <p:cNvPr id="91" name="Скругленный прямоугольник 90"/>
            <p:cNvSpPr/>
            <p:nvPr/>
          </p:nvSpPr>
          <p:spPr>
            <a:xfrm>
              <a:off x="549792" y="3194614"/>
              <a:ext cx="2048721" cy="3206185"/>
            </a:xfrm>
            <a:prstGeom prst="roundRect">
              <a:avLst/>
            </a:prstGeom>
            <a:grpFill/>
            <a:ln w="1905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i="1" dirty="0" smtClean="0">
                  <a:solidFill>
                    <a:schemeClr val="tx1"/>
                  </a:solidFill>
                  <a:latin typeface="Times New Roman" panose="02020603050405020304" pitchFamily="18" charset="0"/>
                  <a:cs typeface="Times New Roman" panose="02020603050405020304" pitchFamily="18" charset="0"/>
                </a:rPr>
                <a:t>Делает все возможное, прибегая к хитростям, капризам, чтобы избежать стрессоров</a:t>
              </a:r>
              <a:endParaRPr lang="ru-RU" b="1" i="1" dirty="0">
                <a:solidFill>
                  <a:schemeClr val="tx1"/>
                </a:solidFill>
                <a:latin typeface="Times New Roman" panose="02020603050405020304" pitchFamily="18" charset="0"/>
                <a:cs typeface="Times New Roman" panose="02020603050405020304" pitchFamily="18" charset="0"/>
              </a:endParaRPr>
            </a:p>
          </p:txBody>
        </p:sp>
      </p:grpSp>
      <p:grpSp>
        <p:nvGrpSpPr>
          <p:cNvPr id="94" name="Группа 93"/>
          <p:cNvGrpSpPr/>
          <p:nvPr/>
        </p:nvGrpSpPr>
        <p:grpSpPr>
          <a:xfrm>
            <a:off x="3468542" y="1705337"/>
            <a:ext cx="2048721" cy="4664597"/>
            <a:chOff x="549792" y="1736202"/>
            <a:chExt cx="2048721" cy="4664597"/>
          </a:xfrm>
          <a:solidFill>
            <a:schemeClr val="accent4">
              <a:lumMod val="40000"/>
              <a:lumOff val="60000"/>
            </a:schemeClr>
          </a:solidFill>
        </p:grpSpPr>
        <p:sp>
          <p:nvSpPr>
            <p:cNvPr id="95" name="Выноска со стрелкой вправо 94"/>
            <p:cNvSpPr/>
            <p:nvPr/>
          </p:nvSpPr>
          <p:spPr>
            <a:xfrm rot="5400000">
              <a:off x="844948" y="1504710"/>
              <a:ext cx="1458413" cy="1921397"/>
            </a:xfrm>
            <a:prstGeom prst="rightArrowCallout">
              <a:avLst/>
            </a:prstGeom>
            <a:grp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ru-RU" b="1" dirty="0" smtClean="0">
                  <a:solidFill>
                    <a:srgbClr val="FF0000"/>
                  </a:solidFill>
                </a:rPr>
                <a:t>Меняется характер</a:t>
              </a:r>
              <a:endParaRPr lang="ru-RU" b="1" dirty="0">
                <a:solidFill>
                  <a:srgbClr val="FF0000"/>
                </a:solidFill>
              </a:endParaRPr>
            </a:p>
          </p:txBody>
        </p:sp>
        <p:sp>
          <p:nvSpPr>
            <p:cNvPr id="96" name="Скругленный прямоугольник 95"/>
            <p:cNvSpPr/>
            <p:nvPr/>
          </p:nvSpPr>
          <p:spPr>
            <a:xfrm>
              <a:off x="549792" y="3194614"/>
              <a:ext cx="2048721" cy="3206185"/>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1900" b="1" i="1" dirty="0">
                <a:solidFill>
                  <a:schemeClr val="tx1"/>
                </a:solidFill>
                <a:latin typeface="Times New Roman" panose="02020603050405020304" pitchFamily="18" charset="0"/>
                <a:cs typeface="Times New Roman" panose="02020603050405020304" pitchFamily="18" charset="0"/>
              </a:endParaRPr>
            </a:p>
          </p:txBody>
        </p:sp>
      </p:grpSp>
      <p:grpSp>
        <p:nvGrpSpPr>
          <p:cNvPr id="97" name="Группа 96"/>
          <p:cNvGrpSpPr/>
          <p:nvPr/>
        </p:nvGrpSpPr>
        <p:grpSpPr>
          <a:xfrm>
            <a:off x="6294693" y="1705337"/>
            <a:ext cx="2048721" cy="4664597"/>
            <a:chOff x="549792" y="1736202"/>
            <a:chExt cx="2048721" cy="4664597"/>
          </a:xfrm>
          <a:solidFill>
            <a:schemeClr val="accent4">
              <a:lumMod val="40000"/>
              <a:lumOff val="60000"/>
            </a:schemeClr>
          </a:solidFill>
        </p:grpSpPr>
        <p:sp>
          <p:nvSpPr>
            <p:cNvPr id="98" name="Выноска со стрелкой вправо 97"/>
            <p:cNvSpPr/>
            <p:nvPr/>
          </p:nvSpPr>
          <p:spPr>
            <a:xfrm rot="5400000">
              <a:off x="844948" y="1504710"/>
              <a:ext cx="1458413" cy="1921397"/>
            </a:xfrm>
            <a:prstGeom prst="rightArrowCallout">
              <a:avLst/>
            </a:prstGeom>
            <a:grp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ru-RU" b="1" dirty="0" smtClean="0">
                  <a:solidFill>
                    <a:srgbClr val="FF0000"/>
                  </a:solidFill>
                </a:rPr>
                <a:t>Меняются интересы</a:t>
              </a:r>
              <a:endParaRPr lang="ru-RU" b="1" dirty="0">
                <a:solidFill>
                  <a:srgbClr val="FF0000"/>
                </a:solidFill>
              </a:endParaRPr>
            </a:p>
          </p:txBody>
        </p:sp>
        <p:sp>
          <p:nvSpPr>
            <p:cNvPr id="99" name="Скругленный прямоугольник 98"/>
            <p:cNvSpPr/>
            <p:nvPr/>
          </p:nvSpPr>
          <p:spPr>
            <a:xfrm>
              <a:off x="549792" y="3194614"/>
              <a:ext cx="2048721" cy="3206185"/>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i="1" dirty="0" smtClean="0">
                  <a:solidFill>
                    <a:schemeClr val="tx1"/>
                  </a:solidFill>
                  <a:latin typeface="Times New Roman" panose="02020603050405020304" pitchFamily="18" charset="0"/>
                  <a:cs typeface="Times New Roman" panose="02020603050405020304" pitchFamily="18" charset="0"/>
                </a:rPr>
                <a:t>То, что привлекало раньше, чем ребенок любил заниматься, теперь его не интересует</a:t>
              </a:r>
              <a:endParaRPr lang="ru-RU" b="1" i="1" dirty="0">
                <a:solidFill>
                  <a:schemeClr val="tx1"/>
                </a:solidFill>
                <a:latin typeface="Times New Roman" panose="02020603050405020304" pitchFamily="18" charset="0"/>
                <a:cs typeface="Times New Roman" panose="02020603050405020304" pitchFamily="18" charset="0"/>
              </a:endParaRPr>
            </a:p>
          </p:txBody>
        </p:sp>
      </p:grpSp>
      <p:grpSp>
        <p:nvGrpSpPr>
          <p:cNvPr id="100" name="Группа 99"/>
          <p:cNvGrpSpPr/>
          <p:nvPr/>
        </p:nvGrpSpPr>
        <p:grpSpPr>
          <a:xfrm>
            <a:off x="9039822" y="1705337"/>
            <a:ext cx="2048721" cy="4664597"/>
            <a:chOff x="549792" y="1736202"/>
            <a:chExt cx="2048721" cy="4664597"/>
          </a:xfrm>
          <a:solidFill>
            <a:schemeClr val="accent4">
              <a:lumMod val="40000"/>
              <a:lumOff val="60000"/>
            </a:schemeClr>
          </a:solidFill>
        </p:grpSpPr>
        <p:sp>
          <p:nvSpPr>
            <p:cNvPr id="101" name="Выноска со стрелкой вправо 100"/>
            <p:cNvSpPr/>
            <p:nvPr/>
          </p:nvSpPr>
          <p:spPr>
            <a:xfrm rot="5400000">
              <a:off x="844948" y="1504710"/>
              <a:ext cx="1458413" cy="1921397"/>
            </a:xfrm>
            <a:prstGeom prst="rightArrowCallout">
              <a:avLst/>
            </a:prstGeom>
            <a:grp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ru-RU" b="1" dirty="0" smtClean="0">
                  <a:solidFill>
                    <a:srgbClr val="FF0000"/>
                  </a:solidFill>
                </a:rPr>
                <a:t>Изменяется самооценка</a:t>
              </a:r>
              <a:endParaRPr lang="ru-RU" b="1" dirty="0">
                <a:solidFill>
                  <a:srgbClr val="FF0000"/>
                </a:solidFill>
              </a:endParaRPr>
            </a:p>
          </p:txBody>
        </p:sp>
        <p:sp>
          <p:nvSpPr>
            <p:cNvPr id="102" name="Скругленный прямоугольник 101"/>
            <p:cNvSpPr/>
            <p:nvPr/>
          </p:nvSpPr>
          <p:spPr>
            <a:xfrm>
              <a:off x="549792" y="3194614"/>
              <a:ext cx="2048721" cy="3206185"/>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i="1" dirty="0" smtClean="0">
                  <a:solidFill>
                    <a:schemeClr val="tx1"/>
                  </a:solidFill>
                  <a:latin typeface="Times New Roman" panose="02020603050405020304" pitchFamily="18" charset="0"/>
                  <a:cs typeface="Times New Roman" panose="02020603050405020304" pitchFamily="18" charset="0"/>
                </a:rPr>
                <a:t>Уровень самооценки резко падает. Ребенок становится неуверенным, боязливым, замкнутым</a:t>
              </a:r>
              <a:endParaRPr lang="ru-RU" b="1" i="1" dirty="0">
                <a:solidFill>
                  <a:schemeClr val="tx1"/>
                </a:solidFill>
                <a:latin typeface="Times New Roman" panose="02020603050405020304" pitchFamily="18" charset="0"/>
                <a:cs typeface="Times New Roman" panose="02020603050405020304" pitchFamily="18" charset="0"/>
              </a:endParaRPr>
            </a:p>
          </p:txBody>
        </p:sp>
      </p:grpSp>
      <p:sp>
        <p:nvSpPr>
          <p:cNvPr id="5" name="Прямоугольник 4"/>
          <p:cNvSpPr/>
          <p:nvPr/>
        </p:nvSpPr>
        <p:spPr>
          <a:xfrm>
            <a:off x="3532206" y="3568822"/>
            <a:ext cx="1921397" cy="2308324"/>
          </a:xfrm>
          <a:prstGeom prst="rect">
            <a:avLst/>
          </a:prstGeom>
        </p:spPr>
        <p:txBody>
          <a:bodyPr wrap="square">
            <a:spAutoFit/>
          </a:bodyPr>
          <a:lstStyle/>
          <a:p>
            <a:r>
              <a:rPr lang="ru-RU" b="1" i="1" dirty="0" smtClean="0">
                <a:latin typeface="Times New Roman" panose="02020603050405020304" pitchFamily="18" charset="0"/>
                <a:cs typeface="Times New Roman" panose="02020603050405020304" pitchFamily="18" charset="0"/>
              </a:rPr>
              <a:t>Становится </a:t>
            </a:r>
            <a:r>
              <a:rPr lang="ru-RU" b="1" i="1" dirty="0">
                <a:latin typeface="Times New Roman" panose="02020603050405020304" pitchFamily="18" charset="0"/>
                <a:cs typeface="Times New Roman" panose="02020603050405020304" pitchFamily="18" charset="0"/>
              </a:rPr>
              <a:t>более раздражительным, быстро выходит из себя. Он без конца ворчит или жалуется. </a:t>
            </a:r>
          </a:p>
        </p:txBody>
      </p:sp>
    </p:spTree>
    <p:extLst>
      <p:ext uri="{BB962C8B-B14F-4D97-AF65-F5344CB8AC3E}">
        <p14:creationId xmlns:p14="http://schemas.microsoft.com/office/powerpoint/2010/main" val="1406387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86628"/>
            <a:ext cx="10515600" cy="477350"/>
          </a:xfrm>
        </p:spPr>
        <p:txBody>
          <a:bodyPr>
            <a:noAutofit/>
          </a:bodyPr>
          <a:lstStyle/>
          <a:p>
            <a:pPr algn="ctr"/>
            <a:r>
              <a:rPr lang="ru-RU" sz="3600" b="1" dirty="0" smtClean="0">
                <a:solidFill>
                  <a:srgbClr val="FF0000"/>
                </a:solidFill>
                <a:latin typeface="Arial" panose="020B0604020202020204" pitchFamily="34" charset="0"/>
                <a:cs typeface="Arial" panose="020B0604020202020204" pitchFamily="34" charset="0"/>
              </a:rPr>
              <a:t/>
            </a:r>
            <a:br>
              <a:rPr lang="ru-RU" sz="3600" b="1" dirty="0" smtClean="0">
                <a:solidFill>
                  <a:srgbClr val="FF0000"/>
                </a:solidFill>
                <a:latin typeface="Arial" panose="020B0604020202020204" pitchFamily="34" charset="0"/>
                <a:cs typeface="Arial" panose="020B0604020202020204" pitchFamily="34" charset="0"/>
              </a:rPr>
            </a:br>
            <a:r>
              <a:rPr lang="ru-RU" sz="3600" b="1" dirty="0">
                <a:solidFill>
                  <a:srgbClr val="FF0000"/>
                </a:solidFill>
                <a:latin typeface="Arial" panose="020B0604020202020204" pitchFamily="34" charset="0"/>
                <a:cs typeface="Arial" panose="020B0604020202020204" pitchFamily="34" charset="0"/>
              </a:rPr>
              <a:t/>
            </a:r>
            <a:br>
              <a:rPr lang="ru-RU" sz="3600" b="1" dirty="0">
                <a:solidFill>
                  <a:srgbClr val="FF0000"/>
                </a:solidFill>
                <a:latin typeface="Arial" panose="020B0604020202020204" pitchFamily="34" charset="0"/>
                <a:cs typeface="Arial" panose="020B0604020202020204" pitchFamily="34" charset="0"/>
              </a:rPr>
            </a:br>
            <a:r>
              <a:rPr lang="ru-RU" sz="3200" b="1" dirty="0" smtClean="0">
                <a:solidFill>
                  <a:srgbClr val="FF0000"/>
                </a:solidFill>
                <a:latin typeface="Arial" panose="020B0604020202020204" pitchFamily="34" charset="0"/>
                <a:cs typeface="Arial" panose="020B0604020202020204" pitchFamily="34" charset="0"/>
              </a:rPr>
              <a:t>Когда </a:t>
            </a:r>
            <a:r>
              <a:rPr lang="ru-RU" sz="3200" b="1" dirty="0">
                <a:solidFill>
                  <a:srgbClr val="FF0000"/>
                </a:solidFill>
                <a:latin typeface="Arial" panose="020B0604020202020204" pitchFamily="34" charset="0"/>
                <a:cs typeface="Arial" panose="020B0604020202020204" pitchFamily="34" charset="0"/>
              </a:rPr>
              <a:t>начинать беспокоиться?</a:t>
            </a:r>
            <a:br>
              <a:rPr lang="ru-RU" sz="3200" b="1" dirty="0">
                <a:solidFill>
                  <a:srgbClr val="FF0000"/>
                </a:solidFill>
                <a:latin typeface="Arial" panose="020B0604020202020204" pitchFamily="34" charset="0"/>
                <a:cs typeface="Arial" panose="020B0604020202020204" pitchFamily="34" charset="0"/>
              </a:rPr>
            </a:br>
            <a:r>
              <a:rPr lang="ru-RU" sz="3200" b="1" dirty="0">
                <a:solidFill>
                  <a:srgbClr val="FF0000"/>
                </a:solidFill>
                <a:latin typeface="Arial" panose="020B0604020202020204" pitchFamily="34" charset="0"/>
                <a:cs typeface="Arial" panose="020B0604020202020204" pitchFamily="34" charset="0"/>
              </a:rPr>
              <a:t/>
            </a:r>
            <a:br>
              <a:rPr lang="ru-RU" sz="3200" b="1" dirty="0">
                <a:solidFill>
                  <a:srgbClr val="FF0000"/>
                </a:solidFill>
                <a:latin typeface="Arial" panose="020B0604020202020204" pitchFamily="34" charset="0"/>
                <a:cs typeface="Arial" panose="020B0604020202020204" pitchFamily="34" charset="0"/>
              </a:rPr>
            </a:br>
            <a:endParaRPr lang="ru-RU" sz="3600" b="1" dirty="0">
              <a:solidFill>
                <a:srgbClr val="FF0000"/>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37474464"/>
              </p:ext>
            </p:extLst>
          </p:nvPr>
        </p:nvGraphicFramePr>
        <p:xfrm>
          <a:off x="369888" y="1319213"/>
          <a:ext cx="11506200" cy="510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2" y="1377386"/>
            <a:ext cx="5011838" cy="5058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067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86628"/>
            <a:ext cx="10515600" cy="477350"/>
          </a:xfrm>
        </p:spPr>
        <p:txBody>
          <a:bodyPr>
            <a:noAutofit/>
          </a:bodyPr>
          <a:lstStyle/>
          <a:p>
            <a:pPr algn="ctr"/>
            <a:r>
              <a:rPr lang="ru-RU" sz="3600" b="1" dirty="0" smtClean="0">
                <a:solidFill>
                  <a:srgbClr val="FF0000"/>
                </a:solidFill>
                <a:latin typeface="Arial" panose="020B0604020202020204" pitchFamily="34" charset="0"/>
                <a:cs typeface="Arial" panose="020B0604020202020204" pitchFamily="34" charset="0"/>
              </a:rPr>
              <a:t/>
            </a:r>
            <a:br>
              <a:rPr lang="ru-RU" sz="3600" b="1" dirty="0" smtClean="0">
                <a:solidFill>
                  <a:srgbClr val="FF0000"/>
                </a:solidFill>
                <a:latin typeface="Arial" panose="020B0604020202020204" pitchFamily="34" charset="0"/>
                <a:cs typeface="Arial" panose="020B0604020202020204" pitchFamily="34" charset="0"/>
              </a:rPr>
            </a:br>
            <a:r>
              <a:rPr lang="ru-RU" sz="3600" b="1" dirty="0" smtClean="0">
                <a:solidFill>
                  <a:srgbClr val="FF0000"/>
                </a:solidFill>
                <a:latin typeface="Arial" panose="020B0604020202020204" pitchFamily="34" charset="0"/>
                <a:cs typeface="Arial" panose="020B0604020202020204" pitchFamily="34" charset="0"/>
              </a:rPr>
              <a:t>Как помочь ребенку?</a:t>
            </a:r>
            <a:r>
              <a:rPr lang="ru-RU" sz="3600" b="1" dirty="0">
                <a:solidFill>
                  <a:srgbClr val="FF0000"/>
                </a:solidFill>
                <a:latin typeface="Arial" panose="020B0604020202020204" pitchFamily="34" charset="0"/>
                <a:cs typeface="Arial" panose="020B0604020202020204" pitchFamily="34" charset="0"/>
              </a:rPr>
              <a:t/>
            </a:r>
            <a:br>
              <a:rPr lang="ru-RU" sz="3600" b="1" dirty="0">
                <a:solidFill>
                  <a:srgbClr val="FF0000"/>
                </a:solidFill>
                <a:latin typeface="Arial" panose="020B0604020202020204" pitchFamily="34" charset="0"/>
                <a:cs typeface="Arial" panose="020B0604020202020204" pitchFamily="34" charset="0"/>
              </a:rPr>
            </a:br>
            <a:endParaRPr lang="ru-RU" sz="3600" b="1" dirty="0">
              <a:solidFill>
                <a:srgbClr val="FF0000"/>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3134"/>
            <a:ext cx="4198716" cy="4815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4537275" y="1458410"/>
            <a:ext cx="7430947" cy="5046562"/>
          </a:xfrm>
        </p:spPr>
        <p:txBody>
          <a:bodyPr>
            <a:noAutofit/>
          </a:bodyPr>
          <a:lstStyle/>
          <a:p>
            <a:pPr marL="457200" indent="-457200" algn="just">
              <a:buFont typeface="+mj-lt"/>
              <a:buAutoNum type="arabicPeriod"/>
            </a:pPr>
            <a:r>
              <a:rPr lang="ru-RU" sz="1900" i="1" dirty="0" smtClean="0">
                <a:latin typeface="Times New Roman" panose="02020603050405020304" pitchFamily="18" charset="0"/>
                <a:cs typeface="Times New Roman" panose="02020603050405020304" pitchFamily="18" charset="0"/>
              </a:rPr>
              <a:t>Если </a:t>
            </a:r>
            <a:r>
              <a:rPr lang="ru-RU" sz="1900" i="1" dirty="0">
                <a:latin typeface="Times New Roman" panose="02020603050405020304" pitchFamily="18" charset="0"/>
                <a:cs typeface="Times New Roman" panose="02020603050405020304" pitchFamily="18" charset="0"/>
              </a:rPr>
              <a:t>вы сами находитесь в стрессовом состоянии или </a:t>
            </a:r>
            <a:r>
              <a:rPr lang="ru-RU" sz="1900" i="1" dirty="0" smtClean="0">
                <a:latin typeface="Times New Roman" panose="02020603050405020304" pitchFamily="18" charset="0"/>
                <a:cs typeface="Times New Roman" panose="02020603050405020304" pitchFamily="18" charset="0"/>
              </a:rPr>
              <a:t>       демон-</a:t>
            </a:r>
            <a:r>
              <a:rPr lang="ru-RU" sz="1900" i="1" dirty="0" err="1" smtClean="0">
                <a:latin typeface="Times New Roman" panose="02020603050405020304" pitchFamily="18" charset="0"/>
                <a:cs typeface="Times New Roman" panose="02020603050405020304" pitchFamily="18" charset="0"/>
              </a:rPr>
              <a:t>стрируете</a:t>
            </a:r>
            <a:r>
              <a:rPr lang="ru-RU" sz="1900" i="1" dirty="0" smtClean="0">
                <a:latin typeface="Times New Roman" panose="02020603050405020304" pitchFamily="18" charset="0"/>
                <a:cs typeface="Times New Roman" panose="02020603050405020304" pitchFamily="18" charset="0"/>
              </a:rPr>
              <a:t> </a:t>
            </a:r>
            <a:r>
              <a:rPr lang="ru-RU" sz="1900" i="1" dirty="0">
                <a:latin typeface="Times New Roman" panose="02020603050405020304" pitchFamily="18" charset="0"/>
                <a:cs typeface="Times New Roman" panose="02020603050405020304" pitchFamily="18" charset="0"/>
              </a:rPr>
              <a:t>все </a:t>
            </a:r>
            <a:r>
              <a:rPr lang="ru-RU" sz="1900" i="1" dirty="0" smtClean="0">
                <a:latin typeface="Times New Roman" panose="02020603050405020304" pitchFamily="18" charset="0"/>
                <a:cs typeface="Times New Roman" panose="02020603050405020304" pitchFamily="18" charset="0"/>
              </a:rPr>
              <a:t>признаки </a:t>
            </a:r>
            <a:r>
              <a:rPr lang="ru-RU" sz="1900" i="1" dirty="0">
                <a:latin typeface="Times New Roman" panose="02020603050405020304" pitchFamily="18" charset="0"/>
                <a:cs typeface="Times New Roman" panose="02020603050405020304" pitchFamily="18" charset="0"/>
              </a:rPr>
              <a:t>скрытой тревоги, </a:t>
            </a:r>
            <a:r>
              <a:rPr lang="ru-RU" sz="1900" i="1" dirty="0" smtClean="0">
                <a:latin typeface="Times New Roman" panose="02020603050405020304" pitchFamily="18" charset="0"/>
                <a:cs typeface="Times New Roman" panose="02020603050405020304" pitchFamily="18" charset="0"/>
              </a:rPr>
              <a:t>очевидно</a:t>
            </a:r>
            <a:r>
              <a:rPr lang="ru-RU" sz="1900" i="1" dirty="0">
                <a:latin typeface="Times New Roman" panose="02020603050405020304" pitchFamily="18" charset="0"/>
                <a:cs typeface="Times New Roman" panose="02020603050405020304" pitchFamily="18" charset="0"/>
              </a:rPr>
              <a:t>, </a:t>
            </a:r>
            <a:r>
              <a:rPr lang="ru-RU" sz="1900" i="1" dirty="0" smtClean="0">
                <a:latin typeface="Times New Roman" panose="02020603050405020304" pitchFamily="18" charset="0"/>
                <a:cs typeface="Times New Roman" panose="02020603050405020304" pitchFamily="18" charset="0"/>
              </a:rPr>
              <a:t>что у вас у самих стресс. Научитесь </a:t>
            </a:r>
            <a:r>
              <a:rPr lang="ru-RU" sz="1900" i="1" dirty="0">
                <a:latin typeface="Times New Roman" panose="02020603050405020304" pitchFamily="18" charset="0"/>
                <a:cs typeface="Times New Roman" panose="02020603050405020304" pitchFamily="18" charset="0"/>
              </a:rPr>
              <a:t>управлять своим собственным </a:t>
            </a:r>
            <a:r>
              <a:rPr lang="ru-RU" sz="1900" i="1" dirty="0" smtClean="0">
                <a:latin typeface="Times New Roman" panose="02020603050405020304" pitchFamily="18" charset="0"/>
                <a:cs typeface="Times New Roman" panose="02020603050405020304" pitchFamily="18" charset="0"/>
              </a:rPr>
              <a:t>стрессом.</a:t>
            </a:r>
            <a:r>
              <a:rPr lang="ru-RU" sz="1900" b="1" i="1" dirty="0">
                <a:latin typeface="Times New Roman" panose="02020603050405020304" pitchFamily="18" charset="0"/>
                <a:cs typeface="Times New Roman" panose="02020603050405020304" pitchFamily="18" charset="0"/>
              </a:rPr>
              <a:t> В</a:t>
            </a:r>
            <a:r>
              <a:rPr lang="ru-RU" sz="1900" b="1" i="1" dirty="0" smtClean="0">
                <a:latin typeface="Times New Roman" panose="02020603050405020304" pitchFamily="18" charset="0"/>
                <a:cs typeface="Times New Roman" panose="02020603050405020304" pitchFamily="18" charset="0"/>
              </a:rPr>
              <a:t>аш </a:t>
            </a:r>
            <a:r>
              <a:rPr lang="ru-RU" sz="1900" b="1" i="1" dirty="0">
                <a:latin typeface="Times New Roman" panose="02020603050405020304" pitchFamily="18" charset="0"/>
                <a:cs typeface="Times New Roman" panose="02020603050405020304" pitchFamily="18" charset="0"/>
              </a:rPr>
              <a:t>стресс </a:t>
            </a:r>
            <a:r>
              <a:rPr lang="ru-RU" sz="1900" b="1" i="1" dirty="0" smtClean="0">
                <a:latin typeface="Times New Roman" panose="02020603050405020304" pitchFamily="18" charset="0"/>
                <a:cs typeface="Times New Roman" panose="02020603050405020304" pitchFamily="18" charset="0"/>
              </a:rPr>
              <a:t>воздействует </a:t>
            </a:r>
            <a:r>
              <a:rPr lang="ru-RU" sz="1900" b="1" i="1" dirty="0">
                <a:latin typeface="Times New Roman" panose="02020603050405020304" pitchFamily="18" charset="0"/>
                <a:cs typeface="Times New Roman" panose="02020603050405020304" pitchFamily="18" charset="0"/>
              </a:rPr>
              <a:t>на вашего ребенка и подпитывает </a:t>
            </a:r>
            <a:r>
              <a:rPr lang="ru-RU" sz="1900" b="1" i="1" dirty="0" smtClean="0">
                <a:latin typeface="Times New Roman" panose="02020603050405020304" pitchFamily="18" charset="0"/>
                <a:cs typeface="Times New Roman" panose="02020603050405020304" pitchFamily="18" charset="0"/>
              </a:rPr>
              <a:t>его напряжение.</a:t>
            </a:r>
          </a:p>
          <a:p>
            <a:pPr marL="457200" indent="-457200" algn="just">
              <a:buFont typeface="+mj-lt"/>
              <a:buAutoNum type="arabicPeriod"/>
            </a:pPr>
            <a:r>
              <a:rPr lang="ru-RU" sz="1900" b="1" i="1" dirty="0" smtClean="0">
                <a:latin typeface="Times New Roman" panose="02020603050405020304" pitchFamily="18" charset="0"/>
                <a:cs typeface="Times New Roman" panose="02020603050405020304" pitchFamily="18" charset="0"/>
              </a:rPr>
              <a:t>Знайте!</a:t>
            </a:r>
            <a:r>
              <a:rPr lang="ru-RU" sz="1900" i="1" dirty="0" smtClean="0">
                <a:latin typeface="Times New Roman" panose="02020603050405020304" pitchFamily="18" charset="0"/>
                <a:cs typeface="Times New Roman" panose="02020603050405020304" pitchFamily="18" charset="0"/>
              </a:rPr>
              <a:t> </a:t>
            </a:r>
            <a:r>
              <a:rPr lang="ru-RU" sz="1900" i="1" dirty="0">
                <a:latin typeface="Times New Roman" panose="02020603050405020304" pitchFamily="18" charset="0"/>
                <a:cs typeface="Times New Roman" panose="02020603050405020304" pitchFamily="18" charset="0"/>
              </a:rPr>
              <a:t>С</a:t>
            </a:r>
            <a:r>
              <a:rPr lang="ru-RU" sz="1900" i="1" dirty="0" smtClean="0">
                <a:latin typeface="Times New Roman" panose="02020603050405020304" pitchFamily="18" charset="0"/>
                <a:cs typeface="Times New Roman" panose="02020603050405020304" pitchFamily="18" charset="0"/>
              </a:rPr>
              <a:t>тресс </a:t>
            </a:r>
            <a:r>
              <a:rPr lang="ru-RU" sz="1900" i="1" dirty="0">
                <a:latin typeface="Times New Roman" panose="02020603050405020304" pitchFamily="18" charset="0"/>
                <a:cs typeface="Times New Roman" panose="02020603050405020304" pitchFamily="18" charset="0"/>
              </a:rPr>
              <a:t>вашего ребенка подпитывает ваш стресс и </a:t>
            </a:r>
            <a:r>
              <a:rPr lang="ru-RU" sz="1900" i="1" dirty="0" smtClean="0">
                <a:latin typeface="Times New Roman" panose="02020603050405020304" pitchFamily="18" charset="0"/>
                <a:cs typeface="Times New Roman" panose="02020603050405020304" pitchFamily="18" charset="0"/>
              </a:rPr>
              <a:t>наоборот. Формируйте уверенность в себе и своем ребенке.</a:t>
            </a:r>
          </a:p>
          <a:p>
            <a:pPr marL="457200" indent="-457200">
              <a:buFont typeface="+mj-lt"/>
              <a:buAutoNum type="arabicPeriod"/>
            </a:pPr>
            <a:r>
              <a:rPr lang="ru-RU" sz="1900" i="1" dirty="0" smtClean="0">
                <a:latin typeface="Times New Roman" panose="02020603050405020304" pitchFamily="18" charset="0"/>
                <a:cs typeface="Times New Roman" panose="02020603050405020304" pitchFamily="18" charset="0"/>
              </a:rPr>
              <a:t>Начинайте ликвидировать свои стрессоры и стрессоры ребенка.</a:t>
            </a:r>
          </a:p>
          <a:p>
            <a:pPr marL="457200" indent="-457200" algn="just">
              <a:buFont typeface="+mj-lt"/>
              <a:buAutoNum type="arabicPeriod"/>
            </a:pPr>
            <a:r>
              <a:rPr lang="ru-RU" sz="1900" i="1" dirty="0" smtClean="0">
                <a:latin typeface="Times New Roman" panose="02020603050405020304" pitchFamily="18" charset="0"/>
                <a:cs typeface="Times New Roman" panose="02020603050405020304" pitchFamily="18" charset="0"/>
              </a:rPr>
              <a:t>Обратитесь за помощью, если надо, к специалистам, близким людям: выработайте стратегию помощи и ухода от стресса.</a:t>
            </a:r>
          </a:p>
          <a:p>
            <a:pPr marL="457200" indent="-457200" algn="just">
              <a:buFont typeface="+mj-lt"/>
              <a:buAutoNum type="arabicPeriod"/>
            </a:pPr>
            <a:r>
              <a:rPr lang="ru-RU" sz="1900" i="1" dirty="0" smtClean="0">
                <a:latin typeface="Times New Roman" panose="02020603050405020304" pitchFamily="18" charset="0"/>
                <a:cs typeface="Times New Roman" panose="02020603050405020304" pitchFamily="18" charset="0"/>
              </a:rPr>
              <a:t>Беседуйте с ребенком, расскажите ему о значении таких понятий как  </a:t>
            </a:r>
            <a:r>
              <a:rPr lang="ru-RU" sz="1900" b="1" i="1" dirty="0">
                <a:latin typeface="Times New Roman" panose="02020603050405020304" pitchFamily="18" charset="0"/>
                <a:cs typeface="Times New Roman" panose="02020603050405020304" pitchFamily="18" charset="0"/>
              </a:rPr>
              <a:t>забота, усилие, уважение, </a:t>
            </a:r>
            <a:r>
              <a:rPr lang="ru-RU" sz="1900" b="1" i="1" dirty="0" smtClean="0">
                <a:latin typeface="Times New Roman" panose="02020603050405020304" pitchFamily="18" charset="0"/>
                <a:cs typeface="Times New Roman" panose="02020603050405020304" pitchFamily="18" charset="0"/>
              </a:rPr>
              <a:t>доверие, авторитет. </a:t>
            </a:r>
            <a:r>
              <a:rPr lang="ru-RU" sz="1900" i="1" dirty="0" smtClean="0">
                <a:latin typeface="Times New Roman" panose="02020603050405020304" pitchFamily="18" charset="0"/>
                <a:cs typeface="Times New Roman" panose="02020603050405020304" pitchFamily="18" charset="0"/>
              </a:rPr>
              <a:t>Если ребенок этого не знает, он не сможет действовать. </a:t>
            </a:r>
          </a:p>
          <a:p>
            <a:pPr marL="457200" indent="-457200" algn="just">
              <a:buFont typeface="+mj-lt"/>
              <a:buAutoNum type="arabicPeriod"/>
            </a:pPr>
            <a:r>
              <a:rPr lang="ru-RU" sz="1900" i="1" dirty="0">
                <a:latin typeface="Times New Roman" panose="02020603050405020304" pitchFamily="18" charset="0"/>
                <a:cs typeface="Times New Roman" panose="02020603050405020304" pitchFamily="18" charset="0"/>
              </a:rPr>
              <a:t>Будьте </a:t>
            </a:r>
            <a:r>
              <a:rPr lang="ru-RU" sz="1900" i="1" dirty="0" smtClean="0">
                <a:latin typeface="Times New Roman" panose="02020603050405020304" pitchFamily="18" charset="0"/>
                <a:cs typeface="Times New Roman" panose="02020603050405020304" pitchFamily="18" charset="0"/>
              </a:rPr>
              <a:t>последовательны в требованиях  себе и ребенку, </a:t>
            </a:r>
            <a:r>
              <a:rPr lang="ru-RU" sz="1900" i="1" dirty="0">
                <a:latin typeface="Times New Roman" panose="02020603050405020304" pitchFamily="18" charset="0"/>
                <a:cs typeface="Times New Roman" panose="02020603050405020304" pitchFamily="18" charset="0"/>
              </a:rPr>
              <a:t>о</a:t>
            </a:r>
            <a:r>
              <a:rPr lang="ru-RU" sz="1900" i="1" dirty="0" smtClean="0">
                <a:latin typeface="Times New Roman" panose="02020603050405020304" pitchFamily="18" charset="0"/>
                <a:cs typeface="Times New Roman" panose="02020603050405020304" pitchFamily="18" charset="0"/>
              </a:rPr>
              <a:t>лицетворяйте </a:t>
            </a:r>
            <a:r>
              <a:rPr lang="ru-RU" sz="1900" i="1" dirty="0">
                <a:latin typeface="Times New Roman" panose="02020603050405020304" pitchFamily="18" charset="0"/>
                <a:cs typeface="Times New Roman" panose="02020603050405020304" pitchFamily="18" charset="0"/>
              </a:rPr>
              <a:t>собой </a:t>
            </a:r>
            <a:r>
              <a:rPr lang="ru-RU" sz="1900" i="1" dirty="0" smtClean="0">
                <a:latin typeface="Times New Roman" panose="02020603050405020304" pitchFamily="18" charset="0"/>
                <a:cs typeface="Times New Roman" panose="02020603050405020304" pitchFamily="18" charset="0"/>
              </a:rPr>
              <a:t>уверенность – этим вы покажете пример для своего </a:t>
            </a:r>
            <a:r>
              <a:rPr lang="ru-RU" sz="1800" i="1" dirty="0" smtClean="0">
                <a:latin typeface="Times New Roman" panose="02020603050405020304" pitchFamily="18" charset="0"/>
                <a:cs typeface="Times New Roman" panose="02020603050405020304" pitchFamily="18" charset="0"/>
              </a:rPr>
              <a:t>ребенка</a:t>
            </a: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p>
        </p:txBody>
      </p:sp>
    </p:spTree>
    <p:extLst>
      <p:ext uri="{BB962C8B-B14F-4D97-AF65-F5344CB8AC3E}">
        <p14:creationId xmlns:p14="http://schemas.microsoft.com/office/powerpoint/2010/main" val="1801207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9775" y="220410"/>
            <a:ext cx="10515600" cy="477350"/>
          </a:xfrm>
        </p:spPr>
        <p:txBody>
          <a:bodyPr>
            <a:noAutofit/>
          </a:bodyPr>
          <a:lstStyle/>
          <a:p>
            <a:pPr algn="ctr"/>
            <a:r>
              <a:rPr lang="ru-RU" sz="2800" b="1" dirty="0">
                <a:solidFill>
                  <a:srgbClr val="FF0000"/>
                </a:solidFill>
                <a:latin typeface="Arial" panose="020B0604020202020204" pitchFamily="34" charset="0"/>
                <a:cs typeface="Arial" panose="020B0604020202020204" pitchFamily="34" charset="0"/>
              </a:rPr>
              <a:t>Ж</a:t>
            </a:r>
            <a:r>
              <a:rPr lang="ru-RU" sz="2800" b="1" dirty="0" smtClean="0">
                <a:solidFill>
                  <a:srgbClr val="FF0000"/>
                </a:solidFill>
                <a:latin typeface="Arial" panose="020B0604020202020204" pitchFamily="34" charset="0"/>
                <a:cs typeface="Arial" panose="020B0604020202020204" pitchFamily="34" charset="0"/>
              </a:rPr>
              <a:t>урнал диагностики депрессии</a:t>
            </a:r>
            <a:endParaRPr lang="ru-RU" sz="2800" b="1" dirty="0">
              <a:solidFill>
                <a:srgbClr val="FF0000"/>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79783298"/>
              </p:ext>
            </p:extLst>
          </p:nvPr>
        </p:nvGraphicFramePr>
        <p:xfrm>
          <a:off x="254644" y="1006997"/>
          <a:ext cx="7316634" cy="5641512"/>
        </p:xfrm>
        <a:graphic>
          <a:graphicData uri="http://schemas.openxmlformats.org/drawingml/2006/table">
            <a:tbl>
              <a:tblPr firstRow="1" firstCol="1" bandRow="1"/>
              <a:tblGrid>
                <a:gridCol w="539687"/>
                <a:gridCol w="4097341"/>
                <a:gridCol w="267275"/>
                <a:gridCol w="268132"/>
                <a:gridCol w="268132"/>
                <a:gridCol w="268132"/>
                <a:gridCol w="268132"/>
                <a:gridCol w="268132"/>
                <a:gridCol w="268132"/>
                <a:gridCol w="267275"/>
                <a:gridCol w="268132"/>
                <a:gridCol w="268132"/>
              </a:tblGrid>
              <a:tr h="133125">
                <a:tc rowSpan="2">
                  <a:txBody>
                    <a:bodyPr/>
                    <a:lstStyle/>
                    <a:p>
                      <a:pPr>
                        <a:lnSpc>
                          <a:spcPct val="115000"/>
                        </a:lnSpc>
                        <a:spcAft>
                          <a:spcPts val="0"/>
                        </a:spcAft>
                        <a:tabLst>
                          <a:tab pos="4327525" algn="l"/>
                        </a:tabLst>
                      </a:pPr>
                      <a:r>
                        <a:rPr lang="ru-RU" sz="700" dirty="0">
                          <a:effectLst/>
                          <a:latin typeface="Times New Roman"/>
                          <a:ea typeface="Calibri"/>
                          <a:cs typeface="Times New Roman"/>
                        </a:rPr>
                        <a:t>№</a:t>
                      </a:r>
                      <a:endParaRPr lang="ru-RU" sz="700"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tabLst>
                          <a:tab pos="4327525" algn="l"/>
                        </a:tabLst>
                      </a:pPr>
                      <a:r>
                        <a:rPr lang="ru-RU" sz="700">
                          <a:effectLst/>
                          <a:latin typeface="Times New Roman"/>
                          <a:ea typeface="Calibri"/>
                          <a:cs typeface="Times New Roman"/>
                        </a:rPr>
                        <a:t>Чувства/ощущения</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nSpc>
                          <a:spcPct val="115000"/>
                        </a:lnSpc>
                        <a:spcAft>
                          <a:spcPts val="0"/>
                        </a:spcAft>
                        <a:tabLst>
                          <a:tab pos="4327525" algn="l"/>
                        </a:tabLst>
                      </a:pPr>
                      <a:r>
                        <a:rPr lang="ru-RU" sz="700" dirty="0">
                          <a:effectLst/>
                          <a:latin typeface="Times New Roman"/>
                          <a:ea typeface="Calibri"/>
                          <a:cs typeface="Times New Roman"/>
                        </a:rPr>
                        <a:t>Дата наблюдения</a:t>
                      </a:r>
                      <a:endParaRPr lang="ru-RU" sz="700"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7930">
                <a:tc vMerge="1">
                  <a:txBody>
                    <a:bodyPr/>
                    <a:lstStyle/>
                    <a:p>
                      <a:endParaRPr lang="ru-RU"/>
                    </a:p>
                  </a:txBody>
                  <a:tcPr/>
                </a:tc>
                <a:tc vMerge="1">
                  <a:txBody>
                    <a:bodyPr/>
                    <a:lstStyle/>
                    <a:p>
                      <a:endParaRPr lang="ru-RU"/>
                    </a:p>
                  </a:txBody>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1</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2</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3</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4</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5</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6</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7</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8</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9</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327525" algn="l"/>
                        </a:tabLst>
                      </a:pPr>
                      <a:r>
                        <a:rPr lang="ru-RU" sz="600">
                          <a:effectLst/>
                          <a:latin typeface="Times New Roman"/>
                          <a:ea typeface="Calibri"/>
                          <a:cs typeface="Times New Roman"/>
                        </a:rPr>
                        <a:t>10</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1</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327525" algn="l"/>
                        </a:tabLst>
                      </a:pPr>
                      <a:r>
                        <a:rPr lang="ru-RU" sz="700">
                          <a:effectLst/>
                          <a:latin typeface="Calibri"/>
                          <a:ea typeface="Calibri"/>
                          <a:cs typeface="Calibri"/>
                        </a:rPr>
                        <a:t>Чувство слабости и нежелание работать</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447">
                <a:tc>
                  <a:txBody>
                    <a:bodyPr/>
                    <a:lstStyle/>
                    <a:p>
                      <a:pPr>
                        <a:lnSpc>
                          <a:spcPct val="115000"/>
                        </a:lnSpc>
                        <a:spcAft>
                          <a:spcPts val="0"/>
                        </a:spcAft>
                        <a:tabLst>
                          <a:tab pos="4327525" algn="l"/>
                        </a:tabLst>
                      </a:pPr>
                      <a:r>
                        <a:rPr lang="ru-RU" sz="700">
                          <a:effectLst/>
                          <a:latin typeface="Cambria"/>
                          <a:ea typeface="Calibri"/>
                          <a:cs typeface="Calibri"/>
                        </a:rPr>
                        <a:t>2</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327525" algn="l"/>
                        </a:tabLst>
                      </a:pPr>
                      <a:r>
                        <a:rPr lang="ru-RU" sz="1000" b="0" i="1" dirty="0">
                          <a:effectLst/>
                          <a:latin typeface="Calibri"/>
                          <a:ea typeface="Calibri"/>
                          <a:cs typeface="Calibri"/>
                        </a:rPr>
                        <a:t>Ощущение  опустошенности, подавленности (</a:t>
                      </a:r>
                      <a:r>
                        <a:rPr lang="ru-RU" sz="1000" b="0" i="1" dirty="0">
                          <a:solidFill>
                            <a:srgbClr val="262626"/>
                          </a:solidFill>
                          <a:effectLst/>
                          <a:latin typeface="Calibri"/>
                          <a:ea typeface="Times New Roman"/>
                          <a:cs typeface="Calibri"/>
                        </a:rPr>
                        <a:t>любые позитивные события отбрасываются;  сосредоточение  на негативе)</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3</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327525" algn="l"/>
                        </a:tabLst>
                      </a:pPr>
                      <a:r>
                        <a:rPr lang="en-US" sz="1000" b="0" i="1" dirty="0">
                          <a:effectLst/>
                          <a:latin typeface="Calibri"/>
                          <a:ea typeface="Calibri"/>
                          <a:cs typeface="Calibri"/>
                        </a:rPr>
                        <a:t>Проблемы  с  концентрацией</a:t>
                      </a:r>
                      <a:r>
                        <a:rPr lang="ru-RU" sz="1000" b="0" i="1" dirty="0">
                          <a:effectLst/>
                          <a:latin typeface="Calibri"/>
                          <a:ea typeface="Calibri"/>
                          <a:cs typeface="Calibri"/>
                        </a:rPr>
                        <a:t> внимания</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4</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1000" b="0" i="1" dirty="0">
                          <a:effectLst/>
                          <a:latin typeface="Calibri"/>
                          <a:ea typeface="Calibri"/>
                          <a:cs typeface="Calibri"/>
                        </a:rPr>
                        <a:t>Плохое настроение,  раздражение, тоска </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5</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1000" b="0" i="1" dirty="0">
                          <a:effectLst/>
                          <a:latin typeface="Calibri"/>
                          <a:ea typeface="Calibri"/>
                          <a:cs typeface="Calibri"/>
                        </a:rPr>
                        <a:t>Забывчивость </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586">
                <a:tc>
                  <a:txBody>
                    <a:bodyPr/>
                    <a:lstStyle/>
                    <a:p>
                      <a:pPr>
                        <a:lnSpc>
                          <a:spcPct val="115000"/>
                        </a:lnSpc>
                        <a:spcAft>
                          <a:spcPts val="0"/>
                        </a:spcAft>
                        <a:tabLst>
                          <a:tab pos="4327525" algn="l"/>
                        </a:tabLst>
                      </a:pPr>
                      <a:r>
                        <a:rPr lang="ru-RU" sz="700">
                          <a:effectLst/>
                          <a:latin typeface="Cambria"/>
                          <a:ea typeface="Calibri"/>
                          <a:cs typeface="Calibri"/>
                        </a:rPr>
                        <a:t>6</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327525" algn="l"/>
                        </a:tabLst>
                      </a:pPr>
                      <a:r>
                        <a:rPr lang="ru-RU" sz="1000" b="0" i="1" dirty="0">
                          <a:effectLst/>
                          <a:latin typeface="Calibri"/>
                          <a:ea typeface="Calibri"/>
                          <a:cs typeface="Calibri"/>
                        </a:rPr>
                        <a:t>Нежелание находиться в обществе, с кем-либо контактировать (</a:t>
                      </a:r>
                      <a:r>
                        <a:rPr lang="ru-RU" sz="1000" b="0" i="1" dirty="0">
                          <a:solidFill>
                            <a:srgbClr val="262626"/>
                          </a:solidFill>
                          <a:effectLst/>
                          <a:latin typeface="Calibri"/>
                          <a:ea typeface="Times New Roman"/>
                          <a:cs typeface="Calibri"/>
                        </a:rPr>
                        <a:t>мы начинаем винить во всем не только себя, но и других)</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586">
                <a:tc>
                  <a:txBody>
                    <a:bodyPr/>
                    <a:lstStyle/>
                    <a:p>
                      <a:pPr>
                        <a:lnSpc>
                          <a:spcPct val="115000"/>
                        </a:lnSpc>
                        <a:spcAft>
                          <a:spcPts val="0"/>
                        </a:spcAft>
                        <a:tabLst>
                          <a:tab pos="4327525" algn="l"/>
                        </a:tabLst>
                      </a:pPr>
                      <a:r>
                        <a:rPr lang="ru-RU" sz="700">
                          <a:effectLst/>
                          <a:latin typeface="Cambria"/>
                          <a:ea typeface="Calibri"/>
                          <a:cs typeface="Calibri"/>
                        </a:rPr>
                        <a:t>7</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b="0" i="1" dirty="0">
                          <a:effectLst/>
                          <a:latin typeface="Calibri"/>
                          <a:ea typeface="Times New Roman"/>
                          <a:cs typeface="Calibri"/>
                        </a:rPr>
                        <a:t>Пессимизм, неверие (</a:t>
                      </a:r>
                      <a:r>
                        <a:rPr lang="ru-RU" sz="1000" b="0" i="1" dirty="0">
                          <a:solidFill>
                            <a:srgbClr val="262626"/>
                          </a:solidFill>
                          <a:effectLst/>
                          <a:latin typeface="Calibri"/>
                          <a:ea typeface="Times New Roman"/>
                          <a:cs typeface="Calibri"/>
                        </a:rPr>
                        <a:t>возникает ощущение, что негативные мысли и эмоции останутся с нами навсегда)</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586">
                <a:tc>
                  <a:txBody>
                    <a:bodyPr/>
                    <a:lstStyle/>
                    <a:p>
                      <a:pPr>
                        <a:lnSpc>
                          <a:spcPct val="115000"/>
                        </a:lnSpc>
                        <a:spcAft>
                          <a:spcPts val="0"/>
                        </a:spcAft>
                        <a:tabLst>
                          <a:tab pos="4327525" algn="l"/>
                        </a:tabLst>
                      </a:pPr>
                      <a:r>
                        <a:rPr lang="ru-RU" sz="700">
                          <a:effectLst/>
                          <a:latin typeface="Cambria"/>
                          <a:ea typeface="Calibri"/>
                          <a:cs typeface="Calibri"/>
                        </a:rPr>
                        <a:t>8</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b="0" i="1" dirty="0">
                          <a:solidFill>
                            <a:srgbClr val="262626"/>
                          </a:solidFill>
                          <a:effectLst/>
                          <a:latin typeface="Calibri"/>
                          <a:ea typeface="Times New Roman"/>
                          <a:cs typeface="Calibri"/>
                        </a:rPr>
                        <a:t>Иллюзия контроля (мы думаем, что контролируем события и свои чувства, хотя на самом деле это не так)</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586">
                <a:tc>
                  <a:txBody>
                    <a:bodyPr/>
                    <a:lstStyle/>
                    <a:p>
                      <a:pPr>
                        <a:lnSpc>
                          <a:spcPct val="115000"/>
                        </a:lnSpc>
                        <a:spcAft>
                          <a:spcPts val="0"/>
                        </a:spcAft>
                        <a:tabLst>
                          <a:tab pos="4327525" algn="l"/>
                        </a:tabLst>
                      </a:pPr>
                      <a:r>
                        <a:rPr lang="ru-RU" sz="700">
                          <a:effectLst/>
                          <a:latin typeface="Cambria"/>
                          <a:ea typeface="Calibri"/>
                          <a:cs typeface="Calibri"/>
                        </a:rPr>
                        <a:t>9</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b="0" i="1" dirty="0">
                          <a:effectLst/>
                          <a:latin typeface="Calibri"/>
                          <a:ea typeface="Times New Roman"/>
                          <a:cs typeface="Calibri"/>
                        </a:rPr>
                        <a:t>Апатия и потеря интереса к хобби, друзьям, работе (</a:t>
                      </a:r>
                      <a:r>
                        <a:rPr lang="ru-RU" sz="1000" b="0" i="1" dirty="0">
                          <a:solidFill>
                            <a:srgbClr val="262626"/>
                          </a:solidFill>
                          <a:effectLst/>
                          <a:latin typeface="Calibri"/>
                          <a:ea typeface="Times New Roman"/>
                          <a:cs typeface="Calibri"/>
                        </a:rPr>
                        <a:t>любое неприятное событие для нас — «худшее из всего, что могло случиться»)</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10</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0" i="1" dirty="0">
                          <a:effectLst/>
                          <a:latin typeface="Calibri"/>
                          <a:ea typeface="Times New Roman"/>
                          <a:cs typeface="Calibri"/>
                        </a:rPr>
                        <a:t>Отстраненность от работы</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en-US"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11</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0" i="1" dirty="0">
                          <a:effectLst/>
                          <a:latin typeface="Calibri"/>
                          <a:ea typeface="Times New Roman"/>
                          <a:cs typeface="Calibri"/>
                        </a:rPr>
                        <a:t>Сон хуже, чем обычно</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12</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0" i="1" dirty="0">
                          <a:effectLst/>
                          <a:latin typeface="Calibri"/>
                          <a:ea typeface="Times New Roman"/>
                          <a:cs typeface="Calibri"/>
                        </a:rPr>
                        <a:t>Чувство потери чего-то очень важного</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586">
                <a:tc>
                  <a:txBody>
                    <a:bodyPr/>
                    <a:lstStyle/>
                    <a:p>
                      <a:pPr>
                        <a:lnSpc>
                          <a:spcPct val="115000"/>
                        </a:lnSpc>
                        <a:spcAft>
                          <a:spcPts val="0"/>
                        </a:spcAft>
                        <a:tabLst>
                          <a:tab pos="4327525" algn="l"/>
                        </a:tabLst>
                      </a:pPr>
                      <a:r>
                        <a:rPr lang="ru-RU" sz="700">
                          <a:effectLst/>
                          <a:latin typeface="Cambria"/>
                          <a:ea typeface="Calibri"/>
                          <a:cs typeface="Calibri"/>
                        </a:rPr>
                        <a:t>13</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b="0" i="1" dirty="0">
                          <a:effectLst/>
                          <a:latin typeface="Calibri"/>
                          <a:ea typeface="Times New Roman"/>
                          <a:cs typeface="Calibri"/>
                        </a:rPr>
                        <a:t>Надежд на лучшее нет  (</a:t>
                      </a:r>
                      <a:r>
                        <a:rPr lang="ru-RU" sz="1000" b="0" i="1" dirty="0">
                          <a:solidFill>
                            <a:srgbClr val="262626"/>
                          </a:solidFill>
                          <a:effectLst/>
                          <a:latin typeface="Calibri"/>
                          <a:ea typeface="Times New Roman"/>
                          <a:cs typeface="Calibri"/>
                        </a:rPr>
                        <a:t>отбрасываем любые позитивные события и сосредотачиваемся на негативе)</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14</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0" i="1" dirty="0">
                          <a:effectLst/>
                          <a:latin typeface="Calibri"/>
                          <a:ea typeface="Times New Roman"/>
                          <a:cs typeface="Calibri"/>
                        </a:rPr>
                        <a:t>На душе тревожно,  боязно</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24">
                <a:tc>
                  <a:txBody>
                    <a:bodyPr/>
                    <a:lstStyle/>
                    <a:p>
                      <a:pPr>
                        <a:lnSpc>
                          <a:spcPct val="115000"/>
                        </a:lnSpc>
                        <a:spcAft>
                          <a:spcPts val="0"/>
                        </a:spcAft>
                        <a:tabLst>
                          <a:tab pos="4327525" algn="l"/>
                        </a:tabLst>
                      </a:pPr>
                      <a:r>
                        <a:rPr lang="ru-RU" sz="700">
                          <a:effectLst/>
                          <a:latin typeface="Cambria"/>
                          <a:ea typeface="Calibri"/>
                          <a:cs typeface="Calibri"/>
                        </a:rPr>
                        <a:t>15</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0" i="1" dirty="0">
                          <a:effectLst/>
                          <a:latin typeface="Calibri"/>
                          <a:ea typeface="Times New Roman"/>
                          <a:cs typeface="Calibri"/>
                        </a:rPr>
                        <a:t>В сердце поселилась обида,  и прощать не хочется</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586">
                <a:tc>
                  <a:txBody>
                    <a:bodyPr/>
                    <a:lstStyle/>
                    <a:p>
                      <a:pPr>
                        <a:lnSpc>
                          <a:spcPct val="115000"/>
                        </a:lnSpc>
                        <a:spcAft>
                          <a:spcPts val="0"/>
                        </a:spcAft>
                        <a:tabLst>
                          <a:tab pos="4327525" algn="l"/>
                        </a:tabLst>
                      </a:pPr>
                      <a:r>
                        <a:rPr lang="ru-RU" sz="700">
                          <a:effectLst/>
                          <a:latin typeface="Cambria"/>
                          <a:ea typeface="Calibri"/>
                          <a:cs typeface="Calibri"/>
                        </a:rPr>
                        <a:t>16</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b="0" i="1" dirty="0">
                          <a:effectLst/>
                          <a:latin typeface="Calibri"/>
                          <a:ea typeface="Times New Roman"/>
                          <a:cs typeface="Calibri"/>
                        </a:rPr>
                        <a:t>Состояние, что эмоции пропали  (</a:t>
                      </a:r>
                      <a:r>
                        <a:rPr lang="ru-RU" sz="1000" b="0" i="1" dirty="0">
                          <a:solidFill>
                            <a:srgbClr val="262626"/>
                          </a:solidFill>
                          <a:effectLst/>
                          <a:latin typeface="Calibri"/>
                          <a:ea typeface="Times New Roman"/>
                          <a:cs typeface="Calibri"/>
                        </a:rPr>
                        <a:t>принимаем ощущения за объективную реальность и не можем иначе)</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24">
                <a:tc>
                  <a:txBody>
                    <a:bodyPr/>
                    <a:lstStyle/>
                    <a:p>
                      <a:pPr>
                        <a:lnSpc>
                          <a:spcPct val="115000"/>
                        </a:lnSpc>
                        <a:spcAft>
                          <a:spcPts val="0"/>
                        </a:spcAft>
                        <a:tabLst>
                          <a:tab pos="4327525" algn="l"/>
                        </a:tabLst>
                      </a:pPr>
                      <a:r>
                        <a:rPr lang="ru-RU" sz="700">
                          <a:effectLst/>
                          <a:latin typeface="Cambria"/>
                          <a:ea typeface="Calibri"/>
                          <a:cs typeface="Calibri"/>
                        </a:rPr>
                        <a:t>17</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b="0" i="1" dirty="0">
                          <a:effectLst/>
                          <a:latin typeface="Calibri"/>
                          <a:ea typeface="Times New Roman"/>
                          <a:cs typeface="Calibri"/>
                        </a:rPr>
                        <a:t>Появились некоторые расстройства (сухость во рту, сердцебиение, запоры, удушье)</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18</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0" i="1" dirty="0">
                          <a:effectLst/>
                          <a:latin typeface="Calibri"/>
                          <a:ea typeface="Times New Roman"/>
                          <a:cs typeface="Calibri"/>
                        </a:rPr>
                        <a:t>Уровень энергии (по шкале от 1 до 10)</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63">
                <a:tc>
                  <a:txBody>
                    <a:bodyPr/>
                    <a:lstStyle/>
                    <a:p>
                      <a:pPr>
                        <a:lnSpc>
                          <a:spcPct val="115000"/>
                        </a:lnSpc>
                        <a:spcAft>
                          <a:spcPts val="0"/>
                        </a:spcAft>
                        <a:tabLst>
                          <a:tab pos="4327525" algn="l"/>
                        </a:tabLst>
                      </a:pPr>
                      <a:r>
                        <a:rPr lang="ru-RU" sz="700">
                          <a:effectLst/>
                          <a:latin typeface="Cambria"/>
                          <a:ea typeface="Calibri"/>
                          <a:cs typeface="Calibri"/>
                        </a:rPr>
                        <a:t>19</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0" i="1" dirty="0">
                          <a:effectLst/>
                          <a:latin typeface="Cambria"/>
                          <a:ea typeface="Times New Roman"/>
                          <a:cs typeface="Calibri"/>
                        </a:rPr>
                        <a:t>Всего баллов</a:t>
                      </a:r>
                      <a:endParaRPr lang="ru-RU" sz="1000" b="0" i="1"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a:effectLst/>
                          <a:latin typeface="Times New Roman"/>
                          <a:ea typeface="Calibri"/>
                          <a:cs typeface="Times New Roman"/>
                        </a:rPr>
                        <a:t> </a:t>
                      </a:r>
                      <a:endParaRPr lang="ru-RU" sz="70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327525" algn="l"/>
                        </a:tabLst>
                      </a:pPr>
                      <a:r>
                        <a:rPr lang="ru-RU" sz="900" dirty="0">
                          <a:effectLst/>
                          <a:latin typeface="Times New Roman"/>
                          <a:ea typeface="Calibri"/>
                          <a:cs typeface="Times New Roman"/>
                        </a:rPr>
                        <a:t> </a:t>
                      </a:r>
                      <a:endParaRPr lang="ru-RU" sz="700" dirty="0">
                        <a:effectLst/>
                        <a:latin typeface="Calibri"/>
                        <a:ea typeface="Calibri"/>
                        <a:cs typeface="Times New Roman"/>
                      </a:endParaRPr>
                    </a:p>
                  </a:txBody>
                  <a:tcPr marL="44058" marR="44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697165" y="995423"/>
            <a:ext cx="4310351" cy="5166158"/>
          </a:xfrm>
          <a:prstGeom prst="rect">
            <a:avLst/>
          </a:prstGeom>
          <a:noFill/>
        </p:spPr>
        <p:txBody>
          <a:bodyPr wrap="square" rtlCol="0">
            <a:spAutoFit/>
          </a:bodyPr>
          <a:lstStyle/>
          <a:p>
            <a:pPr algn="just" fontAlgn="base">
              <a:lnSpc>
                <a:spcPct val="115000"/>
              </a:lnSpc>
              <a:spcAft>
                <a:spcPts val="1050"/>
              </a:spcAft>
            </a:pPr>
            <a:endParaRPr lang="ru-RU" sz="2000" dirty="0" smtClean="0">
              <a:latin typeface="Times New Roman"/>
              <a:ea typeface="Calibri"/>
              <a:cs typeface="Times New Roman"/>
            </a:endParaRPr>
          </a:p>
          <a:p>
            <a:pPr algn="just" fontAlgn="base">
              <a:lnSpc>
                <a:spcPct val="115000"/>
              </a:lnSpc>
              <a:spcAft>
                <a:spcPts val="1050"/>
              </a:spcAft>
            </a:pPr>
            <a:r>
              <a:rPr lang="ru-RU" sz="2000" dirty="0" smtClean="0">
                <a:latin typeface="Times New Roman"/>
                <a:ea typeface="Calibri"/>
                <a:cs typeface="Times New Roman"/>
              </a:rPr>
              <a:t>Наблюдая </a:t>
            </a:r>
            <a:r>
              <a:rPr lang="ru-RU" sz="2000" dirty="0">
                <a:latin typeface="Times New Roman"/>
                <a:ea typeface="Calibri"/>
                <a:cs typeface="Times New Roman"/>
              </a:rPr>
              <a:t>за собой ежедневно и делая отметки в </a:t>
            </a:r>
            <a:r>
              <a:rPr lang="ru-RU" sz="2000" b="1" i="1" dirty="0">
                <a:latin typeface="Times New Roman"/>
                <a:ea typeface="Calibri"/>
                <a:cs typeface="Times New Roman"/>
              </a:rPr>
              <a:t>журнале самонаблюдения и диагностики депрессии,</a:t>
            </a:r>
            <a:r>
              <a:rPr lang="ru-RU" sz="2000" dirty="0">
                <a:latin typeface="Times New Roman"/>
                <a:ea typeface="Calibri"/>
                <a:cs typeface="Times New Roman"/>
              </a:rPr>
              <a:t> можно предотвратить серьезные нарушения здоровья, вовремя обратиться к специалисту. Кстати, при посещении специалиста возьмите с собой «</a:t>
            </a:r>
            <a:r>
              <a:rPr lang="ru-RU" sz="2000" b="1" i="1" dirty="0">
                <a:latin typeface="Times New Roman"/>
                <a:ea typeface="Calibri"/>
                <a:cs typeface="Times New Roman"/>
              </a:rPr>
              <a:t>Журнал самонаблюдения и диагностики депрессии»: </a:t>
            </a:r>
            <a:r>
              <a:rPr lang="ru-RU" sz="2000" dirty="0">
                <a:latin typeface="Times New Roman"/>
                <a:ea typeface="Calibri"/>
                <a:cs typeface="Times New Roman"/>
              </a:rPr>
              <a:t>это поможет психологу, психотерапевту разобраться в причинах вашей депрессии, оказать необходимую помощь.</a:t>
            </a:r>
            <a:endParaRPr lang="ru-RU" sz="2000" dirty="0">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791" y="904433"/>
            <a:ext cx="742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429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2153</Words>
  <Application>Microsoft Office PowerPoint</Application>
  <PresentationFormat>Произвольный</PresentationFormat>
  <Paragraphs>376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Детский стресс   антистрессовая стратегия для детей</vt:lpstr>
      <vt:lpstr> Стресс. Фазы проявления</vt:lpstr>
      <vt:lpstr>Когда дети испытывают стресс?</vt:lpstr>
      <vt:lpstr>К чему это приводит?</vt:lpstr>
      <vt:lpstr>Влияние стресса на здоровье ребенка </vt:lpstr>
      <vt:lpstr>Как стресс изменяет характер ребенка</vt:lpstr>
      <vt:lpstr>  Когда начинать беспокоиться?  </vt:lpstr>
      <vt:lpstr> Как помочь ребенку? </vt:lpstr>
      <vt:lpstr>Журнал диагностики депрессии</vt:lpstr>
      <vt:lpstr>Таблица обработки результатов диагностики депрессии </vt:lpstr>
      <vt:lpstr>Презентация PowerPoint</vt:lpstr>
      <vt:lpstr>Некоторые антистрессовые  техники и 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Михаил</dc:creator>
  <cp:lastModifiedBy>XTreme.ws</cp:lastModifiedBy>
  <cp:revision>157</cp:revision>
  <dcterms:created xsi:type="dcterms:W3CDTF">2018-10-20T08:37:30Z</dcterms:created>
  <dcterms:modified xsi:type="dcterms:W3CDTF">2019-02-26T11:26:21Z</dcterms:modified>
</cp:coreProperties>
</file>