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9" r:id="rId4"/>
    <p:sldId id="260" r:id="rId5"/>
    <p:sldId id="257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09.04.2021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5400" b="1" i="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ea typeface="+mj-ea"/>
                <a:cs typeface="+mj-cs"/>
              </a:rPr>
              <a:t/>
            </a:r>
            <a:br>
              <a:rPr lang="ru-RU" sz="5400" b="1" i="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ea typeface="+mj-ea"/>
                <a:cs typeface="+mj-cs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лепим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из пластилина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«</a:t>
            </a:r>
            <a:r>
              <a:rPr lang="ru-RU" sz="5400" b="1" i="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ea typeface="+mj-ea"/>
                <a:cs typeface="+mj-cs"/>
              </a:rPr>
              <a:t>Улитка»</a:t>
            </a:r>
            <a:endParaRPr lang="ru-RU" sz="5400" b="1" i="0" dirty="0">
              <a:solidFill>
                <a:schemeClr val="accent2">
                  <a:lumMod val="50000"/>
                </a:schemeClr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87674" y="5530575"/>
            <a:ext cx="4800600" cy="9144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600" b="0" i="0" dirty="0" smtClean="0">
                <a:solidFill>
                  <a:schemeClr val="accent2">
                    <a:lumMod val="50000"/>
                  </a:schemeClr>
                </a:solidFill>
              </a:rPr>
              <a:t>Подготовила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600" b="0" i="0" dirty="0" smtClean="0">
                <a:solidFill>
                  <a:schemeClr val="accent2">
                    <a:lumMod val="50000"/>
                  </a:schemeClr>
                </a:solidFill>
              </a:rPr>
              <a:t>воспитатель  первой категории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Безрукова Елена Александровна</a:t>
            </a:r>
            <a:endParaRPr lang="ru-RU" sz="1600" b="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1953832" y="257001"/>
            <a:ext cx="8284336" cy="60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дошкольное образование 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етский сад № 8 «Сказка»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467360"/>
            <a:ext cx="11062952" cy="5791772"/>
          </a:xfrm>
        </p:spPr>
        <p:txBody>
          <a:bodyPr anchor="t">
            <a:normAutofit fontScale="90000"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ru-RU" sz="1600" dirty="0" smtClean="0"/>
              <a:t>Цель:</a:t>
            </a:r>
            <a:br>
              <a:rPr lang="ru-RU" sz="1600" dirty="0" smtClean="0"/>
            </a:br>
            <a:r>
              <a:rPr lang="ru-RU" sz="1600" b="0" dirty="0"/>
              <a:t>развитие творческих и коммуникативных способностей ребенка посредством самовыражения через изготовление изделий из пластилина.</a:t>
            </a:r>
            <a:r>
              <a:rPr lang="ru-RU" sz="1400" b="0" dirty="0"/>
              <a:t> 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Задачи: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b="0" dirty="0" smtClean="0">
                <a:solidFill>
                  <a:srgbClr val="1B1C2A"/>
                </a:solidFill>
              </a:rPr>
              <a:t>расширении </a:t>
            </a:r>
            <a:r>
              <a:rPr lang="ru-RU" sz="1600" b="0" dirty="0">
                <a:solidFill>
                  <a:srgbClr val="1B1C2A"/>
                </a:solidFill>
              </a:rPr>
              <a:t>представлений детей о мире вокруг (дети знакомятся с внешним обликом изучаемых объектов действительности — с растениями, животными и пр.);</a:t>
            </a:r>
            <a:br>
              <a:rPr lang="ru-RU" sz="1600" b="0" dirty="0">
                <a:solidFill>
                  <a:srgbClr val="1B1C2A"/>
                </a:solidFill>
              </a:rPr>
            </a:br>
            <a:r>
              <a:rPr lang="ru-RU" sz="1600" b="0" dirty="0" smtClean="0">
                <a:solidFill>
                  <a:srgbClr val="1B1C2A"/>
                </a:solidFill>
              </a:rPr>
              <a:t>- развитии </a:t>
            </a:r>
            <a:r>
              <a:rPr lang="ru-RU" sz="1600" b="0" dirty="0">
                <a:solidFill>
                  <a:srgbClr val="1B1C2A"/>
                </a:solidFill>
              </a:rPr>
              <a:t>памяти, внимания, сенсорной чувствительности при восприятии форм, фактуры, цвета, веса и гибкости материала;</a:t>
            </a:r>
            <a:br>
              <a:rPr lang="ru-RU" sz="1600" b="0" dirty="0">
                <a:solidFill>
                  <a:srgbClr val="1B1C2A"/>
                </a:solidFill>
              </a:rPr>
            </a:br>
            <a:r>
              <a:rPr lang="ru-RU" sz="1600" b="0" dirty="0" smtClean="0">
                <a:solidFill>
                  <a:srgbClr val="1B1C2A"/>
                </a:solidFill>
              </a:rPr>
              <a:t>- стимуляции </a:t>
            </a:r>
            <a:r>
              <a:rPr lang="ru-RU" sz="1600" b="0" dirty="0">
                <a:solidFill>
                  <a:srgbClr val="1B1C2A"/>
                </a:solidFill>
              </a:rPr>
              <a:t>развития речи (если дети младших групп только называют образ, воплощённый в лепке, то в средней и старших учатся придумывать целые сюжеты по мотивам своих поделок);</a:t>
            </a:r>
            <a:br>
              <a:rPr lang="ru-RU" sz="1600" b="0" dirty="0">
                <a:solidFill>
                  <a:srgbClr val="1B1C2A"/>
                </a:solidFill>
              </a:rPr>
            </a:br>
            <a:r>
              <a:rPr lang="ru-RU" sz="1600" b="0" dirty="0" smtClean="0">
                <a:solidFill>
                  <a:srgbClr val="1B1C2A"/>
                </a:solidFill>
              </a:rPr>
              <a:t>- практике </a:t>
            </a:r>
            <a:r>
              <a:rPr lang="ru-RU" sz="1600" b="0" dirty="0">
                <a:solidFill>
                  <a:srgbClr val="1B1C2A"/>
                </a:solidFill>
              </a:rPr>
              <a:t>сенсомоторной координации (работая с мягким и податливым материалом, развивается сила в руках и пальцах, движения постепенно становятся более скоординированными и дифференцированными);</a:t>
            </a:r>
            <a:br>
              <a:rPr lang="ru-RU" sz="1600" b="0" dirty="0">
                <a:solidFill>
                  <a:srgbClr val="1B1C2A"/>
                </a:solidFill>
              </a:rPr>
            </a:br>
            <a:r>
              <a:rPr lang="ru-RU" sz="1600" b="0" dirty="0" smtClean="0">
                <a:solidFill>
                  <a:srgbClr val="1B1C2A"/>
                </a:solidFill>
              </a:rPr>
              <a:t>- воспитании </a:t>
            </a:r>
            <a:r>
              <a:rPr lang="ru-RU" sz="1600" b="0" dirty="0">
                <a:solidFill>
                  <a:srgbClr val="1B1C2A"/>
                </a:solidFill>
              </a:rPr>
              <a:t>умения планировать свою деятельность, направленную на реализацию того или иного замысла;</a:t>
            </a:r>
            <a:br>
              <a:rPr lang="ru-RU" sz="1600" b="0" dirty="0">
                <a:solidFill>
                  <a:srgbClr val="1B1C2A"/>
                </a:solidFill>
              </a:rPr>
            </a:br>
            <a:r>
              <a:rPr lang="ru-RU" sz="1600" b="0" dirty="0" smtClean="0">
                <a:solidFill>
                  <a:srgbClr val="1B1C2A"/>
                </a:solidFill>
              </a:rPr>
              <a:t>- формировании </a:t>
            </a:r>
            <a:r>
              <a:rPr lang="ru-RU" sz="1600" b="0" dirty="0">
                <a:solidFill>
                  <a:srgbClr val="1B1C2A"/>
                </a:solidFill>
              </a:rPr>
              <a:t>эстетических представлений — ребята ищут и находят новые сочетания цветов, фактур, дают оценку готовому продукту, а также учатся быть дисциплинированными, усидчивыми и аккуратными в работе.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52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ickimage.ru/wp-content/uploads/images/detskie/snail/ulitk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2" y="1044893"/>
            <a:ext cx="4526780" cy="415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utoShape 4" descr="https://foto-zverey.ru/nasekomye/ulitki/ulitk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wallbox.ru/wallpapers/main/201547/f95724dc90748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6855" y="2102139"/>
            <a:ext cx="5765441" cy="384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56855" y="204766"/>
            <a:ext cx="5765441" cy="171997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Улитку считают самым медленным животным в мире. Но, может, она не умеет бегать, потому, что носит с собой свой домик? Сейчас мы начнем лепить улитку.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64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 t="36492" r="15388" b="13991"/>
          <a:stretch/>
        </p:blipFill>
        <p:spPr>
          <a:xfrm>
            <a:off x="7682246" y="273885"/>
            <a:ext cx="2640169" cy="259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6270" y="688373"/>
            <a:ext cx="5765441" cy="1513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1. Туловище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: скатать шарик коричного пластилина, а потом раскатать его, чтобы получился столбик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39922"/>
          <a:stretch/>
        </p:blipFill>
        <p:spPr>
          <a:xfrm rot="5400000">
            <a:off x="7295105" y="2698429"/>
            <a:ext cx="2864413" cy="385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76269" y="3686133"/>
            <a:ext cx="5417713" cy="116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2. Слегка придавить столбик по всей длине.  А затем сдавить концы, чтобы они стали узкими, и поднять их немного вверх.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2376" y="220967"/>
            <a:ext cx="545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3. Раковина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 домик: скатать оранжевый шарик, раскатать чтобы получилась колбаска.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r="31671"/>
          <a:stretch/>
        </p:blipFill>
        <p:spPr>
          <a:xfrm rot="5400000">
            <a:off x="4809498" y="2800331"/>
            <a:ext cx="2409872" cy="351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r="19737"/>
          <a:stretch/>
        </p:blipFill>
        <p:spPr>
          <a:xfrm>
            <a:off x="8526886" y="805742"/>
            <a:ext cx="2935311" cy="3537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7244" r="6836" b="104"/>
          <a:stretch/>
        </p:blipFill>
        <p:spPr>
          <a:xfrm>
            <a:off x="901556" y="1823471"/>
            <a:ext cx="2386849" cy="25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78286" y="1184855"/>
            <a:ext cx="3837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4. Аккуратно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смотать её в спираль.</a:t>
            </a:r>
          </a:p>
        </p:txBody>
      </p:sp>
    </p:spTree>
    <p:extLst>
      <p:ext uri="{BB962C8B-B14F-4D97-AF65-F5344CB8AC3E}">
        <p14:creationId xmlns:p14="http://schemas.microsoft.com/office/powerpoint/2010/main" val="36306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186" y="558985"/>
            <a:ext cx="7280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5. 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теперь прикрепить домик на спинку улитке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6. Голову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сделать из коричного шарика: прикрепить его к туловищу.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16713" r="37669" b="19437"/>
          <a:stretch/>
        </p:blipFill>
        <p:spPr>
          <a:xfrm rot="5400000">
            <a:off x="1184854" y="1777285"/>
            <a:ext cx="3760631" cy="437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9" t="27201" r="16680" b="28984"/>
          <a:stretch/>
        </p:blipFill>
        <p:spPr>
          <a:xfrm>
            <a:off x="7521261" y="2215167"/>
            <a:ext cx="3208582" cy="363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9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412" y="381850"/>
            <a:ext cx="9689205" cy="153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7. Рожки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: приготовить зубочистку и 2 коричневого шарика. Зубочистку разломить на 2 части и вставить их в шарики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8. Вставить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зубочистки в голову улитки.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21409" r="19452" b="10986"/>
          <a:stretch/>
        </p:blipFill>
        <p:spPr>
          <a:xfrm rot="5400000">
            <a:off x="1596980" y="2162601"/>
            <a:ext cx="3335628" cy="344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20839"/>
          <a:stretch/>
        </p:blipFill>
        <p:spPr>
          <a:xfrm rot="5400000">
            <a:off x="6911127" y="2009644"/>
            <a:ext cx="2975019" cy="410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39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89605" y="540913"/>
            <a:ext cx="9509760" cy="1510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9. Глаза: скатать 4 шарика – 2 белых и 2 черных, поменьше. Сделать их них блинчики и соединить между собой.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10. Прикрепить глаза к голове, а зубочисткой нарисовать улыбку.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0941" r="18079" b="7914"/>
          <a:stretch/>
        </p:blipFill>
        <p:spPr>
          <a:xfrm rot="5400000">
            <a:off x="6620237" y="2471524"/>
            <a:ext cx="3759637" cy="345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5" y="2382591"/>
            <a:ext cx="3694520" cy="369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4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207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Book Antiqua</vt:lpstr>
      <vt:lpstr>Banded Design Yellow 16x9</vt:lpstr>
      <vt:lpstr>     лепим из пластилина «Улитка»</vt:lpstr>
      <vt:lpstr>Цель: развитие творческих и коммуникативных способностей ребенка посредством самовыражения через изготовление изделий из пластилина.    Задачи: - расширении представлений детей о мире вокруг (дети знакомятся с внешним обликом изучаемых объектов действительности — с растениями, животными и пр.); - развитии памяти, внимания, сенсорной чувствительности при восприятии форм, фактуры, цвета, веса и гибкости материала; - стимуляции развития речи (если дети младших групп только называют образ, воплощённый в лепке, то в средней и старших учатся придумывать целые сюжеты по мотивам своих поделок); - практике сенсомоторной координации (работая с мягким и податливым материалом, развивается сила в руках и пальцах, движения постепенно становятся более скоординированными и дифференцированными); - воспитании умения планировать свою деятельность, направленную на реализацию того или иного замысла; - формировании эстетических представлений — ребята ищут и находят новые сочетания цветов, фактур, дают оценку готовому продукту, а также учатся быть дисциплинированными, усидчивыми и аккуратными в работе.      </vt:lpstr>
      <vt:lpstr>Улитку считают самым медленным животным в мире. Но, может, она не умеет бегать, потому, что носит с собой свой домик? Сейчас мы начнем лепить улитку.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2021-04-08T14:38:18Z</dcterms:created>
  <dcterms:modified xsi:type="dcterms:W3CDTF">2021-04-09T10:22:38Z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