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58" r:id="rId5"/>
    <p:sldId id="257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13B10-F213-4883-95E3-52C63C6F95E0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D751-8D12-4D41-860A-8F9513F45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1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9D751-8D12-4D41-860A-8F9513F45D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1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2C3AC-A91E-4280-A2A7-1CBF9F3DA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CF28F-FB2F-42A8-BA30-EB2D8FC6C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64190-6E5F-46C5-B32B-AE4EEF32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FD3AB-79DA-4DFA-88A6-19669514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5346D-BF0A-45B7-BAD7-81814BC0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7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2265-1C65-48F7-9655-D6258813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C0CE55-CAAD-44AD-BFC9-7A2C858D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E0478-DB85-4B0A-A351-87D33BEB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DD023-DA2F-4543-9BB8-8C579318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A1E7D-E976-446F-95EF-29730136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00438D-08BB-4806-AEF8-B2F906C36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48E3D7-1C26-4E9F-ADA0-BF39597C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4485A-D468-41DD-BD75-A651CFB6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CDC5D-FA78-47D4-9215-DB7C8E5F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640B2-1B2C-40C6-8A5B-B2E31608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5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21E55-6AF0-44BA-AA03-2CE1EFB5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5228D-9062-45FA-B0EE-DD6E2264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D2B97-B2CB-4116-8145-10A9F5E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BDE38-6299-407E-8526-07BFAF2C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6DBBC7-B1D0-4F2A-BBE6-4A01DF9C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B645-92BA-42A4-BC07-5450E79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78C10F-31CD-4CC3-B613-70B78FA79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5CE89-83EA-488E-8B0A-2B8272E4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A5D39-46DB-4B8B-BD0A-816E6707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1C7A-5E02-4C7E-ADE7-D7BCEFA6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3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02CDE-C386-4C96-967A-1BCB4BCA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2FC5D-B4E0-4F3B-8037-6A0665484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5DF108-160F-4873-BA51-9BBF8C1D8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DE3F4-00FD-4F7A-9FDA-49870CA5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1CE7D-1078-467C-92C4-D44755AC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6E19-FE5B-49C7-8F5E-8AD4C11F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2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A3595-F6F1-497D-9243-23FB578F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A738F-12BB-4653-9E6A-D20DF9910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ECB20-7C8E-4EF6-A5AC-D719FA3B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B1FCA9-1382-4D35-9133-1215FE495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D04E21-2AA5-4C57-9409-B614CC0AA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8C8E41-4D87-4418-BC06-7C177BCE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2CA7DC-6793-4C9C-8C7A-67EE0296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67ACA3-571D-425E-958C-427F0BD7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8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58C1C-6B87-4F23-A1F2-6874ADFC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E7E8CB-4504-4C33-8F52-70FD86A9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679ED-966A-4EF4-B6B5-1D24AD7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04C366-2AA1-4479-AE86-366E7FA5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47A49E-1864-41D6-91BE-B91D54E7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D5CCA8-E5F9-4D2C-8734-1FD9A747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E77C2-26B6-40F9-96CC-22AFCAF9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9DBE9-9EA3-4ECD-9432-4DBAAB46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5E452-91A0-48AD-9C9E-3FEDF22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05834B-8BBF-45C5-AF9D-E84D112FC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CD9371-6215-48C5-98CF-A8D02CAE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A0150-AA5F-48C6-AD18-407466DF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64A1E-8510-4B5D-9062-600A25F9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C3000-C331-4716-B4B4-58DDB3AA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BA2E34-0D67-4FDE-A315-EC43CA22C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757110-6F59-4D9B-9950-D59F32768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DEEA0-FDAA-4BCE-A65E-2D27433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DBD1A-0994-4A08-AD4B-65A1E35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C82E9-A84E-4EBF-ABF7-8269D2A3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6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C5D19-7851-477B-871B-7EE79C6E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08387-427B-4A6B-9F79-C6C0D6E2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6EBC8-0936-4D5B-AC04-DF998989F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C5A9-7BC4-426A-B3FD-F17EE4396694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100C4-4A77-4959-9957-D5C50DB0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C8622-4202-4391-95AB-2D4AEB0E3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8964-3734-42B5-9C56-E1534205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4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12" Type="http://schemas.openxmlformats.org/officeDocument/2006/relationships/image" Target="../media/image5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7.png"/><Relationship Id="rId5" Type="http://schemas.microsoft.com/office/2007/relationships/media" Target="../media/media5.m4a"/><Relationship Id="rId10" Type="http://schemas.openxmlformats.org/officeDocument/2006/relationships/image" Target="../media/image6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8.m4a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svg"/><Relationship Id="rId4" Type="http://schemas.openxmlformats.org/officeDocument/2006/relationships/audio" Target="../media/media8.m4a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95B15-8452-438C-A40C-63C0A19E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858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Мультимедийная презентация к уроку альтернативная коммуникация для детей с ОВЗ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Тема: «Звук и буква «М», составление слогов с изученными буквами»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BF8C3-EB8A-40E8-9B8C-398975C3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1659"/>
            <a:ext cx="10515600" cy="106043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«Волжская школа №1»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Макашова Ольга Николаевна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Волжский 2021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1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B98D2-2F54-4361-8338-4C5BF41C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197C5-4BB5-4AD4-B22A-8D728872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70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chemeClr val="accent1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85434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722BE-9B10-4BA6-8336-892C70CC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букву «М»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21598-CF4F-41C2-9E9D-1BAF8232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44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познакомить учащихся со звуком и буквой М;</a:t>
            </a:r>
          </a:p>
          <a:p>
            <a:pPr>
              <a:spcBef>
                <a:spcPct val="0"/>
              </a:spcBef>
            </a:pPr>
            <a:endParaRPr lang="ru-RU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способствовать продуктивному формированию навыка чтения;</a:t>
            </a:r>
          </a:p>
          <a:p>
            <a:pPr>
              <a:spcBef>
                <a:spcPct val="0"/>
              </a:spcBef>
            </a:pPr>
            <a:endParaRPr lang="ru-RU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развивать фонематический слух, речь, внимание, память;</a:t>
            </a:r>
          </a:p>
          <a:p>
            <a:pPr>
              <a:spcBef>
                <a:spcPct val="0"/>
              </a:spcBef>
            </a:pPr>
            <a:endParaRPr lang="ru-RU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воспитывать культуру общения в совместной деятельности, проявлять интерес к чтению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82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50F71-D94D-4D0B-AE18-DB4266DD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Лягушка ловит мушек «</a:t>
            </a:r>
            <a:r>
              <a:rPr lang="ru-RU" dirty="0">
                <a:solidFill>
                  <a:srgbClr val="FF0000"/>
                </a:solidFill>
              </a:rPr>
              <a:t>АМ-АМ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A9A60D-FC63-4C25-BD17-06B8BDDA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52" y="1690688"/>
            <a:ext cx="5632424" cy="5059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Послушай и отгадай, кто говорит, мама или малыш? Нажми на лягушку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/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  теперь повтори: как ловит мушек мама? А как ловит мушек малыш?</a:t>
            </a:r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7AF8BBA-5522-47DC-83CB-C57124036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877.3582"/>
                  </p14:bmkLst>
                </p14:media>
              </p:ext>
            </p:extLst>
          </p:nvPr>
        </p:nvPicPr>
        <p:blipFill>
          <a:blip r:embed="rId7">
            <a:alphaModFix amt="8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170772"/>
            <a:ext cx="406400" cy="4064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D274787-0192-4F9F-85E9-8E25415C58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alphaModFix amt="8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827602"/>
            <a:ext cx="406400" cy="406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055B9-6AE7-4450-830D-985864AB5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501953"/>
            <a:ext cx="5954348" cy="5247776"/>
          </a:xfrm>
          <a:prstGeom prst="rect">
            <a:avLst/>
          </a:prstGeom>
        </p:spPr>
      </p:pic>
      <p:grpSp>
        <p:nvGrpSpPr>
          <p:cNvPr id="13" name="Рисунок 10" descr="Лягушка контур">
            <a:extLst>
              <a:ext uri="{FF2B5EF4-FFF2-40B4-BE49-F238E27FC236}">
                <a16:creationId xmlns:a16="http://schemas.microsoft.com/office/drawing/2014/main" id="{DF647203-33E1-4262-8E36-A2AE2B5E10A5}"/>
              </a:ext>
            </a:extLst>
          </p:cNvPr>
          <p:cNvGrpSpPr/>
          <p:nvPr/>
        </p:nvGrpSpPr>
        <p:grpSpPr>
          <a:xfrm>
            <a:off x="1444932" y="2906267"/>
            <a:ext cx="767116" cy="652413"/>
            <a:chOff x="1444932" y="2906267"/>
            <a:chExt cx="767116" cy="652413"/>
          </a:xfrm>
          <a:solidFill>
            <a:srgbClr val="000000"/>
          </a:solidFill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FF9E4BD-9E87-4638-9AFB-BF689646C455}"/>
                </a:ext>
              </a:extLst>
            </p:cNvPr>
            <p:cNvSpPr/>
            <p:nvPr/>
          </p:nvSpPr>
          <p:spPr>
            <a:xfrm>
              <a:off x="1444932" y="2906267"/>
              <a:ext cx="767116" cy="652413"/>
            </a:xfrm>
            <a:custGeom>
              <a:avLst/>
              <a:gdLst>
                <a:gd name="connsiteX0" fmla="*/ 624857 w 767116"/>
                <a:gd name="connsiteY0" fmla="*/ 283279 h 652413"/>
                <a:gd name="connsiteX1" fmla="*/ 767117 w 767116"/>
                <a:gd name="connsiteY1" fmla="*/ 166147 h 652413"/>
                <a:gd name="connsiteX2" fmla="*/ 633541 w 767116"/>
                <a:gd name="connsiteY2" fmla="*/ 67285 h 652413"/>
                <a:gd name="connsiteX3" fmla="*/ 633047 w 767116"/>
                <a:gd name="connsiteY3" fmla="*/ 67170 h 652413"/>
                <a:gd name="connsiteX4" fmla="*/ 577111 w 767116"/>
                <a:gd name="connsiteY4" fmla="*/ 4671 h 652413"/>
                <a:gd name="connsiteX5" fmla="*/ 465439 w 767116"/>
                <a:gd name="connsiteY5" fmla="*/ 39637 h 652413"/>
                <a:gd name="connsiteX6" fmla="*/ 448470 w 767116"/>
                <a:gd name="connsiteY6" fmla="*/ 43554 h 652413"/>
                <a:gd name="connsiteX7" fmla="*/ 689 w 767116"/>
                <a:gd name="connsiteY7" fmla="*/ 467006 h 652413"/>
                <a:gd name="connsiteX8" fmla="*/ 51207 w 767116"/>
                <a:gd name="connsiteY8" fmla="*/ 555209 h 652413"/>
                <a:gd name="connsiteX9" fmla="*/ 98249 w 767116"/>
                <a:gd name="connsiteY9" fmla="*/ 575087 h 652413"/>
                <a:gd name="connsiteX10" fmla="*/ 105322 w 767116"/>
                <a:gd name="connsiteY10" fmla="*/ 627657 h 652413"/>
                <a:gd name="connsiteX11" fmla="*/ 116173 w 767116"/>
                <a:gd name="connsiteY11" fmla="*/ 633406 h 652413"/>
                <a:gd name="connsiteX12" fmla="*/ 263379 w 767116"/>
                <a:gd name="connsiteY12" fmla="*/ 652412 h 652413"/>
                <a:gd name="connsiteX13" fmla="*/ 421075 w 767116"/>
                <a:gd name="connsiteY13" fmla="*/ 652412 h 652413"/>
                <a:gd name="connsiteX14" fmla="*/ 430588 w 767116"/>
                <a:gd name="connsiteY14" fmla="*/ 646983 h 652413"/>
                <a:gd name="connsiteX15" fmla="*/ 427952 w 767116"/>
                <a:gd name="connsiteY15" fmla="*/ 633711 h 652413"/>
                <a:gd name="connsiteX16" fmla="*/ 385699 w 767116"/>
                <a:gd name="connsiteY16" fmla="*/ 599910 h 652413"/>
                <a:gd name="connsiteX17" fmla="*/ 427952 w 767116"/>
                <a:gd name="connsiteY17" fmla="*/ 566109 h 652413"/>
                <a:gd name="connsiteX18" fmla="*/ 430588 w 767116"/>
                <a:gd name="connsiteY18" fmla="*/ 552836 h 652413"/>
                <a:gd name="connsiteX19" fmla="*/ 421075 w 767116"/>
                <a:gd name="connsiteY19" fmla="*/ 547408 h 652413"/>
                <a:gd name="connsiteX20" fmla="*/ 322370 w 767116"/>
                <a:gd name="connsiteY20" fmla="*/ 547408 h 652413"/>
                <a:gd name="connsiteX21" fmla="*/ 322297 w 767116"/>
                <a:gd name="connsiteY21" fmla="*/ 547250 h 652413"/>
                <a:gd name="connsiteX22" fmla="*/ 307976 w 767116"/>
                <a:gd name="connsiteY22" fmla="*/ 354734 h 652413"/>
                <a:gd name="connsiteX23" fmla="*/ 219550 w 767116"/>
                <a:gd name="connsiteY23" fmla="*/ 321648 h 652413"/>
                <a:gd name="connsiteX24" fmla="*/ 183912 w 767116"/>
                <a:gd name="connsiteY24" fmla="*/ 326247 h 652413"/>
                <a:gd name="connsiteX25" fmla="*/ 176682 w 767116"/>
                <a:gd name="connsiteY25" fmla="*/ 339220 h 652413"/>
                <a:gd name="connsiteX26" fmla="*/ 189655 w 767116"/>
                <a:gd name="connsiteY26" fmla="*/ 346450 h 652413"/>
                <a:gd name="connsiteX27" fmla="*/ 219298 w 767116"/>
                <a:gd name="connsiteY27" fmla="*/ 342649 h 652413"/>
                <a:gd name="connsiteX28" fmla="*/ 310284 w 767116"/>
                <a:gd name="connsiteY28" fmla="*/ 387601 h 652413"/>
                <a:gd name="connsiteX29" fmla="*/ 308741 w 767116"/>
                <a:gd name="connsiteY29" fmla="*/ 533011 h 652413"/>
                <a:gd name="connsiteX30" fmla="*/ 290428 w 767116"/>
                <a:gd name="connsiteY30" fmla="*/ 548930 h 652413"/>
                <a:gd name="connsiteX31" fmla="*/ 286896 w 767116"/>
                <a:gd name="connsiteY31" fmla="*/ 563354 h 652413"/>
                <a:gd name="connsiteX32" fmla="*/ 295794 w 767116"/>
                <a:gd name="connsiteY32" fmla="*/ 568408 h 652413"/>
                <a:gd name="connsiteX33" fmla="*/ 391138 w 767116"/>
                <a:gd name="connsiteY33" fmla="*/ 568408 h 652413"/>
                <a:gd name="connsiteX34" fmla="*/ 391201 w 767116"/>
                <a:gd name="connsiteY34" fmla="*/ 568597 h 652413"/>
                <a:gd name="connsiteX35" fmla="*/ 362304 w 767116"/>
                <a:gd name="connsiteY35" fmla="*/ 591698 h 652413"/>
                <a:gd name="connsiteX36" fmla="*/ 360673 w 767116"/>
                <a:gd name="connsiteY36" fmla="*/ 606459 h 652413"/>
                <a:gd name="connsiteX37" fmla="*/ 362304 w 767116"/>
                <a:gd name="connsiteY37" fmla="*/ 608090 h 652413"/>
                <a:gd name="connsiteX38" fmla="*/ 391201 w 767116"/>
                <a:gd name="connsiteY38" fmla="*/ 631191 h 652413"/>
                <a:gd name="connsiteX39" fmla="*/ 391138 w 767116"/>
                <a:gd name="connsiteY39" fmla="*/ 631380 h 652413"/>
                <a:gd name="connsiteX40" fmla="*/ 263851 w 767116"/>
                <a:gd name="connsiteY40" fmla="*/ 631380 h 652413"/>
                <a:gd name="connsiteX41" fmla="*/ 122452 w 767116"/>
                <a:gd name="connsiteY41" fmla="*/ 613329 h 652413"/>
                <a:gd name="connsiteX42" fmla="*/ 112633 w 767116"/>
                <a:gd name="connsiteY42" fmla="*/ 591987 h 652413"/>
                <a:gd name="connsiteX43" fmla="*/ 115029 w 767116"/>
                <a:gd name="connsiteY43" fmla="*/ 587645 h 652413"/>
                <a:gd name="connsiteX44" fmla="*/ 123229 w 767116"/>
                <a:gd name="connsiteY44" fmla="*/ 577145 h 652413"/>
                <a:gd name="connsiteX45" fmla="*/ 123334 w 767116"/>
                <a:gd name="connsiteY45" fmla="*/ 576914 h 652413"/>
                <a:gd name="connsiteX46" fmla="*/ 123502 w 767116"/>
                <a:gd name="connsiteY46" fmla="*/ 576767 h 652413"/>
                <a:gd name="connsiteX47" fmla="*/ 149848 w 767116"/>
                <a:gd name="connsiteY47" fmla="*/ 539742 h 652413"/>
                <a:gd name="connsiteX48" fmla="*/ 147787 w 767116"/>
                <a:gd name="connsiteY48" fmla="*/ 525036 h 652413"/>
                <a:gd name="connsiteX49" fmla="*/ 133081 w 767116"/>
                <a:gd name="connsiteY49" fmla="*/ 527098 h 652413"/>
                <a:gd name="connsiteX50" fmla="*/ 132743 w 767116"/>
                <a:gd name="connsiteY50" fmla="*/ 527572 h 652413"/>
                <a:gd name="connsiteX51" fmla="*/ 111280 w 767116"/>
                <a:gd name="connsiteY51" fmla="*/ 557803 h 652413"/>
                <a:gd name="connsiteX52" fmla="*/ 59408 w 767116"/>
                <a:gd name="connsiteY52" fmla="*/ 535857 h 652413"/>
                <a:gd name="connsiteX53" fmla="*/ 21501 w 767116"/>
                <a:gd name="connsiteY53" fmla="*/ 469704 h 652413"/>
                <a:gd name="connsiteX54" fmla="*/ 451505 w 767116"/>
                <a:gd name="connsiteY54" fmla="*/ 64387 h 652413"/>
                <a:gd name="connsiteX55" fmla="*/ 447515 w 767116"/>
                <a:gd name="connsiteY55" fmla="*/ 76819 h 652413"/>
                <a:gd name="connsiteX56" fmla="*/ 455069 w 767116"/>
                <a:gd name="connsiteY56" fmla="*/ 89605 h 652413"/>
                <a:gd name="connsiteX57" fmla="*/ 467854 w 767116"/>
                <a:gd name="connsiteY57" fmla="*/ 82051 h 652413"/>
                <a:gd name="connsiteX58" fmla="*/ 467928 w 767116"/>
                <a:gd name="connsiteY58" fmla="*/ 81744 h 652413"/>
                <a:gd name="connsiteX59" fmla="*/ 479615 w 767116"/>
                <a:gd name="connsiteY59" fmla="*/ 55493 h 652413"/>
                <a:gd name="connsiteX60" fmla="*/ 570580 w 767116"/>
                <a:gd name="connsiteY60" fmla="*/ 24653 h 652413"/>
                <a:gd name="connsiteX61" fmla="*/ 612855 w 767116"/>
                <a:gd name="connsiteY61" fmla="*/ 76105 h 652413"/>
                <a:gd name="connsiteX62" fmla="*/ 620940 w 767116"/>
                <a:gd name="connsiteY62" fmla="*/ 85934 h 652413"/>
                <a:gd name="connsiteX63" fmla="*/ 628080 w 767116"/>
                <a:gd name="connsiteY63" fmla="*/ 87519 h 652413"/>
                <a:gd name="connsiteX64" fmla="*/ 746116 w 767116"/>
                <a:gd name="connsiteY64" fmla="*/ 166126 h 652413"/>
                <a:gd name="connsiteX65" fmla="*/ 619722 w 767116"/>
                <a:gd name="connsiteY65" fmla="*/ 262898 h 652413"/>
                <a:gd name="connsiteX66" fmla="*/ 516818 w 767116"/>
                <a:gd name="connsiteY66" fmla="*/ 343205 h 652413"/>
                <a:gd name="connsiteX67" fmla="*/ 515715 w 767116"/>
                <a:gd name="connsiteY67" fmla="*/ 347899 h 652413"/>
                <a:gd name="connsiteX68" fmla="*/ 515715 w 767116"/>
                <a:gd name="connsiteY68" fmla="*/ 444713 h 652413"/>
                <a:gd name="connsiteX69" fmla="*/ 517038 w 767116"/>
                <a:gd name="connsiteY69" fmla="*/ 449816 h 652413"/>
                <a:gd name="connsiteX70" fmla="*/ 556625 w 767116"/>
                <a:gd name="connsiteY70" fmla="*/ 521009 h 652413"/>
                <a:gd name="connsiteX71" fmla="*/ 565802 w 767116"/>
                <a:gd name="connsiteY71" fmla="*/ 526407 h 652413"/>
                <a:gd name="connsiteX72" fmla="*/ 668633 w 767116"/>
                <a:gd name="connsiteY72" fmla="*/ 526407 h 652413"/>
                <a:gd name="connsiteX73" fmla="*/ 668707 w 767116"/>
                <a:gd name="connsiteY73" fmla="*/ 526596 h 652413"/>
                <a:gd name="connsiteX74" fmla="*/ 655308 w 767116"/>
                <a:gd name="connsiteY74" fmla="*/ 540057 h 652413"/>
                <a:gd name="connsiteX75" fmla="*/ 655308 w 767116"/>
                <a:gd name="connsiteY75" fmla="*/ 554905 h 652413"/>
                <a:gd name="connsiteX76" fmla="*/ 668696 w 767116"/>
                <a:gd name="connsiteY76" fmla="*/ 568303 h 652413"/>
                <a:gd name="connsiteX77" fmla="*/ 668623 w 767116"/>
                <a:gd name="connsiteY77" fmla="*/ 568482 h 652413"/>
                <a:gd name="connsiteX78" fmla="*/ 546692 w 767116"/>
                <a:gd name="connsiteY78" fmla="*/ 568482 h 652413"/>
                <a:gd name="connsiteX79" fmla="*/ 528484 w 767116"/>
                <a:gd name="connsiteY79" fmla="*/ 557982 h 652413"/>
                <a:gd name="connsiteX80" fmla="*/ 475824 w 767116"/>
                <a:gd name="connsiteY80" fmla="*/ 463225 h 652413"/>
                <a:gd name="connsiteX81" fmla="*/ 473167 w 767116"/>
                <a:gd name="connsiteY81" fmla="*/ 452904 h 652413"/>
                <a:gd name="connsiteX82" fmla="*/ 473167 w 767116"/>
                <a:gd name="connsiteY82" fmla="*/ 416278 h 652413"/>
                <a:gd name="connsiteX83" fmla="*/ 462674 w 767116"/>
                <a:gd name="connsiteY83" fmla="*/ 405770 h 652413"/>
                <a:gd name="connsiteX84" fmla="*/ 454214 w 767116"/>
                <a:gd name="connsiteY84" fmla="*/ 410041 h 652413"/>
                <a:gd name="connsiteX85" fmla="*/ 374148 w 767116"/>
                <a:gd name="connsiteY85" fmla="*/ 494212 h 652413"/>
                <a:gd name="connsiteX86" fmla="*/ 372894 w 767116"/>
                <a:gd name="connsiteY86" fmla="*/ 509010 h 652413"/>
                <a:gd name="connsiteX87" fmla="*/ 387442 w 767116"/>
                <a:gd name="connsiteY87" fmla="*/ 510467 h 652413"/>
                <a:gd name="connsiteX88" fmla="*/ 451977 w 767116"/>
                <a:gd name="connsiteY88" fmla="*/ 446792 h 652413"/>
                <a:gd name="connsiteX89" fmla="*/ 452166 w 767116"/>
                <a:gd name="connsiteY89" fmla="*/ 446855 h 652413"/>
                <a:gd name="connsiteX90" fmla="*/ 452166 w 767116"/>
                <a:gd name="connsiteY90" fmla="*/ 452904 h 652413"/>
                <a:gd name="connsiteX91" fmla="*/ 457417 w 767116"/>
                <a:gd name="connsiteY91" fmla="*/ 473253 h 652413"/>
                <a:gd name="connsiteX92" fmla="*/ 509971 w 767116"/>
                <a:gd name="connsiteY92" fmla="*/ 567831 h 652413"/>
                <a:gd name="connsiteX93" fmla="*/ 546545 w 767116"/>
                <a:gd name="connsiteY93" fmla="*/ 589409 h 652413"/>
                <a:gd name="connsiteX94" fmla="*/ 694233 w 767116"/>
                <a:gd name="connsiteY94" fmla="*/ 589409 h 652413"/>
                <a:gd name="connsiteX95" fmla="*/ 704732 w 767116"/>
                <a:gd name="connsiteY95" fmla="*/ 578907 h 652413"/>
                <a:gd name="connsiteX96" fmla="*/ 701657 w 767116"/>
                <a:gd name="connsiteY96" fmla="*/ 571485 h 652413"/>
                <a:gd name="connsiteX97" fmla="*/ 677580 w 767116"/>
                <a:gd name="connsiteY97" fmla="*/ 547408 h 652413"/>
                <a:gd name="connsiteX98" fmla="*/ 701657 w 767116"/>
                <a:gd name="connsiteY98" fmla="*/ 523330 h 652413"/>
                <a:gd name="connsiteX99" fmla="*/ 701655 w 767116"/>
                <a:gd name="connsiteY99" fmla="*/ 508480 h 652413"/>
                <a:gd name="connsiteX100" fmla="*/ 694233 w 767116"/>
                <a:gd name="connsiteY100" fmla="*/ 505406 h 652413"/>
                <a:gd name="connsiteX101" fmla="*/ 571966 w 767116"/>
                <a:gd name="connsiteY101" fmla="*/ 505406 h 652413"/>
                <a:gd name="connsiteX102" fmla="*/ 536706 w 767116"/>
                <a:gd name="connsiteY102" fmla="*/ 441994 h 652413"/>
                <a:gd name="connsiteX103" fmla="*/ 536706 w 767116"/>
                <a:gd name="connsiteY103" fmla="*/ 350503 h 652413"/>
                <a:gd name="connsiteX104" fmla="*/ 624857 w 767116"/>
                <a:gd name="connsiteY104" fmla="*/ 283279 h 6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67116" h="652413">
                  <a:moveTo>
                    <a:pt x="624857" y="283279"/>
                  </a:moveTo>
                  <a:cubicBezTo>
                    <a:pt x="700639" y="262541"/>
                    <a:pt x="767117" y="207813"/>
                    <a:pt x="767117" y="166147"/>
                  </a:cubicBezTo>
                  <a:cubicBezTo>
                    <a:pt x="767117" y="110788"/>
                    <a:pt x="647958" y="71769"/>
                    <a:pt x="633541" y="67285"/>
                  </a:cubicBezTo>
                  <a:lnTo>
                    <a:pt x="633047" y="67170"/>
                  </a:lnTo>
                  <a:cubicBezTo>
                    <a:pt x="627721" y="37434"/>
                    <a:pt x="606076" y="13249"/>
                    <a:pt x="577111" y="4671"/>
                  </a:cubicBezTo>
                  <a:cubicBezTo>
                    <a:pt x="536237" y="-8086"/>
                    <a:pt x="491737" y="5847"/>
                    <a:pt x="465439" y="39637"/>
                  </a:cubicBezTo>
                  <a:lnTo>
                    <a:pt x="448470" y="43554"/>
                  </a:lnTo>
                  <a:cubicBezTo>
                    <a:pt x="212357" y="84842"/>
                    <a:pt x="28221" y="258960"/>
                    <a:pt x="689" y="467006"/>
                  </a:cubicBezTo>
                  <a:cubicBezTo>
                    <a:pt x="-4111" y="504400"/>
                    <a:pt x="16525" y="540428"/>
                    <a:pt x="51207" y="555209"/>
                  </a:cubicBezTo>
                  <a:lnTo>
                    <a:pt x="98249" y="575087"/>
                  </a:lnTo>
                  <a:cubicBezTo>
                    <a:pt x="85685" y="591557"/>
                    <a:pt x="88852" y="615093"/>
                    <a:pt x="105322" y="627657"/>
                  </a:cubicBezTo>
                  <a:cubicBezTo>
                    <a:pt x="108598" y="630156"/>
                    <a:pt x="112265" y="632099"/>
                    <a:pt x="116173" y="633406"/>
                  </a:cubicBezTo>
                  <a:cubicBezTo>
                    <a:pt x="164223" y="646030"/>
                    <a:pt x="213698" y="652417"/>
                    <a:pt x="263379" y="652412"/>
                  </a:cubicBezTo>
                  <a:lnTo>
                    <a:pt x="421075" y="652412"/>
                  </a:lnTo>
                  <a:cubicBezTo>
                    <a:pt x="424998" y="652468"/>
                    <a:pt x="428640" y="650389"/>
                    <a:pt x="430588" y="646983"/>
                  </a:cubicBezTo>
                  <a:cubicBezTo>
                    <a:pt x="433058" y="642507"/>
                    <a:pt x="431945" y="636904"/>
                    <a:pt x="427952" y="633711"/>
                  </a:cubicBezTo>
                  <a:lnTo>
                    <a:pt x="385699" y="599910"/>
                  </a:lnTo>
                  <a:lnTo>
                    <a:pt x="427952" y="566109"/>
                  </a:lnTo>
                  <a:cubicBezTo>
                    <a:pt x="431945" y="562916"/>
                    <a:pt x="433058" y="557313"/>
                    <a:pt x="430588" y="552836"/>
                  </a:cubicBezTo>
                  <a:cubicBezTo>
                    <a:pt x="428637" y="549434"/>
                    <a:pt x="424996" y="547356"/>
                    <a:pt x="421075" y="547408"/>
                  </a:cubicBezTo>
                  <a:lnTo>
                    <a:pt x="322370" y="547408"/>
                  </a:lnTo>
                  <a:cubicBezTo>
                    <a:pt x="322244" y="547408"/>
                    <a:pt x="322213" y="547334"/>
                    <a:pt x="322297" y="547250"/>
                  </a:cubicBezTo>
                  <a:cubicBezTo>
                    <a:pt x="371504" y="490134"/>
                    <a:pt x="365093" y="403941"/>
                    <a:pt x="307976" y="354734"/>
                  </a:cubicBezTo>
                  <a:cubicBezTo>
                    <a:pt x="283375" y="333539"/>
                    <a:pt x="252023" y="321808"/>
                    <a:pt x="219550" y="321648"/>
                  </a:cubicBezTo>
                  <a:cubicBezTo>
                    <a:pt x="207509" y="321416"/>
                    <a:pt x="195500" y="322966"/>
                    <a:pt x="183912" y="326247"/>
                  </a:cubicBezTo>
                  <a:cubicBezTo>
                    <a:pt x="178333" y="327834"/>
                    <a:pt x="175096" y="333642"/>
                    <a:pt x="176682" y="339220"/>
                  </a:cubicBezTo>
                  <a:cubicBezTo>
                    <a:pt x="178269" y="344799"/>
                    <a:pt x="184076" y="348037"/>
                    <a:pt x="189655" y="346450"/>
                  </a:cubicBezTo>
                  <a:cubicBezTo>
                    <a:pt x="199286" y="343686"/>
                    <a:pt x="209282" y="342404"/>
                    <a:pt x="219298" y="342649"/>
                  </a:cubicBezTo>
                  <a:cubicBezTo>
                    <a:pt x="254963" y="342685"/>
                    <a:pt x="288586" y="359296"/>
                    <a:pt x="310284" y="387601"/>
                  </a:cubicBezTo>
                  <a:cubicBezTo>
                    <a:pt x="342985" y="430754"/>
                    <a:pt x="342351" y="490563"/>
                    <a:pt x="308741" y="533011"/>
                  </a:cubicBezTo>
                  <a:cubicBezTo>
                    <a:pt x="303750" y="539477"/>
                    <a:pt x="297525" y="544887"/>
                    <a:pt x="290428" y="548930"/>
                  </a:cubicBezTo>
                  <a:cubicBezTo>
                    <a:pt x="285470" y="551937"/>
                    <a:pt x="283888" y="558395"/>
                    <a:pt x="286896" y="563354"/>
                  </a:cubicBezTo>
                  <a:cubicBezTo>
                    <a:pt x="288784" y="566468"/>
                    <a:pt x="292152" y="568381"/>
                    <a:pt x="295794" y="568408"/>
                  </a:cubicBezTo>
                  <a:lnTo>
                    <a:pt x="391138" y="568408"/>
                  </a:lnTo>
                  <a:cubicBezTo>
                    <a:pt x="391306" y="568408"/>
                    <a:pt x="391337" y="568493"/>
                    <a:pt x="391201" y="568597"/>
                  </a:cubicBezTo>
                  <a:lnTo>
                    <a:pt x="362304" y="591698"/>
                  </a:lnTo>
                  <a:cubicBezTo>
                    <a:pt x="357777" y="595324"/>
                    <a:pt x="357047" y="601932"/>
                    <a:pt x="360673" y="606459"/>
                  </a:cubicBezTo>
                  <a:cubicBezTo>
                    <a:pt x="361155" y="607061"/>
                    <a:pt x="361702" y="607608"/>
                    <a:pt x="362304" y="608090"/>
                  </a:cubicBezTo>
                  <a:lnTo>
                    <a:pt x="391201" y="631191"/>
                  </a:lnTo>
                  <a:cubicBezTo>
                    <a:pt x="391337" y="631296"/>
                    <a:pt x="391306" y="631380"/>
                    <a:pt x="391138" y="631380"/>
                  </a:cubicBezTo>
                  <a:lnTo>
                    <a:pt x="263851" y="631380"/>
                  </a:lnTo>
                  <a:cubicBezTo>
                    <a:pt x="216138" y="631461"/>
                    <a:pt x="168614" y="625394"/>
                    <a:pt x="122452" y="613329"/>
                  </a:cubicBezTo>
                  <a:cubicBezTo>
                    <a:pt x="113847" y="610147"/>
                    <a:pt x="109452" y="600592"/>
                    <a:pt x="112633" y="591987"/>
                  </a:cubicBezTo>
                  <a:cubicBezTo>
                    <a:pt x="113211" y="590428"/>
                    <a:pt x="114017" y="588964"/>
                    <a:pt x="115029" y="587645"/>
                  </a:cubicBezTo>
                  <a:lnTo>
                    <a:pt x="123229" y="577145"/>
                  </a:lnTo>
                  <a:cubicBezTo>
                    <a:pt x="123229" y="577082"/>
                    <a:pt x="123229" y="576987"/>
                    <a:pt x="123334" y="576914"/>
                  </a:cubicBezTo>
                  <a:cubicBezTo>
                    <a:pt x="123439" y="576840"/>
                    <a:pt x="123460" y="576830"/>
                    <a:pt x="123502" y="576767"/>
                  </a:cubicBezTo>
                  <a:lnTo>
                    <a:pt x="149848" y="539742"/>
                  </a:lnTo>
                  <a:cubicBezTo>
                    <a:pt x="153339" y="535112"/>
                    <a:pt x="152416" y="528528"/>
                    <a:pt x="147787" y="525036"/>
                  </a:cubicBezTo>
                  <a:cubicBezTo>
                    <a:pt x="143156" y="521544"/>
                    <a:pt x="136572" y="522467"/>
                    <a:pt x="133081" y="527098"/>
                  </a:cubicBezTo>
                  <a:cubicBezTo>
                    <a:pt x="132963" y="527253"/>
                    <a:pt x="132851" y="527410"/>
                    <a:pt x="132743" y="527572"/>
                  </a:cubicBezTo>
                  <a:lnTo>
                    <a:pt x="111280" y="557803"/>
                  </a:lnTo>
                  <a:lnTo>
                    <a:pt x="59408" y="535857"/>
                  </a:lnTo>
                  <a:cubicBezTo>
                    <a:pt x="33390" y="524777"/>
                    <a:pt x="17905" y="497754"/>
                    <a:pt x="21501" y="469704"/>
                  </a:cubicBezTo>
                  <a:cubicBezTo>
                    <a:pt x="47395" y="274207"/>
                    <a:pt x="227908" y="103932"/>
                    <a:pt x="451505" y="64387"/>
                  </a:cubicBezTo>
                  <a:cubicBezTo>
                    <a:pt x="449936" y="68451"/>
                    <a:pt x="448604" y="72601"/>
                    <a:pt x="447515" y="76819"/>
                  </a:cubicBezTo>
                  <a:cubicBezTo>
                    <a:pt x="446070" y="82436"/>
                    <a:pt x="449452" y="88160"/>
                    <a:pt x="455069" y="89605"/>
                  </a:cubicBezTo>
                  <a:cubicBezTo>
                    <a:pt x="460684" y="91050"/>
                    <a:pt x="466409" y="87667"/>
                    <a:pt x="467854" y="82051"/>
                  </a:cubicBezTo>
                  <a:cubicBezTo>
                    <a:pt x="467879" y="81949"/>
                    <a:pt x="467905" y="81847"/>
                    <a:pt x="467928" y="81744"/>
                  </a:cubicBezTo>
                  <a:cubicBezTo>
                    <a:pt x="470316" y="72398"/>
                    <a:pt x="474268" y="63523"/>
                    <a:pt x="479615" y="55493"/>
                  </a:cubicBezTo>
                  <a:cubicBezTo>
                    <a:pt x="500232" y="26832"/>
                    <a:pt x="536783" y="14441"/>
                    <a:pt x="570580" y="24653"/>
                  </a:cubicBezTo>
                  <a:cubicBezTo>
                    <a:pt x="594190" y="31052"/>
                    <a:pt x="611157" y="51702"/>
                    <a:pt x="612855" y="76105"/>
                  </a:cubicBezTo>
                  <a:cubicBezTo>
                    <a:pt x="613003" y="80839"/>
                    <a:pt x="616324" y="84876"/>
                    <a:pt x="620940" y="85934"/>
                  </a:cubicBezTo>
                  <a:lnTo>
                    <a:pt x="628080" y="87519"/>
                  </a:lnTo>
                  <a:cubicBezTo>
                    <a:pt x="673715" y="101853"/>
                    <a:pt x="746116" y="135821"/>
                    <a:pt x="746116" y="166126"/>
                  </a:cubicBezTo>
                  <a:cubicBezTo>
                    <a:pt x="746116" y="194299"/>
                    <a:pt x="689550" y="243777"/>
                    <a:pt x="619722" y="262898"/>
                  </a:cubicBezTo>
                  <a:cubicBezTo>
                    <a:pt x="575233" y="273133"/>
                    <a:pt x="537556" y="302536"/>
                    <a:pt x="516818" y="343205"/>
                  </a:cubicBezTo>
                  <a:cubicBezTo>
                    <a:pt x="516087" y="344662"/>
                    <a:pt x="515709" y="346269"/>
                    <a:pt x="515715" y="347899"/>
                  </a:cubicBezTo>
                  <a:lnTo>
                    <a:pt x="515715" y="444713"/>
                  </a:lnTo>
                  <a:cubicBezTo>
                    <a:pt x="515715" y="446499"/>
                    <a:pt x="516171" y="448256"/>
                    <a:pt x="517038" y="449816"/>
                  </a:cubicBezTo>
                  <a:lnTo>
                    <a:pt x="556625" y="521009"/>
                  </a:lnTo>
                  <a:cubicBezTo>
                    <a:pt x="558477" y="524341"/>
                    <a:pt x="561991" y="526407"/>
                    <a:pt x="565802" y="526407"/>
                  </a:cubicBezTo>
                  <a:lnTo>
                    <a:pt x="668633" y="526407"/>
                  </a:lnTo>
                  <a:cubicBezTo>
                    <a:pt x="668780" y="526407"/>
                    <a:pt x="668812" y="526491"/>
                    <a:pt x="668707" y="526596"/>
                  </a:cubicBezTo>
                  <a:lnTo>
                    <a:pt x="655308" y="540057"/>
                  </a:lnTo>
                  <a:cubicBezTo>
                    <a:pt x="651209" y="544158"/>
                    <a:pt x="651209" y="550804"/>
                    <a:pt x="655308" y="554905"/>
                  </a:cubicBezTo>
                  <a:lnTo>
                    <a:pt x="668696" y="568303"/>
                  </a:lnTo>
                  <a:cubicBezTo>
                    <a:pt x="668801" y="568408"/>
                    <a:pt x="668770" y="568482"/>
                    <a:pt x="668623" y="568482"/>
                  </a:cubicBezTo>
                  <a:lnTo>
                    <a:pt x="546692" y="568482"/>
                  </a:lnTo>
                  <a:cubicBezTo>
                    <a:pt x="539153" y="568597"/>
                    <a:pt x="532160" y="564564"/>
                    <a:pt x="528484" y="557982"/>
                  </a:cubicBezTo>
                  <a:lnTo>
                    <a:pt x="475824" y="463225"/>
                  </a:lnTo>
                  <a:cubicBezTo>
                    <a:pt x="474070" y="460069"/>
                    <a:pt x="473156" y="456515"/>
                    <a:pt x="473167" y="452904"/>
                  </a:cubicBezTo>
                  <a:lnTo>
                    <a:pt x="473167" y="416278"/>
                  </a:lnTo>
                  <a:cubicBezTo>
                    <a:pt x="473172" y="410479"/>
                    <a:pt x="468474" y="405774"/>
                    <a:pt x="462674" y="405770"/>
                  </a:cubicBezTo>
                  <a:cubicBezTo>
                    <a:pt x="459336" y="405767"/>
                    <a:pt x="456194" y="407353"/>
                    <a:pt x="454214" y="410041"/>
                  </a:cubicBezTo>
                  <a:cubicBezTo>
                    <a:pt x="431132" y="441320"/>
                    <a:pt x="404236" y="469597"/>
                    <a:pt x="374148" y="494212"/>
                  </a:cubicBezTo>
                  <a:cubicBezTo>
                    <a:pt x="369716" y="497953"/>
                    <a:pt x="369154" y="504577"/>
                    <a:pt x="372894" y="509010"/>
                  </a:cubicBezTo>
                  <a:cubicBezTo>
                    <a:pt x="376553" y="513346"/>
                    <a:pt x="382995" y="513991"/>
                    <a:pt x="387442" y="510467"/>
                  </a:cubicBezTo>
                  <a:cubicBezTo>
                    <a:pt x="410886" y="491294"/>
                    <a:pt x="432492" y="469977"/>
                    <a:pt x="451977" y="446792"/>
                  </a:cubicBezTo>
                  <a:cubicBezTo>
                    <a:pt x="452082" y="446666"/>
                    <a:pt x="452166" y="446698"/>
                    <a:pt x="452166" y="446855"/>
                  </a:cubicBezTo>
                  <a:lnTo>
                    <a:pt x="452166" y="452904"/>
                  </a:lnTo>
                  <a:cubicBezTo>
                    <a:pt x="452163" y="460022"/>
                    <a:pt x="453970" y="467025"/>
                    <a:pt x="457417" y="473253"/>
                  </a:cubicBezTo>
                  <a:lnTo>
                    <a:pt x="509971" y="567831"/>
                  </a:lnTo>
                  <a:cubicBezTo>
                    <a:pt x="517340" y="581132"/>
                    <a:pt x="531340" y="589392"/>
                    <a:pt x="546545" y="589409"/>
                  </a:cubicBezTo>
                  <a:lnTo>
                    <a:pt x="694233" y="589409"/>
                  </a:lnTo>
                  <a:cubicBezTo>
                    <a:pt x="700033" y="589408"/>
                    <a:pt x="704733" y="584706"/>
                    <a:pt x="704732" y="578907"/>
                  </a:cubicBezTo>
                  <a:cubicBezTo>
                    <a:pt x="704731" y="576123"/>
                    <a:pt x="703625" y="573454"/>
                    <a:pt x="701657" y="571485"/>
                  </a:cubicBezTo>
                  <a:lnTo>
                    <a:pt x="677580" y="547408"/>
                  </a:lnTo>
                  <a:lnTo>
                    <a:pt x="701657" y="523330"/>
                  </a:lnTo>
                  <a:cubicBezTo>
                    <a:pt x="705758" y="519229"/>
                    <a:pt x="705756" y="512581"/>
                    <a:pt x="701655" y="508480"/>
                  </a:cubicBezTo>
                  <a:cubicBezTo>
                    <a:pt x="699686" y="506513"/>
                    <a:pt x="697017" y="505407"/>
                    <a:pt x="694233" y="505406"/>
                  </a:cubicBezTo>
                  <a:lnTo>
                    <a:pt x="571966" y="505406"/>
                  </a:lnTo>
                  <a:lnTo>
                    <a:pt x="536706" y="441994"/>
                  </a:lnTo>
                  <a:lnTo>
                    <a:pt x="536706" y="350503"/>
                  </a:lnTo>
                  <a:cubicBezTo>
                    <a:pt x="554975" y="316394"/>
                    <a:pt x="587129" y="291873"/>
                    <a:pt x="624857" y="283279"/>
                  </a:cubicBez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37B5ADC4-F6B1-4092-9561-9FA239089DB7}"/>
                </a:ext>
              </a:extLst>
            </p:cNvPr>
            <p:cNvSpPr/>
            <p:nvPr/>
          </p:nvSpPr>
          <p:spPr>
            <a:xfrm rot="-2700000">
              <a:off x="1973723" y="2970617"/>
              <a:ext cx="41917" cy="42064"/>
            </a:xfrm>
            <a:custGeom>
              <a:avLst/>
              <a:gdLst>
                <a:gd name="connsiteX0" fmla="*/ 41918 w 41917"/>
                <a:gd name="connsiteY0" fmla="*/ 21032 h 42064"/>
                <a:gd name="connsiteX1" fmla="*/ 20959 w 41917"/>
                <a:gd name="connsiteY1" fmla="*/ 42065 h 42064"/>
                <a:gd name="connsiteX2" fmla="*/ 0 w 41917"/>
                <a:gd name="connsiteY2" fmla="*/ 21032 h 42064"/>
                <a:gd name="connsiteX3" fmla="*/ 20959 w 41917"/>
                <a:gd name="connsiteY3" fmla="*/ 0 h 42064"/>
                <a:gd name="connsiteX4" fmla="*/ 41918 w 41917"/>
                <a:gd name="connsiteY4" fmla="*/ 21032 h 4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7" h="42064">
                  <a:moveTo>
                    <a:pt x="41918" y="21032"/>
                  </a:moveTo>
                  <a:cubicBezTo>
                    <a:pt x="41918" y="32648"/>
                    <a:pt x="32534" y="42065"/>
                    <a:pt x="20959" y="42065"/>
                  </a:cubicBezTo>
                  <a:cubicBezTo>
                    <a:pt x="9384" y="42065"/>
                    <a:pt x="0" y="32648"/>
                    <a:pt x="0" y="21032"/>
                  </a:cubicBezTo>
                  <a:cubicBezTo>
                    <a:pt x="0" y="9417"/>
                    <a:pt x="9384" y="0"/>
                    <a:pt x="20959" y="0"/>
                  </a:cubicBezTo>
                  <a:cubicBezTo>
                    <a:pt x="32534" y="0"/>
                    <a:pt x="41918" y="9417"/>
                    <a:pt x="41918" y="21032"/>
                  </a:cubicBez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7" name="Рисунок 16" descr="Лягушка контур">
            <a:extLst>
              <a:ext uri="{FF2B5EF4-FFF2-40B4-BE49-F238E27FC236}">
                <a16:creationId xmlns:a16="http://schemas.microsoft.com/office/drawing/2014/main" id="{BD721EDA-39A0-47BE-9CAA-61995AB10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1008" y="3749119"/>
            <a:ext cx="563366" cy="5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Закладка 1)">
                                          <p:cBhvr>
                                            <p:cTn id="10" dur="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877)">
                                          <p:cBhvr>
                                            <p:cTn id="10" dur="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DA873-B0EB-4F46-A250-74B2507A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0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600" dirty="0">
                <a:solidFill>
                  <a:srgbClr val="FF0000"/>
                </a:solidFill>
              </a:rPr>
              <a:t>А                 </a:t>
            </a:r>
            <a:r>
              <a:rPr lang="ru-RU" sz="16600" dirty="0">
                <a:solidFill>
                  <a:schemeClr val="accent1"/>
                </a:solidFill>
              </a:rPr>
              <a:t>М</a:t>
            </a:r>
            <a:br>
              <a:rPr lang="ru-RU" sz="16600" dirty="0">
                <a:solidFill>
                  <a:srgbClr val="FF0000"/>
                </a:solidFill>
              </a:rPr>
            </a:br>
            <a:r>
              <a:rPr lang="ru-RU" sz="16600" dirty="0">
                <a:solidFill>
                  <a:srgbClr val="FF0000"/>
                </a:solidFill>
              </a:rPr>
              <a:t>А         </a:t>
            </a:r>
            <a:r>
              <a:rPr lang="ru-RU" sz="16600" dirty="0">
                <a:solidFill>
                  <a:schemeClr val="accent1"/>
                </a:solidFill>
              </a:rPr>
              <a:t> М</a:t>
            </a:r>
            <a:br>
              <a:rPr lang="ru-RU" sz="16600" dirty="0">
                <a:solidFill>
                  <a:srgbClr val="FF0000"/>
                </a:solidFill>
              </a:rPr>
            </a:br>
            <a:r>
              <a:rPr lang="ru-RU" sz="16600" dirty="0">
                <a:solidFill>
                  <a:srgbClr val="FF0000"/>
                </a:solidFill>
              </a:rPr>
              <a:t>А</a:t>
            </a:r>
            <a:r>
              <a:rPr lang="ru-RU" sz="16600" dirty="0">
                <a:solidFill>
                  <a:schemeClr val="accent1"/>
                </a:solidFill>
              </a:rPr>
              <a:t>М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EDC782D-3888-4735-8ECB-6170DB0012AF}"/>
              </a:ext>
            </a:extLst>
          </p:cNvPr>
          <p:cNvCxnSpPr/>
          <p:nvPr/>
        </p:nvCxnSpPr>
        <p:spPr>
          <a:xfrm>
            <a:off x="2280863" y="945222"/>
            <a:ext cx="6914508" cy="7192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34B11D7-9D37-4DE2-A6E1-CD4EB90664DE}"/>
              </a:ext>
            </a:extLst>
          </p:cNvPr>
          <p:cNvCxnSpPr/>
          <p:nvPr/>
        </p:nvCxnSpPr>
        <p:spPr>
          <a:xfrm>
            <a:off x="3770616" y="2743200"/>
            <a:ext cx="38836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63334-37BB-4442-B471-15DFA621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Телёнок зовёт маму «</a:t>
            </a:r>
            <a:r>
              <a:rPr lang="ru-RU" dirty="0">
                <a:solidFill>
                  <a:srgbClr val="FF0000"/>
                </a:solidFill>
              </a:rPr>
              <a:t>Му-Му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A8F63-CC97-4630-A685-CD46920E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51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и повтори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ответит теленку его мама?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Корова нашла теленка. Теперь они переговариваются. Послушай и повтори: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  _   _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 _  _______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1F7E7B-07CB-4E25-944F-1B5CA1111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986" y="1292612"/>
            <a:ext cx="5349194" cy="536708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B4E39E2-F0CE-4266-8832-3F80AFC4F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0854" y="1874427"/>
            <a:ext cx="406400" cy="4064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C97ABC9-C11E-4219-BE8D-D5D7D59308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2751" y="2711807"/>
            <a:ext cx="406400" cy="4064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E51936A-5144-4F11-B9DF-1EB30710E4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8822" y="4787472"/>
            <a:ext cx="406400" cy="4064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5ABE96C-B739-495D-84D9-6962DDF256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8822" y="5675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23201-4F66-4B4D-A58B-9D6B08B0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6497"/>
          </a:xfrm>
        </p:spPr>
        <p:txBody>
          <a:bodyPr>
            <a:noAutofit/>
          </a:bodyPr>
          <a:lstStyle/>
          <a:p>
            <a:pPr algn="ctr"/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/>
              <a:t>                    </a:t>
            </a:r>
            <a:r>
              <a:rPr lang="ru-RU" sz="13800" dirty="0">
                <a:solidFill>
                  <a:srgbClr val="FF0000"/>
                </a:solidFill>
              </a:rPr>
              <a:t>У</a:t>
            </a:r>
            <a:br>
              <a:rPr lang="ru-RU" sz="13800" dirty="0"/>
            </a:br>
            <a:r>
              <a:rPr lang="ru-RU" sz="13800" dirty="0">
                <a:solidFill>
                  <a:schemeClr val="accent1"/>
                </a:solidFill>
              </a:rPr>
              <a:t>М    </a:t>
            </a:r>
            <a:r>
              <a:rPr lang="ru-RU" sz="13800" dirty="0"/>
              <a:t>       </a:t>
            </a:r>
            <a:r>
              <a:rPr lang="ru-RU" sz="13800" dirty="0">
                <a:solidFill>
                  <a:srgbClr val="FF0000"/>
                </a:solidFill>
              </a:rPr>
              <a:t>У</a:t>
            </a:r>
            <a:br>
              <a:rPr lang="ru-RU" sz="13800" dirty="0"/>
            </a:br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C419CC-0D06-4299-BC9F-785FB14C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917" y="1391448"/>
            <a:ext cx="7084166" cy="335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FF88BD-3A99-4831-BE28-BB4E5336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20" y="3230718"/>
            <a:ext cx="405419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6757-27C3-4F75-BC20-3FAB883A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Дети кричат «</a:t>
            </a:r>
            <a:r>
              <a:rPr lang="ru-RU" dirty="0">
                <a:solidFill>
                  <a:srgbClr val="FF0000"/>
                </a:solidFill>
              </a:rPr>
              <a:t>МА-МА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635E8-B0A1-4B56-8C03-28A43BC5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982"/>
            <a:ext cx="597871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Послушай, сколько детей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маму, один или много?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 здесь?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75B83-8AA9-47E9-9D4D-B2A4A047D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788" y="1444217"/>
            <a:ext cx="5368247" cy="5368247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3008A93-52A2-433B-83F9-CEF84F9F8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4507" y="2809624"/>
            <a:ext cx="406400" cy="4064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9E3CEA2-012E-450B-A63C-ADDD243F5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4507" y="3845176"/>
            <a:ext cx="406400" cy="406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7479D-1734-4AFD-96C8-AC9A31959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042" y="4262456"/>
            <a:ext cx="2899025" cy="2402567"/>
          </a:xfrm>
          <a:prstGeom prst="rect">
            <a:avLst/>
          </a:prstGeom>
        </p:spPr>
      </p:pic>
      <p:pic>
        <p:nvPicPr>
          <p:cNvPr id="9" name="Рисунок 8" descr="Школьница контур">
            <a:extLst>
              <a:ext uri="{FF2B5EF4-FFF2-40B4-BE49-F238E27FC236}">
                <a16:creationId xmlns:a16="http://schemas.microsoft.com/office/drawing/2014/main" id="{2A4B03E5-385D-4D92-96FA-270C23583B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5182" y="2746148"/>
            <a:ext cx="589325" cy="589325"/>
          </a:xfrm>
          <a:prstGeom prst="rect">
            <a:avLst/>
          </a:prstGeom>
        </p:spPr>
      </p:pic>
      <p:pic>
        <p:nvPicPr>
          <p:cNvPr id="11" name="Рисунок 10" descr="Дети контур">
            <a:extLst>
              <a:ext uri="{FF2B5EF4-FFF2-40B4-BE49-F238E27FC236}">
                <a16:creationId xmlns:a16="http://schemas.microsoft.com/office/drawing/2014/main" id="{D7074392-CA1D-47FC-A605-4118F8C93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3629812"/>
            <a:ext cx="837128" cy="8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2E447-4ACF-48A7-A3B7-A754C467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8965"/>
          </a:xfrm>
        </p:spPr>
        <p:txBody>
          <a:bodyPr>
            <a:normAutofit/>
          </a:bodyPr>
          <a:lstStyle/>
          <a:p>
            <a:pPr algn="ctr"/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  <a:r>
              <a:rPr lang="ru-RU" sz="13800" dirty="0"/>
              <a:t>            </a:t>
            </a:r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  <a:br>
              <a:rPr lang="ru-RU" sz="13800" dirty="0"/>
            </a:br>
            <a:r>
              <a:rPr lang="ru-RU" sz="13800" dirty="0" err="1">
                <a:solidFill>
                  <a:schemeClr val="accent1"/>
                </a:solidFill>
              </a:rPr>
              <a:t>М</a:t>
            </a:r>
            <a:r>
              <a:rPr lang="ru-RU" sz="13800" dirty="0" err="1">
                <a:solidFill>
                  <a:srgbClr val="FF0000"/>
                </a:solidFill>
              </a:rPr>
              <a:t>А</a:t>
            </a:r>
            <a:r>
              <a:rPr lang="ru-RU" sz="13800" dirty="0"/>
              <a:t>     </a:t>
            </a:r>
            <a:r>
              <a:rPr lang="ru-RU" sz="13800" dirty="0" err="1">
                <a:solidFill>
                  <a:schemeClr val="accent1"/>
                </a:solidFill>
              </a:rPr>
              <a:t>М</a:t>
            </a:r>
            <a:r>
              <a:rPr lang="ru-RU" sz="13800" dirty="0" err="1">
                <a:solidFill>
                  <a:srgbClr val="FF0000"/>
                </a:solidFill>
              </a:rPr>
              <a:t>А</a:t>
            </a:r>
            <a:br>
              <a:rPr lang="ru-RU" sz="13800" dirty="0"/>
            </a:br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  <a:r>
              <a:rPr lang="ru-RU" sz="13800" dirty="0"/>
              <a:t>-</a:t>
            </a:r>
            <a:r>
              <a:rPr lang="ru-RU" sz="13800" dirty="0">
                <a:solidFill>
                  <a:schemeClr val="accent1"/>
                </a:solidFill>
              </a:rPr>
              <a:t>М</a:t>
            </a:r>
            <a:r>
              <a:rPr lang="ru-RU" sz="13800" dirty="0">
                <a:solidFill>
                  <a:srgbClr val="FF0000"/>
                </a:solidFill>
              </a:rPr>
              <a:t>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A2AE279-6FC5-4543-95CA-4C37B851971C}"/>
              </a:ext>
            </a:extLst>
          </p:cNvPr>
          <p:cNvCxnSpPr/>
          <p:nvPr/>
        </p:nvCxnSpPr>
        <p:spPr>
          <a:xfrm>
            <a:off x="3729519" y="1448656"/>
            <a:ext cx="42843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31AF76A-38EF-4E13-A425-AD1B60B55884}"/>
              </a:ext>
            </a:extLst>
          </p:cNvPr>
          <p:cNvCxnSpPr/>
          <p:nvPr/>
        </p:nvCxnSpPr>
        <p:spPr>
          <a:xfrm>
            <a:off x="5188449" y="3429000"/>
            <a:ext cx="18082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D919-7E3A-4194-86D3-06CC71A3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Проверь себя. Соедини картинку со словом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FB805-3CE6-472C-8765-66769E7AD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АМ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r>
              <a:rPr lang="ru-RU" sz="5400" dirty="0"/>
              <a:t>МА-МА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r>
              <a:rPr lang="ru-RU" sz="5400" dirty="0"/>
              <a:t>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B7A46-B727-4B8F-96BF-F9290C75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00" y="2450954"/>
            <a:ext cx="2668758" cy="24087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3BA87-4ADA-47B4-8228-9D90FDE5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31" y="1347831"/>
            <a:ext cx="2431396" cy="25616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47CF3-D8C3-46B4-B14A-EF3E2F6B3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735" y="4126746"/>
            <a:ext cx="2273188" cy="2273188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F5E7643-12A0-4A0B-9684-BBB94FF74DAF}"/>
              </a:ext>
            </a:extLst>
          </p:cNvPr>
          <p:cNvCxnSpPr/>
          <p:nvPr/>
        </p:nvCxnSpPr>
        <p:spPr>
          <a:xfrm>
            <a:off x="2085654" y="2208944"/>
            <a:ext cx="61792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1156415-A73F-40BB-9D56-49EE30AF1F02}"/>
              </a:ext>
            </a:extLst>
          </p:cNvPr>
          <p:cNvCxnSpPr/>
          <p:nvPr/>
        </p:nvCxnSpPr>
        <p:spPr>
          <a:xfrm>
            <a:off x="3195263" y="4126746"/>
            <a:ext cx="5398368" cy="1544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A6C8980-D78F-4566-A305-CC450FF572FC}"/>
              </a:ext>
            </a:extLst>
          </p:cNvPr>
          <p:cNvCxnSpPr/>
          <p:nvPr/>
        </p:nvCxnSpPr>
        <p:spPr>
          <a:xfrm flipV="1">
            <a:off x="2085654" y="3909480"/>
            <a:ext cx="3308279" cy="1761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222</Words>
  <Application>Microsoft Office PowerPoint</Application>
  <PresentationFormat>Широкоэкранный</PresentationFormat>
  <Paragraphs>48</Paragraphs>
  <Slides>10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Мультимедийная презентация к уроку альтернативная коммуникация для детей с ОВЗ  Тема: «Звук и буква «М», составление слогов с изученными буквами» </vt:lpstr>
      <vt:lpstr>Цель: изучить букву «М»</vt:lpstr>
      <vt:lpstr>Лягушка ловит мушек «АМ-АМ»</vt:lpstr>
      <vt:lpstr>А                 М А          М АМ</vt:lpstr>
      <vt:lpstr>Телёнок зовёт маму «Му-Му»</vt:lpstr>
      <vt:lpstr>М                    У М           У МУ</vt:lpstr>
      <vt:lpstr>Дети кричат «МА-МА»</vt:lpstr>
      <vt:lpstr>МА            МА МА     МА МА-МА</vt:lpstr>
      <vt:lpstr>Проверь себя. Соедини картинку со словом 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Мультимедийная презентация к уроку альтернативная коммуникация для детей с ОВЗ  Тема: «Звук и буква «М», составление слогов с изученными буквами» </dc:title>
  <dc:creator>Маргарита Макашова</dc:creator>
  <cp:lastModifiedBy>Маргарита Макашова</cp:lastModifiedBy>
  <cp:revision>2</cp:revision>
  <dcterms:created xsi:type="dcterms:W3CDTF">2021-11-04T19:53:12Z</dcterms:created>
  <dcterms:modified xsi:type="dcterms:W3CDTF">2021-11-04T21:22:58Z</dcterms:modified>
</cp:coreProperties>
</file>