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316" r:id="rId2"/>
    <p:sldId id="269" r:id="rId3"/>
    <p:sldId id="283" r:id="rId4"/>
    <p:sldId id="289" r:id="rId5"/>
    <p:sldId id="258" r:id="rId6"/>
    <p:sldId id="294" r:id="rId7"/>
    <p:sldId id="312" r:id="rId8"/>
    <p:sldId id="313" r:id="rId9"/>
    <p:sldId id="295" r:id="rId10"/>
    <p:sldId id="310" r:id="rId11"/>
    <p:sldId id="307" r:id="rId12"/>
    <p:sldId id="28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3496A"/>
    <a:srgbClr val="0E8C35"/>
    <a:srgbClr val="DB6783"/>
    <a:srgbClr val="00CC00"/>
    <a:srgbClr val="E75FC0"/>
    <a:srgbClr val="F343C1"/>
    <a:srgbClr val="FF474B"/>
    <a:srgbClr val="FF6569"/>
    <a:srgbClr val="FF9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54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http://www.o-detstve.ru/</a:t>
            </a:r>
            <a:r>
              <a:rPr lang="ru-RU" smtClean="0"/>
              <a:t>Портал "О детстве"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AA843-38E3-4C69-9575-FAFEF353C1CF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6FCC5-ABE0-4D80-B921-6A18E626D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2045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http://www.o-detstve.ru/</a:t>
            </a:r>
            <a:r>
              <a:rPr lang="ru-RU" smtClean="0"/>
              <a:t>Портал "О детстве"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8C76-0E33-4BF1-93F9-37E2558ECA8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4387D-E824-4613-AC40-29E4BEB2B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7671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D776A5-F494-40BB-83B3-FFE18894D5EC}" type="datetime1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BFC6C-8867-4E55-879C-2C285B6B3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6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3DA2B-9FD1-4386-AD87-AE53D7781297}" type="datetime1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BFC6C-8867-4E55-879C-2C285B6B3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9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0F33DF-A131-4091-8FCC-5FFB88D62FAA}" type="datetime1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BFC6C-8867-4E55-879C-2C285B6B3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8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7C6E3-C02B-4EC8-9A0A-73BE34234C35}" type="datetime1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BFC6C-8867-4E55-879C-2C285B6B3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49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3A069C-C8C1-42DB-8686-9DF27F29F55B}" type="datetime1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BFC6C-8867-4E55-879C-2C285B6B3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5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236753-C4F2-4AEB-840F-2DFFED51D272}" type="datetime1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BFC6C-8867-4E55-879C-2C285B6B3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7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379CF-2CB0-4C98-AD90-FA429CBC656D}" type="datetime1">
              <a:rPr lang="ru-RU" smtClean="0"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BFC6C-8867-4E55-879C-2C285B6B3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32FD32-BDA7-4B06-84A3-E12A5FDE4F90}" type="datetime1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BFC6C-8867-4E55-879C-2C285B6B3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24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9F6A08-ACF3-4D9A-8E06-789EA5F13826}" type="datetime1">
              <a:rPr lang="ru-RU" smtClean="0"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BFC6C-8867-4E55-879C-2C285B6B3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49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FFE5EA-A91F-47D9-BAB8-600BAF367A46}" type="datetime1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BFC6C-8867-4E55-879C-2C285B6B3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37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BBF2D-6F29-48BB-B658-EC9F7B3592B0}" type="datetime1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BFC6C-8867-4E55-879C-2C285B6B3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9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7E70615-481C-40E5-9D71-259B8D4CDCFE}" type="datetime1">
              <a:rPr lang="ru-RU" smtClean="0"/>
              <a:t>13.11.2019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DBFC6C-8867-4E55-879C-2C285B6B30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МБДОУ 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Детский сад </a:t>
            </a: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«Эврика»</a:t>
            </a:r>
            <a:endParaRPr lang="ru-RU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00FF"/>
                </a:solidFill>
                <a:latin typeface="Comic Sans MS" pitchFamily="66" charset="0"/>
              </a:rPr>
              <a:t>Мельникова Ольга Юрьевна</a:t>
            </a:r>
            <a:endParaRPr lang="ru-RU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122" name="Picture 2" descr="\\Desktop-7dqd3to\foto\Хобби Оли\DSCN4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2976"/>
            <a:ext cx="2526413" cy="31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Делаем ствол</a:t>
            </a:r>
            <a:r>
              <a:rPr lang="ru-RU" b="1" dirty="0" smtClean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+mj-lt"/>
              </a:rPr>
              <a:t>Следующим этапом будет подготовка ствола (для этого можно использовать флористическую проволоку, шпажки, карандаши, веточку дерева, алюминиевый провод). </a:t>
            </a:r>
            <a:r>
              <a:rPr lang="ru-RU" sz="2800" dirty="0">
                <a:latin typeface="+mj-lt"/>
              </a:rPr>
              <a:t>В</a:t>
            </a:r>
            <a:r>
              <a:rPr lang="ru-RU" sz="2800" dirty="0" smtClean="0">
                <a:latin typeface="+mj-lt"/>
              </a:rPr>
              <a:t> зависимости от материала его надо обмотать шпагатом или обработать лаком. На один конец ствола крепим основу дерева. </a:t>
            </a:r>
            <a:r>
              <a:rPr lang="ru-RU" sz="2800" dirty="0" err="1" smtClean="0">
                <a:latin typeface="+mj-lt"/>
              </a:rPr>
              <a:t>Полистироловый</a:t>
            </a:r>
            <a:r>
              <a:rPr lang="ru-RU" sz="2800" dirty="0" smtClean="0">
                <a:latin typeface="+mj-lt"/>
              </a:rPr>
              <a:t> шар можно просто вставить, а какую-то фигурную основу  лучше закрепить клеем. Другим концом ствол вставляется в заготовленный сосуд. </a:t>
            </a:r>
            <a:r>
              <a:rPr lang="ru-RU" sz="2800" dirty="0">
                <a:latin typeface="+mj-lt"/>
              </a:rPr>
              <a:t>Обычно он крепится пенопластом, который потом заливается алебастром или цементом.</a:t>
            </a:r>
            <a:r>
              <a:rPr lang="ru-RU" sz="2400" dirty="0">
                <a:latin typeface="+mj-lt"/>
              </a:rPr>
              <a:t/>
            </a:r>
            <a:br>
              <a:rPr lang="ru-RU" sz="2400" dirty="0">
                <a:latin typeface="+mj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9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latin typeface="+mj-lt"/>
              </a:rPr>
              <a:t>Укрепление </a:t>
            </a:r>
            <a:r>
              <a:rPr lang="ru-RU" sz="2400" b="1" dirty="0" err="1" smtClean="0">
                <a:latin typeface="+mj-lt"/>
              </a:rPr>
              <a:t>топиария</a:t>
            </a:r>
            <a:endParaRPr lang="ru-RU" sz="24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+mj-lt"/>
              </a:rPr>
              <a:t>Залейте </a:t>
            </a:r>
            <a:r>
              <a:rPr lang="ru-RU" sz="2400" dirty="0">
                <a:latin typeface="+mj-lt"/>
              </a:rPr>
              <a:t>раствор в подготовленную форму, разровняйте верх и оставьте до полной просушки. </a:t>
            </a:r>
            <a:br>
              <a:rPr lang="ru-RU" sz="2400" dirty="0">
                <a:latin typeface="+mj-lt"/>
              </a:rPr>
            </a:br>
            <a:r>
              <a:rPr lang="ru-RU" sz="2400" b="1" dirty="0">
                <a:latin typeface="+mj-lt"/>
              </a:rPr>
              <a:t>Украшение </a:t>
            </a:r>
            <a:r>
              <a:rPr lang="ru-RU" sz="2400" b="1" dirty="0" smtClean="0">
                <a:latin typeface="+mj-lt"/>
              </a:rPr>
              <a:t>кроны</a:t>
            </a:r>
          </a:p>
          <a:p>
            <a:pPr marL="0" indent="0" algn="ctr">
              <a:buNone/>
            </a:pPr>
            <a:r>
              <a:rPr lang="ru-RU" sz="2400" dirty="0">
                <a:latin typeface="+mj-lt"/>
              </a:rPr>
              <a:t>Э</a:t>
            </a:r>
            <a:r>
              <a:rPr lang="ru-RU" sz="2400" dirty="0" smtClean="0">
                <a:latin typeface="+mj-lt"/>
              </a:rPr>
              <a:t>лементы кроны</a:t>
            </a:r>
            <a:r>
              <a:rPr lang="ru-RU" sz="2400" dirty="0"/>
              <a:t> можете сделать</a:t>
            </a:r>
            <a:r>
              <a:rPr lang="ru-RU" sz="2400" dirty="0" smtClean="0">
                <a:latin typeface="+mj-lt"/>
              </a:rPr>
              <a:t>, </a:t>
            </a:r>
            <a:r>
              <a:rPr lang="ru-RU" sz="2400" dirty="0">
                <a:latin typeface="+mj-lt"/>
              </a:rPr>
              <a:t>используя разнообразные материалы (ленты, </a:t>
            </a:r>
            <a:r>
              <a:rPr lang="ru-RU" sz="2400" dirty="0" err="1">
                <a:latin typeface="+mj-lt"/>
              </a:rPr>
              <a:t>сизалевое</a:t>
            </a:r>
            <a:r>
              <a:rPr lang="ru-RU" sz="2400" dirty="0">
                <a:latin typeface="+mj-lt"/>
              </a:rPr>
              <a:t> волокно, букеты цветов искусственных, </a:t>
            </a:r>
            <a:r>
              <a:rPr lang="ru-RU" sz="2400" dirty="0" err="1" smtClean="0">
                <a:latin typeface="+mj-lt"/>
              </a:rPr>
              <a:t>бумага,Ткань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, </a:t>
            </a:r>
            <a:r>
              <a:rPr lang="ru-RU" sz="2400" dirty="0" err="1">
                <a:latin typeface="+mj-lt"/>
              </a:rPr>
              <a:t>флис</a:t>
            </a:r>
            <a:r>
              <a:rPr lang="ru-RU" sz="2400" dirty="0">
                <a:latin typeface="+mj-lt"/>
              </a:rPr>
              <a:t>, фетр, модульная бумага, полимерная  глина, воздушные шарики, пряжа, пуговицы , наклейки, фигурки животных и людей, </a:t>
            </a:r>
            <a:r>
              <a:rPr lang="ru-RU" sz="2400" dirty="0" smtClean="0">
                <a:latin typeface="+mj-lt"/>
              </a:rPr>
              <a:t>бусинки). Крепить </a:t>
            </a:r>
            <a:r>
              <a:rPr lang="ru-RU" sz="2400" dirty="0">
                <a:latin typeface="+mj-lt"/>
              </a:rPr>
              <a:t>их необходимо после полного высыхания основания. В зависимости от материала основы, элементы можно крепить на горячий клей, а можно втыкать с помощью небольших шпажек или проволоки.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Закройте основание тканью или флористической сеткой. </a:t>
            </a:r>
          </a:p>
          <a:p>
            <a:pPr marL="0" indent="0" algn="ctr">
              <a:buNone/>
            </a:pPr>
            <a:r>
              <a:rPr lang="ru-RU" sz="2400" dirty="0" err="1">
                <a:latin typeface="+mj-lt"/>
              </a:rPr>
              <a:t>Топиарий</a:t>
            </a:r>
            <a:r>
              <a:rPr lang="ru-RU" sz="2400" dirty="0">
                <a:latin typeface="+mj-lt"/>
              </a:rPr>
              <a:t> готов!!!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45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8915400" cy="5673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		</a:t>
            </a:r>
            <a:r>
              <a:rPr lang="ru-RU" sz="2800" dirty="0" smtClean="0">
                <a:latin typeface="+mj-lt"/>
              </a:rPr>
              <a:t>Если у вас появилось желание сделать </a:t>
            </a:r>
            <a:r>
              <a:rPr lang="ru-RU" sz="2800" dirty="0" err="1" smtClean="0">
                <a:latin typeface="+mj-lt"/>
              </a:rPr>
              <a:t>топиарий</a:t>
            </a:r>
            <a:r>
              <a:rPr lang="ru-RU" sz="2800" dirty="0" smtClean="0">
                <a:latin typeface="+mj-lt"/>
              </a:rPr>
              <a:t> своими руками, предлагаю не откладывать это увлекательное дело в дальний ящик.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+mj-lt"/>
              </a:rPr>
              <a:t>   		Смело приступайте к изготовлению дерева счастья своими руками, руководствуясь  советами и собственной фантазией.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0099"/>
                </a:solidFill>
                <a:latin typeface="+mj-lt"/>
              </a:rPr>
              <a:t>    </a:t>
            </a:r>
            <a:r>
              <a:rPr lang="ru-RU" sz="2800" dirty="0" smtClean="0">
                <a:latin typeface="+mj-lt"/>
              </a:rPr>
              <a:t> </a:t>
            </a:r>
          </a:p>
        </p:txBody>
      </p:sp>
      <p:pic>
        <p:nvPicPr>
          <p:cNvPr id="3074" name="Picture 2" descr="\\Desktop-7dqd3to\foto\Хобби Оли\DSCN34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66078"/>
            <a:ext cx="1918584" cy="344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Desktop-7dqd3to\foto\Хобби Оли\DSCN3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952"/>
            <a:ext cx="1883158" cy="351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630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544858">
            <a:off x="373743" y="113844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Воплотите Ваши задумки в жизнь!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8" name="Picture 2" descr="\\Desktop-7dqd3to\foto\Хобби Оли\DSCN49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1729106" cy="352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5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944216"/>
          </a:xfrm>
        </p:spPr>
        <p:txBody>
          <a:bodyPr/>
          <a:lstStyle/>
          <a:p>
            <a:r>
              <a:rPr lang="ru-RU" sz="3200" dirty="0">
                <a:solidFill>
                  <a:srgbClr val="0000FF"/>
                </a:solidFill>
              </a:rPr>
              <a:t>Использование техники «</a:t>
            </a:r>
            <a:r>
              <a:rPr lang="ru-RU" sz="3200" dirty="0" err="1">
                <a:solidFill>
                  <a:srgbClr val="0000FF"/>
                </a:solidFill>
              </a:rPr>
              <a:t>топиарий</a:t>
            </a:r>
            <a:r>
              <a:rPr lang="ru-RU" sz="3200" dirty="0">
                <a:solidFill>
                  <a:srgbClr val="0000FF"/>
                </a:solidFill>
              </a:rPr>
              <a:t>» в организации деятельности с детьми дошкольного возраста</a:t>
            </a:r>
            <a:br>
              <a:rPr lang="ru-RU" sz="3200" dirty="0">
                <a:solidFill>
                  <a:srgbClr val="0000FF"/>
                </a:solidFill>
              </a:rPr>
            </a:b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\\Desktop-7dqd3to\foto\Хобби Оли\DSCN5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8671">
            <a:off x="1778848" y="1968985"/>
            <a:ext cx="2215345" cy="44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600201"/>
            <a:ext cx="4546848" cy="17567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\\Desktop-7dqd3to\foto\Хобби Оли\DSCN49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445">
            <a:off x="5580112" y="1855125"/>
            <a:ext cx="2451313" cy="45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5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539553" y="333375"/>
            <a:ext cx="813690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800" dirty="0" smtClean="0">
              <a:latin typeface="+mn-lt"/>
            </a:endParaRPr>
          </a:p>
          <a:p>
            <a:pPr algn="ctr" eaLnBrk="1" hangingPunct="1"/>
            <a:r>
              <a:rPr lang="ru-RU" altLang="ru-RU" sz="3200" dirty="0" smtClean="0">
                <a:latin typeface="+mn-lt"/>
              </a:rPr>
              <a:t>Использование </a:t>
            </a:r>
            <a:r>
              <a:rPr lang="ru-RU" altLang="ru-RU" sz="3200" dirty="0">
                <a:latin typeface="+mn-lt"/>
              </a:rPr>
              <a:t>нетрадиционных методик и техник конструирования -</a:t>
            </a:r>
          </a:p>
          <a:p>
            <a:pPr algn="ctr" eaLnBrk="1" hangingPunct="1"/>
            <a:r>
              <a:rPr lang="ru-RU" altLang="ru-RU" sz="3200" dirty="0" smtClean="0">
                <a:latin typeface="+mn-lt"/>
              </a:rPr>
              <a:t>позволяют </a:t>
            </a:r>
            <a:r>
              <a:rPr lang="ru-RU" altLang="ru-RU" sz="3200" dirty="0">
                <a:latin typeface="+mn-lt"/>
              </a:rPr>
              <a:t>развивать у ребенка  воображение, пространственное мышление,  зрительное и слуховое внимание, координацию движений, глазомер, мелкую моторику и другие качества.</a:t>
            </a:r>
          </a:p>
          <a:p>
            <a:pPr algn="ctr" eaLnBrk="1" hangingPunct="1"/>
            <a:endParaRPr lang="ru-RU" altLang="ru-RU" sz="3200" dirty="0" smtClean="0">
              <a:latin typeface="+mn-lt"/>
            </a:endParaRPr>
          </a:p>
          <a:p>
            <a:pPr algn="ctr" eaLnBrk="1" hangingPunct="1"/>
            <a:endParaRPr lang="ru-RU" alt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85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66537">
            <a:off x="-232714" y="876636"/>
            <a:ext cx="8229600" cy="1936372"/>
          </a:xfrm>
        </p:spPr>
        <p:txBody>
          <a:bodyPr/>
          <a:lstStyle/>
          <a:p>
            <a:r>
              <a:rPr lang="ru-RU" sz="6000" dirty="0" smtClean="0">
                <a:solidFill>
                  <a:srgbClr val="0000FF"/>
                </a:solidFill>
                <a:latin typeface="Comic Sans MS" pitchFamily="66" charset="0"/>
              </a:rPr>
              <a:t>ТОПИАРИЙ – </a:t>
            </a:r>
            <a:br>
              <a:rPr lang="ru-RU" sz="60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6000" dirty="0" smtClean="0">
                <a:solidFill>
                  <a:srgbClr val="0000FF"/>
                </a:solidFill>
                <a:latin typeface="Comic Sans MS" pitchFamily="66" charset="0"/>
              </a:rPr>
              <a:t>дерево счастья</a:t>
            </a:r>
            <a:endParaRPr lang="ru-RU" sz="6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2050" name="Picture 2" descr="\\Desktop-7dqd3to\foto\Хобби Оли\DSCN5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5614">
            <a:off x="4475952" y="2312873"/>
            <a:ext cx="3673368" cy="372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6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17632" cy="6264696"/>
          </a:xfrm>
        </p:spPr>
        <p:txBody>
          <a:bodyPr/>
          <a:lstStyle/>
          <a:p>
            <a:pPr marL="0" indent="0" algn="ctr">
              <a:buNone/>
            </a:pPr>
            <a:endParaRPr lang="ru-RU" sz="1000" b="1" dirty="0" smtClean="0">
              <a:solidFill>
                <a:srgbClr val="C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Немного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истории</a:t>
            </a:r>
          </a:p>
          <a:p>
            <a:pPr marL="0" indent="0" algn="ctr"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Еще во времена Древнего Рима в садах римской знати можно было увидеть затейливые фигуры из деревьев, оригинальную форму которым придавали мастера по ландшафтному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дизайну,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Мода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 фигурно подстриженные живые изгороди возродилась в эпоху Средневековья, а в период Итальянского Возрождения стала повальным увлечением. Умелые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топиаристы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могли создать любой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образ: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от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фигуры кошки до фигуры кардинала.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ru-RU" sz="2400" b="1" i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.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3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/>
          <a:lstStyle/>
          <a:p>
            <a:r>
              <a:rPr lang="ru-RU" sz="2400" b="1" dirty="0"/>
              <a:t>Цель: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Приобщение детей к творчеству, развитие  нестандартного мышления, фантазии, воображения , раскрытие личности ребенка, его индивидуальности,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Задачи:</a:t>
            </a:r>
          </a:p>
          <a:p>
            <a:r>
              <a:rPr lang="ru-RU" sz="2400" dirty="0">
                <a:latin typeface="+mj-lt"/>
              </a:rPr>
              <a:t>развивать эстетический вкус, творческие способности, навыки </a:t>
            </a:r>
            <a:r>
              <a:rPr lang="ru-RU" sz="2400" dirty="0" smtClean="0">
                <a:latin typeface="+mj-lt"/>
              </a:rPr>
              <a:t>сотрудничества,</a:t>
            </a:r>
            <a:endParaRPr lang="ru-RU" sz="2400" dirty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формировать </a:t>
            </a:r>
            <a:r>
              <a:rPr lang="ru-RU" sz="2400" dirty="0">
                <a:latin typeface="+mj-lt"/>
              </a:rPr>
              <a:t>умение использовать различные материалы для создания </a:t>
            </a:r>
            <a:r>
              <a:rPr lang="ru-RU" sz="2400" dirty="0" err="1">
                <a:latin typeface="+mj-lt"/>
              </a:rPr>
              <a:t>топиария</a:t>
            </a:r>
            <a:r>
              <a:rPr lang="ru-RU" sz="2400" dirty="0">
                <a:latin typeface="+mj-lt"/>
              </a:rPr>
              <a:t>; </a:t>
            </a:r>
          </a:p>
          <a:p>
            <a:r>
              <a:rPr lang="ru-RU" sz="2400" dirty="0">
                <a:latin typeface="+mj-lt"/>
              </a:rPr>
              <a:t>формировать и развивать у детей  художественный вкус, аккуратность и точность, внимание и творческое </a:t>
            </a:r>
            <a:r>
              <a:rPr lang="ru-RU" sz="2400" dirty="0" smtClean="0">
                <a:latin typeface="+mj-lt"/>
              </a:rPr>
              <a:t>искание.</a:t>
            </a:r>
            <a:endParaRPr lang="ru-RU" sz="2400" dirty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дать </a:t>
            </a:r>
            <a:r>
              <a:rPr lang="ru-RU" sz="2400" dirty="0">
                <a:latin typeface="+mj-lt"/>
              </a:rPr>
              <a:t>общее представление по изготовлению </a:t>
            </a:r>
            <a:r>
              <a:rPr lang="ru-RU" sz="2400" dirty="0" smtClean="0">
                <a:latin typeface="+mj-lt"/>
              </a:rPr>
              <a:t>поделки;</a:t>
            </a:r>
            <a:endParaRPr lang="ru-RU" sz="2400" dirty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воспитывать </a:t>
            </a:r>
            <a:r>
              <a:rPr lang="ru-RU" sz="2400" dirty="0">
                <a:latin typeface="+mj-lt"/>
              </a:rPr>
              <a:t>аккуратность и трудолюбие при создании </a:t>
            </a:r>
            <a:r>
              <a:rPr lang="ru-RU" sz="2400" dirty="0" err="1">
                <a:latin typeface="+mj-lt"/>
              </a:rPr>
              <a:t>топиария</a:t>
            </a:r>
            <a:r>
              <a:rPr lang="ru-RU" sz="2400" dirty="0">
                <a:latin typeface="+mj-lt"/>
              </a:rPr>
              <a:t>.</a:t>
            </a:r>
            <a:br>
              <a:rPr lang="ru-RU" sz="2400" dirty="0">
                <a:latin typeface="+mj-lt"/>
              </a:rPr>
            </a:br>
            <a:endParaRPr lang="ru-RU" sz="2400" dirty="0">
              <a:latin typeface="+mj-lt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830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+mj-lt"/>
              </a:rPr>
              <a:t>Как сделать </a:t>
            </a:r>
            <a:r>
              <a:rPr lang="ru-RU" b="1" dirty="0" err="1">
                <a:latin typeface="+mj-lt"/>
              </a:rPr>
              <a:t>топиарий</a:t>
            </a:r>
            <a:r>
              <a:rPr lang="ru-RU" b="1" dirty="0">
                <a:latin typeface="+mj-lt"/>
              </a:rPr>
              <a:t> своими руками?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latin typeface="+mj-lt"/>
              </a:rPr>
              <a:t>Прежде </a:t>
            </a:r>
            <a:r>
              <a:rPr lang="ru-RU" dirty="0" smtClean="0">
                <a:latin typeface="+mj-lt"/>
              </a:rPr>
              <a:t>чем приступить к работе над </a:t>
            </a:r>
            <a:r>
              <a:rPr lang="ru-RU" dirty="0" err="1" smtClean="0">
                <a:latin typeface="+mj-lt"/>
              </a:rPr>
              <a:t>топиарием</a:t>
            </a:r>
            <a:r>
              <a:rPr lang="ru-RU" dirty="0" smtClean="0">
                <a:latin typeface="+mj-lt"/>
              </a:rPr>
              <a:t>, тщательно продумайте идею и все используемые материалы. Идея будет зависеть от предназначения дерева и увлечений его будущего хозяина. Соберите материалы. Приложите элементы кроны к заготовке. Определите, какие декоративные элементы вы возьмете.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70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dirty="0">
                <a:latin typeface="+mj-lt"/>
              </a:rPr>
              <a:t>С</a:t>
            </a:r>
            <a:r>
              <a:rPr lang="ru-RU" dirty="0" smtClean="0">
                <a:latin typeface="+mj-lt"/>
              </a:rPr>
              <a:t>уществуют </a:t>
            </a:r>
            <a:r>
              <a:rPr lang="ru-RU" dirty="0" smtClean="0">
                <a:latin typeface="+mj-lt"/>
              </a:rPr>
              <a:t>основные этапы этого процесса:</a:t>
            </a:r>
          </a:p>
          <a:p>
            <a:pPr marL="0" indent="0" algn="ctr">
              <a:buNone/>
            </a:pPr>
            <a:endParaRPr lang="ru-RU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dirty="0" smtClean="0">
                <a:latin typeface="+mj-lt"/>
              </a:rPr>
              <a:t>1</a:t>
            </a:r>
            <a:r>
              <a:rPr lang="ru-RU" dirty="0">
                <a:latin typeface="+mj-lt"/>
              </a:rPr>
              <a:t>. возникновение идеи, </a:t>
            </a:r>
            <a:r>
              <a:rPr lang="ru-RU" dirty="0" smtClean="0">
                <a:latin typeface="+mj-lt"/>
              </a:rPr>
              <a:t>замысла</a:t>
            </a: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dirty="0">
                <a:latin typeface="+mj-lt"/>
              </a:rPr>
              <a:t>2. вынашивание </a:t>
            </a:r>
            <a:r>
              <a:rPr lang="ru-RU" dirty="0" smtClean="0">
                <a:latin typeface="+mj-lt"/>
              </a:rPr>
              <a:t>замысла</a:t>
            </a: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dirty="0">
                <a:latin typeface="+mj-lt"/>
              </a:rPr>
              <a:t>3. реализация </a:t>
            </a:r>
            <a:r>
              <a:rPr lang="ru-RU" dirty="0" smtClean="0">
                <a:latin typeface="+mj-lt"/>
              </a:rPr>
              <a:t>замысла</a:t>
            </a: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dirty="0">
                <a:latin typeface="+mj-lt"/>
              </a:rPr>
              <a:t>4. появление художественного </a:t>
            </a:r>
            <a:r>
              <a:rPr lang="ru-RU" dirty="0" smtClean="0">
                <a:latin typeface="+mj-lt"/>
              </a:rPr>
              <a:t>образа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3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"/>
          </a:xfrm>
        </p:spPr>
        <p:txBody>
          <a:bodyPr/>
          <a:lstStyle/>
          <a:p>
            <a:r>
              <a:rPr lang="ru-RU" sz="3600" dirty="0" smtClean="0">
                <a:latin typeface="Comic Sans MS" pitchFamily="66" charset="0"/>
              </a:rPr>
              <a:t/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b="1" dirty="0" smtClean="0"/>
              <a:t>Используемые </a:t>
            </a:r>
            <a:r>
              <a:rPr lang="ru-RU" sz="3600" b="1" dirty="0"/>
              <a:t>материалы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endParaRPr lang="ru-RU" sz="2800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+mj-lt"/>
              </a:rPr>
              <a:t>Подставка </a:t>
            </a:r>
            <a:r>
              <a:rPr lang="ru-RU" sz="2800" dirty="0">
                <a:latin typeface="+mj-lt"/>
              </a:rPr>
              <a:t>для </a:t>
            </a:r>
            <a:r>
              <a:rPr lang="ru-RU" sz="2800" dirty="0" err="1" smtClean="0">
                <a:latin typeface="+mj-lt"/>
              </a:rPr>
              <a:t>топиария</a:t>
            </a:r>
            <a:r>
              <a:rPr lang="ru-RU" sz="2800" dirty="0" smtClean="0">
                <a:latin typeface="+mj-lt"/>
              </a:rPr>
              <a:t>. </a:t>
            </a:r>
          </a:p>
          <a:p>
            <a:pPr marL="0" indent="0" algn="ctr">
              <a:buNone/>
            </a:pPr>
            <a:r>
              <a:rPr lang="ru-RU" sz="2800" dirty="0" smtClean="0">
                <a:latin typeface="+mj-lt"/>
              </a:rPr>
              <a:t>В </a:t>
            </a:r>
            <a:r>
              <a:rPr lang="ru-RU" sz="2800" dirty="0">
                <a:latin typeface="+mj-lt"/>
              </a:rPr>
              <a:t>зависимости от идеи и размера деревца, подставкой может стать обычный цветочный горшочек, железное </a:t>
            </a:r>
            <a:r>
              <a:rPr lang="ru-RU" sz="2800" dirty="0" smtClean="0">
                <a:latin typeface="+mj-lt"/>
              </a:rPr>
              <a:t>ведерко, жестяная баночка, пластиковая емкость </a:t>
            </a:r>
            <a:r>
              <a:rPr lang="ru-RU" sz="2800" dirty="0">
                <a:latin typeface="+mj-lt"/>
              </a:rPr>
              <a:t>(</a:t>
            </a:r>
            <a:r>
              <a:rPr lang="ru-RU" sz="2800" dirty="0" smtClean="0">
                <a:latin typeface="+mj-lt"/>
              </a:rPr>
              <a:t>окрашенные </a:t>
            </a:r>
            <a:r>
              <a:rPr lang="ru-RU" sz="2800" dirty="0">
                <a:latin typeface="+mj-lt"/>
              </a:rPr>
              <a:t>красками или </a:t>
            </a:r>
            <a:r>
              <a:rPr lang="ru-RU" sz="2800" dirty="0" smtClean="0">
                <a:latin typeface="+mj-lt"/>
              </a:rPr>
              <a:t>украшенные </a:t>
            </a:r>
            <a:r>
              <a:rPr lang="ru-RU" sz="2800" dirty="0">
                <a:latin typeface="+mj-lt"/>
              </a:rPr>
              <a:t>в технике </a:t>
            </a:r>
            <a:r>
              <a:rPr lang="ru-RU" sz="2800" dirty="0" err="1">
                <a:latin typeface="+mj-lt"/>
              </a:rPr>
              <a:t>декупаж</a:t>
            </a:r>
            <a:r>
              <a:rPr lang="ru-RU" sz="2800" dirty="0">
                <a:latin typeface="+mj-lt"/>
              </a:rPr>
              <a:t>), красивый плоский камень или ракушка. Можно задекорировать подставку тканью или кружевами. </a:t>
            </a:r>
            <a:endParaRPr lang="ru-RU" sz="2800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+mj-lt"/>
              </a:rPr>
              <a:t>А </a:t>
            </a:r>
            <a:r>
              <a:rPr lang="ru-RU" sz="2800" dirty="0">
                <a:latin typeface="+mj-lt"/>
              </a:rPr>
              <a:t>может это будет симпатичная чашка? Решать </a:t>
            </a:r>
            <a:r>
              <a:rPr lang="ru-RU" sz="2800" dirty="0" smtClean="0">
                <a:latin typeface="+mj-lt"/>
              </a:rPr>
              <a:t>Вам</a:t>
            </a:r>
            <a:r>
              <a:rPr lang="ru-RU" sz="2800" dirty="0">
                <a:latin typeface="+mj-lt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3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 марта_05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 марта_05</Template>
  <TotalTime>1018</TotalTime>
  <Words>368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8 марта_05</vt:lpstr>
      <vt:lpstr>МБДОУ Детский сад  «Эврика»</vt:lpstr>
      <vt:lpstr>Использование техники «топиарий» в организации деятельности с детьми дошкольного возраста </vt:lpstr>
      <vt:lpstr>Презентация PowerPoint</vt:lpstr>
      <vt:lpstr>ТОПИАРИЙ –  дерево счастья</vt:lpstr>
      <vt:lpstr>Презентация PowerPoint</vt:lpstr>
      <vt:lpstr>Цель: Приобщение детей к творчеству, развитие  нестандартного мышления, фантазии, воображения , раскрытие личности ребенка, его индивидуальности,  </vt:lpstr>
      <vt:lpstr>Презентация PowerPoint</vt:lpstr>
      <vt:lpstr>Презентация PowerPoint</vt:lpstr>
      <vt:lpstr> Используемые материалы </vt:lpstr>
      <vt:lpstr>Делаем ствол.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«Топиарий – дерево Счастья!»</dc:title>
  <dc:creator>Света</dc:creator>
  <cp:lastModifiedBy>Nout_New</cp:lastModifiedBy>
  <cp:revision>89</cp:revision>
  <dcterms:created xsi:type="dcterms:W3CDTF">2013-03-08T13:14:09Z</dcterms:created>
  <dcterms:modified xsi:type="dcterms:W3CDTF">2019-11-13T19:17:19Z</dcterms:modified>
</cp:coreProperties>
</file>