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7" r:id="rId1"/>
  </p:sldMasterIdLst>
  <p:notesMasterIdLst>
    <p:notesMasterId r:id="rId15"/>
  </p:notesMasterIdLst>
  <p:sldIdLst>
    <p:sldId id="256" r:id="rId2"/>
    <p:sldId id="340" r:id="rId3"/>
    <p:sldId id="332" r:id="rId4"/>
    <p:sldId id="331" r:id="rId5"/>
    <p:sldId id="278" r:id="rId6"/>
    <p:sldId id="338" r:id="rId7"/>
    <p:sldId id="339" r:id="rId8"/>
    <p:sldId id="333" r:id="rId9"/>
    <p:sldId id="335" r:id="rId10"/>
    <p:sldId id="334" r:id="rId11"/>
    <p:sldId id="336" r:id="rId12"/>
    <p:sldId id="337" r:id="rId13"/>
    <p:sldId id="34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CC00"/>
    <a:srgbClr val="007635"/>
    <a:srgbClr val="00FF00"/>
    <a:srgbClr val="E8E8FC"/>
    <a:srgbClr val="B8D3FE"/>
    <a:srgbClr val="CCECFF"/>
    <a:srgbClr val="E6E6E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5" d="100"/>
          <a:sy n="65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E61BF-76F6-4B6A-963C-B598BBDE574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23BFF5C-FBCB-4966-B8C9-3D7C930AF2A8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педагогов с понятием «интерактивные технологии»</a:t>
          </a:r>
        </a:p>
      </dgm:t>
    </dgm:pt>
    <dgm:pt modelId="{84538445-AF7D-4E4F-9E3A-0A973F76D3E1}" type="parTrans" cxnId="{04685954-9B5E-4C5F-8F92-226D13D61398}">
      <dgm:prSet/>
      <dgm:spPr/>
      <dgm:t>
        <a:bodyPr/>
        <a:lstStyle/>
        <a:p>
          <a:endParaRPr lang="ru-RU"/>
        </a:p>
      </dgm:t>
    </dgm:pt>
    <dgm:pt modelId="{CC5130B2-9CD3-44D9-8C3C-844105F72B0C}" type="sibTrans" cxnId="{04685954-9B5E-4C5F-8F92-226D13D61398}">
      <dgm:prSet/>
      <dgm:spPr/>
      <dgm:t>
        <a:bodyPr/>
        <a:lstStyle/>
        <a:p>
          <a:endParaRPr lang="ru-RU"/>
        </a:p>
      </dgm:t>
    </dgm:pt>
    <dgm:pt modelId="{005E6EC3-E424-433A-A682-E20AF3D8777A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педагогов с видами интерактивных технологий.</a:t>
          </a:r>
        </a:p>
      </dgm:t>
    </dgm:pt>
    <dgm:pt modelId="{53E2773A-1D17-4A2F-8817-BC5D4C79756A}" type="parTrans" cxnId="{A8F824F1-3610-43C5-97C4-29606EAE2968}">
      <dgm:prSet/>
      <dgm:spPr/>
      <dgm:t>
        <a:bodyPr/>
        <a:lstStyle/>
        <a:p>
          <a:endParaRPr lang="ru-RU"/>
        </a:p>
      </dgm:t>
    </dgm:pt>
    <dgm:pt modelId="{23C45945-0C51-4E53-BAFD-C27AA53D1801}" type="sibTrans" cxnId="{A8F824F1-3610-43C5-97C4-29606EAE2968}">
      <dgm:prSet/>
      <dgm:spPr/>
      <dgm:t>
        <a:bodyPr/>
        <a:lstStyle/>
        <a:p>
          <a:endParaRPr lang="ru-RU"/>
        </a:p>
      </dgm:t>
    </dgm:pt>
    <dgm:pt modelId="{70C7E6D6-D457-4D26-8BA6-E0EA009401D6}" type="pres">
      <dgm:prSet presAssocID="{DC1E61BF-76F6-4B6A-963C-B598BBDE5742}" presName="linear" presStyleCnt="0">
        <dgm:presLayoutVars>
          <dgm:animLvl val="lvl"/>
          <dgm:resizeHandles val="exact"/>
        </dgm:presLayoutVars>
      </dgm:prSet>
      <dgm:spPr/>
    </dgm:pt>
    <dgm:pt modelId="{8B8536BA-4A8B-4760-981E-E8D042C9A857}" type="pres">
      <dgm:prSet presAssocID="{D23BFF5C-FBCB-4966-B8C9-3D7C930AF2A8}" presName="parentText" presStyleLbl="node1" presStyleIdx="0" presStyleCnt="2" custScaleY="87901" custLinFactY="-36925" custLinFactNeighborX="-379" custLinFactNeighborY="-100000">
        <dgm:presLayoutVars>
          <dgm:chMax val="0"/>
          <dgm:bulletEnabled val="1"/>
        </dgm:presLayoutVars>
      </dgm:prSet>
      <dgm:spPr/>
    </dgm:pt>
    <dgm:pt modelId="{FAD7C7B7-C261-4D72-83D9-A26309E978E9}" type="pres">
      <dgm:prSet presAssocID="{CC5130B2-9CD3-44D9-8C3C-844105F72B0C}" presName="spacer" presStyleCnt="0"/>
      <dgm:spPr/>
    </dgm:pt>
    <dgm:pt modelId="{A69C2F9B-288F-46AB-B773-107A9F2DA11A}" type="pres">
      <dgm:prSet presAssocID="{005E6EC3-E424-433A-A682-E20AF3D8777A}" presName="parentText" presStyleLbl="node1" presStyleIdx="1" presStyleCnt="2" custScaleY="77498" custLinFactY="-8424" custLinFactNeighborX="-181" custLinFactNeighborY="-100000">
        <dgm:presLayoutVars>
          <dgm:chMax val="0"/>
          <dgm:bulletEnabled val="1"/>
        </dgm:presLayoutVars>
      </dgm:prSet>
      <dgm:spPr/>
    </dgm:pt>
  </dgm:ptLst>
  <dgm:cxnLst>
    <dgm:cxn modelId="{889F1A46-1841-42A0-A9D8-358EAED59340}" type="presOf" srcId="{005E6EC3-E424-433A-A682-E20AF3D8777A}" destId="{A69C2F9B-288F-46AB-B773-107A9F2DA11A}" srcOrd="0" destOrd="0" presId="urn:microsoft.com/office/officeart/2005/8/layout/vList2"/>
    <dgm:cxn modelId="{E5D61B4A-8014-42E3-A04D-0CA0B567DD86}" type="presOf" srcId="{D23BFF5C-FBCB-4966-B8C9-3D7C930AF2A8}" destId="{8B8536BA-4A8B-4760-981E-E8D042C9A857}" srcOrd="0" destOrd="0" presId="urn:microsoft.com/office/officeart/2005/8/layout/vList2"/>
    <dgm:cxn modelId="{CBED3F70-2568-4C09-9379-053CF3900AEE}" type="presOf" srcId="{DC1E61BF-76F6-4B6A-963C-B598BBDE5742}" destId="{70C7E6D6-D457-4D26-8BA6-E0EA009401D6}" srcOrd="0" destOrd="0" presId="urn:microsoft.com/office/officeart/2005/8/layout/vList2"/>
    <dgm:cxn modelId="{04685954-9B5E-4C5F-8F92-226D13D61398}" srcId="{DC1E61BF-76F6-4B6A-963C-B598BBDE5742}" destId="{D23BFF5C-FBCB-4966-B8C9-3D7C930AF2A8}" srcOrd="0" destOrd="0" parTransId="{84538445-AF7D-4E4F-9E3A-0A973F76D3E1}" sibTransId="{CC5130B2-9CD3-44D9-8C3C-844105F72B0C}"/>
    <dgm:cxn modelId="{A8F824F1-3610-43C5-97C4-29606EAE2968}" srcId="{DC1E61BF-76F6-4B6A-963C-B598BBDE5742}" destId="{005E6EC3-E424-433A-A682-E20AF3D8777A}" srcOrd="1" destOrd="0" parTransId="{53E2773A-1D17-4A2F-8817-BC5D4C79756A}" sibTransId="{23C45945-0C51-4E53-BAFD-C27AA53D1801}"/>
    <dgm:cxn modelId="{5E569420-C236-41EC-B967-B6A4FF884B1D}" type="presParOf" srcId="{70C7E6D6-D457-4D26-8BA6-E0EA009401D6}" destId="{8B8536BA-4A8B-4760-981E-E8D042C9A857}" srcOrd="0" destOrd="0" presId="urn:microsoft.com/office/officeart/2005/8/layout/vList2"/>
    <dgm:cxn modelId="{78DF09BE-F8C3-48A9-A521-0726CDEC77A4}" type="presParOf" srcId="{70C7E6D6-D457-4D26-8BA6-E0EA009401D6}" destId="{FAD7C7B7-C261-4D72-83D9-A26309E978E9}" srcOrd="1" destOrd="0" presId="urn:microsoft.com/office/officeart/2005/8/layout/vList2"/>
    <dgm:cxn modelId="{51C30D32-3BF1-4339-9004-37D246D1E103}" type="presParOf" srcId="{70C7E6D6-D457-4D26-8BA6-E0EA009401D6}" destId="{A69C2F9B-288F-46AB-B773-107A9F2DA1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36BA-4A8B-4760-981E-E8D042C9A857}">
      <dsp:nvSpPr>
        <dsp:cNvPr id="0" name=""/>
        <dsp:cNvSpPr/>
      </dsp:nvSpPr>
      <dsp:spPr>
        <a:xfrm>
          <a:off x="0" y="322322"/>
          <a:ext cx="6743215" cy="1053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педагогов с понятием «интерактивные технологии»</a:t>
          </a:r>
        </a:p>
      </dsp:txBody>
      <dsp:txXfrm>
        <a:off x="51409" y="373731"/>
        <a:ext cx="6640397" cy="950306"/>
      </dsp:txXfrm>
    </dsp:sp>
    <dsp:sp modelId="{A69C2F9B-288F-46AB-B773-107A9F2DA11A}">
      <dsp:nvSpPr>
        <dsp:cNvPr id="0" name=""/>
        <dsp:cNvSpPr/>
      </dsp:nvSpPr>
      <dsp:spPr>
        <a:xfrm>
          <a:off x="0" y="1901231"/>
          <a:ext cx="6743215" cy="9284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педагогов с видами интерактивных технологий.</a:t>
          </a:r>
        </a:p>
      </dsp:txBody>
      <dsp:txXfrm>
        <a:off x="45325" y="1946556"/>
        <a:ext cx="6652565" cy="83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CB55D-DCA1-425D-AC43-601565FF4203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10F54-2273-4B9A-800E-A07B7C40F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466CA-DDFD-42A5-80BE-18645CAFF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F81913-7FDF-4AFA-A541-067E2B3D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CE225-3E11-46DF-A9F9-D4F1E7D6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017E2-FDCF-4FC2-8B0F-CE224B36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F2A81-E9B3-4DC0-AE14-9C2408F6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7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4F30-72FE-4FBF-B380-E9709EEE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B061CA-D651-4E34-8B91-0A5E8803F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F57C6A-BCFD-491C-9E87-8B2B0897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B0E207-4193-4CAC-8A0A-ADC92EBD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BC6EB-1108-4D45-8E16-22BC97D2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9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5B3FCC-F8D0-4C43-8E4F-81E89C858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64DCB-5A85-4887-A1A0-40B33C14F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2B712-8A90-49B6-BEFC-36F361D8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F1CF8-D132-45E5-811F-486073E7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BB185-0892-4704-BE93-D44F7C2D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CB720-724E-40DC-97E5-8E20AC9C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F2847-BC34-4B69-8211-AC96A030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D1B76-ED0B-4BA1-ADFB-0C906F6C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63AA1-EF70-468A-B487-1ABC9100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54667-D4A9-4675-9EF5-385F2A5C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6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1BC63-F209-49DC-BEF6-037E42ED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9A67D-5788-4D0C-B872-1B1B02467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A51886-CF2F-4B2A-887A-51E40877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A4A81-A882-4AF7-B479-29916136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F2E69-AABF-40CB-BAAE-694ADC8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652E-78A7-4D83-A4C8-9152C35A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B7844-155E-4C30-B31D-978CEF7A8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95FAB-C8F1-4718-8B1D-87B72137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19F8F4-A3D3-4C7A-A32E-588D637F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4A477-3DE0-48E5-A21D-1AF1C35C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EF6803-66DF-42B7-B59D-AFB1A1BB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3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1AB18-F0B1-4175-9563-ADBF47F3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7916E-3193-4709-A98D-2E872B75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F74B0-839E-4169-BA55-F45EF8691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199DDE-11A3-42AC-8F15-A35C397B5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CAC96B-6545-4799-A5F8-1ACB29185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4A2B56-65E2-4F9E-A53E-7899B6BE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43C051-B930-42BE-A5C6-3317D3D8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72FDB-0D20-4C3D-AB98-7E91E52D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DF446-1C0D-48F3-85CE-DB7DA902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57758-C018-4E68-A871-516229D7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A5A9EC-C88B-4545-971F-20B41DD3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48FF05-378D-4DBB-80EE-5B285236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2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0E5321-EC90-44EA-8A46-0A2B952A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C887D5-69E9-4CB6-B5A2-94569F84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B8CB5-7D28-45CD-AB8D-FAF884E9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3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A5A6A-63A0-43F9-9086-E536F50F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37FEB-83F4-412C-AB8C-F8AD42B8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5D4B91-4777-4D9E-9905-49687FC3C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2F2CF-88EC-47DC-B4FD-FE14BCAD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2C8FD-17D8-4916-A51A-DDED7439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38068-A552-4137-9F5E-B137935D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23ECB-AB2E-4A2F-A175-85C56FEB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D28D36-78EB-4497-AD6E-02D59551A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0EA3DC-218B-4E06-90D9-377C318BA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0C08A-1791-43AC-B641-F6F7D7E2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A546EE-86F6-4222-8CB4-84A161E4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C6BBAF-3130-4875-89B4-614A5104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3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60F76-FF20-4090-AEE1-998A2A0A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20489-44B5-4485-B1E5-CC5755F35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96E56-825C-4F4B-AC96-D5367E5DD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7A20-D5B4-47E0-9F30-FA3D663D1A91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064CA-DFC1-4960-8260-51CBED112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17460-0B13-49E9-A3DB-1BDE25C6F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4582-3029-4D26-8F93-762FF0D1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7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BFFFB7-1AFB-493E-B643-050AA6B59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29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516" y="312491"/>
            <a:ext cx="8712968" cy="176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РМЭ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творчества детей и молодёжи»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1077" y="2369079"/>
            <a:ext cx="660520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коммуникативных навыков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етей 5-7 лет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интерактивных технологий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90FBB-FE20-444E-9F84-0F6E05FC8F48}"/>
              </a:ext>
            </a:extLst>
          </p:cNvPr>
          <p:cNvSpPr txBox="1"/>
          <p:nvPr/>
        </p:nvSpPr>
        <p:spPr>
          <a:xfrm>
            <a:off x="4349987" y="4960702"/>
            <a:ext cx="4594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Анастасия Олеговна.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86E68-2EBF-4603-AE5B-3DB3C42D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2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24680-5ABC-4AFA-9BE7-EFC08F5FCF4F}"/>
              </a:ext>
            </a:extLst>
          </p:cNvPr>
          <p:cNvSpPr txBox="1"/>
          <p:nvPr/>
        </p:nvSpPr>
        <p:spPr>
          <a:xfrm>
            <a:off x="2915816" y="404664"/>
            <a:ext cx="355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66C3B-BE44-4426-B9D6-3207385149E3}"/>
              </a:ext>
            </a:extLst>
          </p:cNvPr>
          <p:cNvSpPr txBox="1"/>
          <p:nvPr/>
        </p:nvSpPr>
        <p:spPr>
          <a:xfrm>
            <a:off x="1835696" y="1196492"/>
            <a:ext cx="6768751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поделили на две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руппы и спросили детей: «Что нужно дереву, чтобы найти друзей?» Было отдано немного времени, чтобы дети подумали, предложили свои идеи.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FD35A6-EDF0-486C-BF45-9515E5C9F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2673317"/>
            <a:ext cx="2376264" cy="23762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BF9A43-A9DC-47AC-9E31-982CB785B665}"/>
              </a:ext>
            </a:extLst>
          </p:cNvPr>
          <p:cNvSpPr txBox="1"/>
          <p:nvPr/>
        </p:nvSpPr>
        <p:spPr>
          <a:xfrm>
            <a:off x="2339752" y="5191337"/>
            <a:ext cx="6364057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столах у каждой группы были материалы для решения проблемы. Это были-нитки, цветная бумага, ножницы, клей, пуговицы.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17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86E68-2EBF-4603-AE5B-3DB3C42D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7"/>
            <a:ext cx="9144001" cy="70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88A92-B282-48A2-AE94-AF00E2C3E476}"/>
              </a:ext>
            </a:extLst>
          </p:cNvPr>
          <p:cNvSpPr txBox="1"/>
          <p:nvPr/>
        </p:nvSpPr>
        <p:spPr>
          <a:xfrm>
            <a:off x="1691680" y="1543474"/>
            <a:ext cx="6984776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подгруппа детей вырезала для дерева фрукты и ягоды, чтобы на него обратили внимание пчелы и смогли прилетать к нему.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4BEC1-E9B6-4695-945D-9FC6FE5C774A}"/>
              </a:ext>
            </a:extLst>
          </p:cNvPr>
          <p:cNvSpPr txBox="1"/>
          <p:nvPr/>
        </p:nvSpPr>
        <p:spPr>
          <a:xfrm>
            <a:off x="2915816" y="404664"/>
            <a:ext cx="355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42EB7D-3682-4583-8085-3FD214D9C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76405"/>
            <a:ext cx="3888432" cy="40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86E68-2EBF-4603-AE5B-3DB3C42D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3867"/>
            <a:ext cx="9144001" cy="70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1C322-DEED-473C-AB9B-39027FBA3B98}"/>
              </a:ext>
            </a:extLst>
          </p:cNvPr>
          <p:cNvSpPr txBox="1"/>
          <p:nvPr/>
        </p:nvSpPr>
        <p:spPr>
          <a:xfrm>
            <a:off x="1729375" y="1763541"/>
            <a:ext cx="676875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же группа детей предложила создать импровизированное дупло для белки, чтобы к ней в гости приходили другие животные.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02E5D0-BF70-4FF7-9F9C-0444738F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5436096" y="3052612"/>
            <a:ext cx="3391619" cy="3886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C2063-C765-4A65-BC98-D0E2613B7863}"/>
              </a:ext>
            </a:extLst>
          </p:cNvPr>
          <p:cNvSpPr txBox="1"/>
          <p:nvPr/>
        </p:nvSpPr>
        <p:spPr>
          <a:xfrm>
            <a:off x="2915816" y="404664"/>
            <a:ext cx="355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52377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86E68-2EBF-4603-AE5B-3DB3C42D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3867"/>
            <a:ext cx="9144001" cy="702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4FA763-5E81-4500-B8CE-CCE891322BA3}"/>
              </a:ext>
            </a:extLst>
          </p:cNvPr>
          <p:cNvSpPr txBox="1"/>
          <p:nvPr/>
        </p:nvSpPr>
        <p:spPr>
          <a:xfrm>
            <a:off x="1835696" y="242088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044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33BDDD-F978-4FDF-9DF1-A94231684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2" y="-85700"/>
            <a:ext cx="9289032" cy="7029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2060B-6E58-42ED-AACB-D2A6DDE5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4226B87-44C7-43F3-9007-BAE26C1ED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633982"/>
              </p:ext>
            </p:extLst>
          </p:nvPr>
        </p:nvGraphicFramePr>
        <p:xfrm>
          <a:off x="2149264" y="1492937"/>
          <a:ext cx="67432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19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BF6328-E2FC-4225-AF07-8552B871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0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3429056" y="85723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47CDD-A377-4894-9EEE-CD6AF2DCC72E}"/>
              </a:ext>
            </a:extLst>
          </p:cNvPr>
          <p:cNvSpPr txBox="1"/>
          <p:nvPr/>
        </p:nvSpPr>
        <p:spPr>
          <a:xfrm>
            <a:off x="1691680" y="1895698"/>
            <a:ext cx="6553236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общения с окружающими людьми (знакомство, умение поддержать беседу, решение конфликтных ситуаций).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B8ED9F-FD61-4DC2-B321-188759AA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b="8151"/>
          <a:stretch/>
        </p:blipFill>
        <p:spPr>
          <a:xfrm>
            <a:off x="3635896" y="3792277"/>
            <a:ext cx="5024243" cy="2896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59B2F-DB86-4C8E-983C-D35770860BA9}"/>
              </a:ext>
            </a:extLst>
          </p:cNvPr>
          <p:cNvSpPr txBox="1"/>
          <p:nvPr/>
        </p:nvSpPr>
        <p:spPr>
          <a:xfrm>
            <a:off x="2376010" y="30151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79288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6B6971-1E3F-40BE-A3EF-F118A90E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3429056" y="85723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7A55-3C7F-4801-A8F5-D90632246B73}"/>
              </a:ext>
            </a:extLst>
          </p:cNvPr>
          <p:cNvSpPr txBox="1"/>
          <p:nvPr/>
        </p:nvSpPr>
        <p:spPr>
          <a:xfrm>
            <a:off x="2267744" y="3328456"/>
            <a:ext cx="6500670" cy="243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ТЕХНОЛОГИИ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ряд педагогических методик, обеспечивающих необходимый образовательный эффект, посредством включения учащихся в совместную с педагогом деятельность, по заданным правилам и условиям.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93B84-052D-4F87-B7BB-C4BC7D383822}"/>
              </a:ext>
            </a:extLst>
          </p:cNvPr>
          <p:cNvSpPr txBox="1"/>
          <p:nvPr/>
        </p:nvSpPr>
        <p:spPr>
          <a:xfrm>
            <a:off x="1547664" y="1091889"/>
            <a:ext cx="7004726" cy="151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систематизированная деятельность педагога и учащихся в рамках образовательного процесса, основанная на конкретной идее.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3E6E7-B658-4621-907D-8D7DF19264B7}"/>
              </a:ext>
            </a:extLst>
          </p:cNvPr>
          <p:cNvSpPr txBox="1"/>
          <p:nvPr/>
        </p:nvSpPr>
        <p:spPr>
          <a:xfrm>
            <a:off x="2376010" y="30151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02994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12153-5AC7-49CB-9F8C-4ADF6668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2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37B080-3C8C-4B0E-A5D5-2A6909D7D203}"/>
              </a:ext>
            </a:extLst>
          </p:cNvPr>
          <p:cNvSpPr txBox="1"/>
          <p:nvPr/>
        </p:nvSpPr>
        <p:spPr>
          <a:xfrm>
            <a:off x="1889448" y="2181626"/>
            <a:ext cx="6768752" cy="291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«АКВАРИУМ»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 метод состоит в разыгрывание ситуации детей. Но учувствует не вся группа, а только ее часть. Другие же дети, которые не учувствуют, наблюдают за происходящим. Они анализируют то, как дети общаются друг с другом, как решают конфликты, как договариваются. Со стороны можно хорошо увидеть плюсы и минусы. </a:t>
            </a:r>
          </a:p>
          <a:p>
            <a:pPr indent="450215" algn="just">
              <a:lnSpc>
                <a:spcPct val="150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396BC-9A23-471A-821F-131C15373E7F}"/>
              </a:ext>
            </a:extLst>
          </p:cNvPr>
          <p:cNvSpPr txBox="1"/>
          <p:nvPr/>
        </p:nvSpPr>
        <p:spPr>
          <a:xfrm>
            <a:off x="2267744" y="5085184"/>
            <a:ext cx="6192688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«ГЕОКЭШИНГ»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игра туристического типа (игра-путешествие) результатом игры служит нахождения клада.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3975C-F176-4207-9397-CC89FB376E85}"/>
              </a:ext>
            </a:extLst>
          </p:cNvPr>
          <p:cNvSpPr txBox="1"/>
          <p:nvPr/>
        </p:nvSpPr>
        <p:spPr>
          <a:xfrm>
            <a:off x="1403648" y="359449"/>
            <a:ext cx="7740352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ТЕХНОЛОГИЙ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12153-5AC7-49CB-9F8C-4ADF6668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2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3975C-F176-4207-9397-CC89FB376E85}"/>
              </a:ext>
            </a:extLst>
          </p:cNvPr>
          <p:cNvSpPr txBox="1"/>
          <p:nvPr/>
        </p:nvSpPr>
        <p:spPr>
          <a:xfrm>
            <a:off x="1403648" y="359449"/>
            <a:ext cx="7200800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ТЕХНОЛОГИЙ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30A0E-CEA7-4BD5-A220-AA0FD2663B15}"/>
              </a:ext>
            </a:extLst>
          </p:cNvPr>
          <p:cNvSpPr txBox="1"/>
          <p:nvPr/>
        </p:nvSpPr>
        <p:spPr>
          <a:xfrm>
            <a:off x="1835696" y="1867319"/>
            <a:ext cx="6624736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НАОБОРОТ»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метод, в ходе которого дети делятся на две команды.  Педагог подбирает очень хорошо знакомую сказку детям, где бы они смогли внести изменения в сказку.  Дети могут заменить понятия на противоположные, но при этом чтобы смысл сказки не был потерян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60B5A-8DD0-400D-AFD6-BF3A39A6E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01972"/>
            <a:ext cx="3744416" cy="26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12153-5AC7-49CB-9F8C-4ADF6668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2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3975C-F176-4207-9397-CC89FB376E85}"/>
              </a:ext>
            </a:extLst>
          </p:cNvPr>
          <p:cNvSpPr txBox="1"/>
          <p:nvPr/>
        </p:nvSpPr>
        <p:spPr>
          <a:xfrm>
            <a:off x="1403648" y="359449"/>
            <a:ext cx="7200800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ТЕХНОЛОГИЙ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DC037-6123-4BBC-9718-5AE714D5C1AD}"/>
              </a:ext>
            </a:extLst>
          </p:cNvPr>
          <p:cNvSpPr txBox="1"/>
          <p:nvPr/>
        </p:nvSpPr>
        <p:spPr>
          <a:xfrm>
            <a:off x="1763688" y="2413337"/>
            <a:ext cx="6840760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«РЕКЛАМА»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метод, в ходе которого дети делятся на две команды. Детям предлагается выбрать любой предмет, который они будут представлять противоположной командой. Рассказ должен быть таким, чтобы этот предмет, который они представляют вызвал интерес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3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6969EE-28DE-4724-AAAC-1893AE67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61" y="399"/>
            <a:ext cx="9144001" cy="702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141FF2-40D3-4D75-8972-D446925A5559}"/>
              </a:ext>
            </a:extLst>
          </p:cNvPr>
          <p:cNvSpPr txBox="1"/>
          <p:nvPr/>
        </p:nvSpPr>
        <p:spPr>
          <a:xfrm>
            <a:off x="1619672" y="674699"/>
            <a:ext cx="7056784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«ДЕРЕВО ЗНАНИЙ»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коммуникативные навыки, способность договариваться и решать общие задачи. Включает в себя несколько этапов: сначала перед детьми ставится проблема, у которой нету определенного решения. Далее предполагают какие пути есть для решения проблемы. После этого, идет решение самой проблемы.  Например, «Что нужно дереву для счастья?».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30741-5D27-4093-9733-B6629709007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6" t="41961" r="39583" b="21551"/>
          <a:stretch/>
        </p:blipFill>
        <p:spPr bwMode="auto">
          <a:xfrm>
            <a:off x="2267744" y="3515099"/>
            <a:ext cx="2952328" cy="3226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93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52EF7C-F543-41AF-B661-67C2A1C7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02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74FDB-7FA8-499E-8257-2A8FB86ECCCC}"/>
              </a:ext>
            </a:extLst>
          </p:cNvPr>
          <p:cNvSpPr txBox="1"/>
          <p:nvPr/>
        </p:nvSpPr>
        <p:spPr>
          <a:xfrm>
            <a:off x="4144203" y="628128"/>
            <a:ext cx="4594122" cy="295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детьми рассматриваем схему дерева.  Ствол — это сама проблема, которую стоит решить. Ветки — это пути решения проблемы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предположения о том, как можно или с помощью чего решить проблему. Кружочки - «листочки» решение проблемы.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8751AD-69C9-40D0-BB73-6DF93043AF9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6" t="41961" r="39583" b="21551"/>
          <a:stretch/>
        </p:blipFill>
        <p:spPr bwMode="auto">
          <a:xfrm>
            <a:off x="1479907" y="724654"/>
            <a:ext cx="2664296" cy="2756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83131-8166-423D-B483-3186D22F1D06}"/>
              </a:ext>
            </a:extLst>
          </p:cNvPr>
          <p:cNvSpPr txBox="1"/>
          <p:nvPr/>
        </p:nvSpPr>
        <p:spPr>
          <a:xfrm>
            <a:off x="2051721" y="3754882"/>
            <a:ext cx="6686604" cy="1704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проблемы происходит по подгруппам. Дети договариваются, обсуждают и рисуют, к примеру, бабочку, птичку и тому подобное, размещая их на «дереве решений» и объясняют свой выбор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913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533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Шабалина</dc:creator>
  <cp:lastModifiedBy>анастасия соловьева</cp:lastModifiedBy>
  <cp:revision>361</cp:revision>
  <dcterms:created xsi:type="dcterms:W3CDTF">2017-03-16T13:18:00Z</dcterms:created>
  <dcterms:modified xsi:type="dcterms:W3CDTF">2022-11-03T08:12:27Z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