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5" r:id="rId10"/>
    <p:sldId id="268" r:id="rId11"/>
    <p:sldId id="270" r:id="rId12"/>
    <p:sldId id="271" r:id="rId13"/>
    <p:sldId id="272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bov Andriianova" initials="LA" lastIdx="1" clrIdx="0">
    <p:extLst>
      <p:ext uri="{19B8F6BF-5375-455C-9EA6-DF929625EA0E}">
        <p15:presenceInfo xmlns:p15="http://schemas.microsoft.com/office/powerpoint/2012/main" userId="9308051cbc12ab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1" cy="374642"/>
          </a:xfrm>
        </p:spPr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1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8" y="4697362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1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5516717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2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3" y="381002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70" y="753535"/>
            <a:ext cx="10151532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0" y="3959862"/>
            <a:ext cx="10151532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3" y="381002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29" y="2701290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39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4" y="1124702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648317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3" y="378885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5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7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4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3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61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4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4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6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21" y="4191002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21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21" y="4873766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2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6" y="2362200"/>
            <a:ext cx="344893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5" y="487376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2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9" y="2362200"/>
            <a:ext cx="344787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3"/>
            <a:ext cx="345244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9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8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1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3" y="379943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2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8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3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53535"/>
            <a:ext cx="10820398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6" y="3641726"/>
            <a:ext cx="10490201" cy="955675"/>
          </a:xfrm>
        </p:spPr>
        <p:txBody>
          <a:bodyPr>
            <a:normAutofit/>
          </a:bodyPr>
          <a:lstStyle>
            <a:lvl1pPr marL="0" indent="0" algn="r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3" y="381002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3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9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4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601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3132668"/>
            <a:ext cx="5311774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3132668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4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1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5" y="746761"/>
            <a:ext cx="6510619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3124201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8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524000"/>
            <a:ext cx="6873241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3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3124201"/>
            <a:ext cx="6873241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3" y="764373"/>
            <a:ext cx="8610601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2194562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DB42-C257-47F4-8B09-4A8AA0A5C4F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4" y="635584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1" y="381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0D8B-6DC4-4128-B41B-71AE6082B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3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22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Методика проектирования физкультурного </a:t>
            </a:r>
            <a:r>
              <a:rPr lang="ru-RU" sz="4400" smtClean="0"/>
              <a:t>досуга в </a:t>
            </a:r>
            <a:r>
              <a:rPr lang="ru-RU" sz="4400" dirty="0" smtClean="0"/>
              <a:t>свете реализации ФГОС ДОУ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2374"/>
            <a:ext cx="9448800" cy="869429"/>
          </a:xfrm>
        </p:spPr>
        <p:txBody>
          <a:bodyPr anchor="ctr"/>
          <a:lstStyle/>
          <a:p>
            <a:r>
              <a:rPr lang="ru-RU" b="1" dirty="0" smtClean="0"/>
              <a:t>Андриянова Л.В. – </a:t>
            </a:r>
            <a:r>
              <a:rPr lang="ru-RU" dirty="0" smtClean="0"/>
              <a:t>воспитатель ГБДОУ детский сад № 116 Выборгского района, г.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82" y="1049310"/>
            <a:ext cx="1166234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</a:rPr>
              <a:t>Неделя </a:t>
            </a:r>
            <a:r>
              <a:rPr lang="ru-RU" sz="2400" dirty="0" smtClean="0">
                <a:ea typeface="Calibri" panose="020F0502020204030204" pitchFamily="34" charset="0"/>
              </a:rPr>
              <a:t>здоровья в рамках </a:t>
            </a:r>
            <a:r>
              <a:rPr lang="ru-RU" sz="2400" dirty="0">
                <a:ea typeface="Calibri" panose="020F0502020204030204" pitchFamily="34" charset="0"/>
              </a:rPr>
              <a:t>проекта «Азбука спорта</a:t>
            </a:r>
            <a:r>
              <a:rPr lang="ru-RU" sz="2400" dirty="0" smtClean="0">
                <a:ea typeface="Calibri" panose="020F0502020204030204" pitchFamily="34" charset="0"/>
              </a:rPr>
              <a:t>» </a:t>
            </a:r>
          </a:p>
          <a:p>
            <a:r>
              <a:rPr lang="ru-RU" sz="2000" dirty="0" smtClean="0"/>
              <a:t>План:</a:t>
            </a:r>
          </a:p>
          <a:p>
            <a:r>
              <a:rPr lang="ru-RU" sz="2000" dirty="0" smtClean="0"/>
              <a:t>1-й </a:t>
            </a:r>
            <a:r>
              <a:rPr lang="ru-RU" sz="2000" dirty="0"/>
              <a:t>день.</a:t>
            </a:r>
          </a:p>
          <a:p>
            <a:r>
              <a:rPr lang="ru-RU" b="1" i="1" dirty="0"/>
              <a:t>Утро</a:t>
            </a:r>
            <a:r>
              <a:rPr lang="ru-RU" i="1" dirty="0"/>
              <a:t>.</a:t>
            </a:r>
            <a:r>
              <a:rPr lang="ru-RU" dirty="0"/>
              <a:t> «Хочу быть сильным, ловким». Рассказы детей о спортивных </a:t>
            </a:r>
            <a:r>
              <a:rPr lang="ru-RU" dirty="0" smtClean="0"/>
              <a:t>увлечениях, достижениях в спорте. Подготовка стенда «Наши достижения». На </a:t>
            </a:r>
            <a:r>
              <a:rPr lang="ru-RU" dirty="0"/>
              <a:t>прогулке – подвижные игры разных народов.</a:t>
            </a:r>
          </a:p>
          <a:p>
            <a:r>
              <a:rPr lang="ru-RU" b="1" i="1" dirty="0"/>
              <a:t>Вечер</a:t>
            </a:r>
            <a:r>
              <a:rPr lang="ru-RU" i="1" dirty="0"/>
              <a:t>.</a:t>
            </a:r>
            <a:r>
              <a:rPr lang="ru-RU" dirty="0"/>
              <a:t> Дидактическая игра «Угадай вид спорта».</a:t>
            </a:r>
          </a:p>
          <a:p>
            <a:r>
              <a:rPr lang="ru-RU" dirty="0"/>
              <a:t> </a:t>
            </a:r>
            <a:r>
              <a:rPr lang="ru-RU" sz="2000" dirty="0" smtClean="0"/>
              <a:t>2-й </a:t>
            </a:r>
            <a:r>
              <a:rPr lang="ru-RU" sz="2000" dirty="0"/>
              <a:t>день.</a:t>
            </a:r>
          </a:p>
          <a:p>
            <a:r>
              <a:rPr lang="ru-RU" b="1" i="1" dirty="0"/>
              <a:t>Утро.</a:t>
            </a:r>
            <a:r>
              <a:rPr lang="ru-RU" dirty="0"/>
              <a:t> Досуг «Мой веселый звонкий мяч»: история рождения мяча; игры и упражнения с большим мячом; эстафеты с мячом; исследование мячей, изготовленных из разного материала (тряпичные, кожаные, пластмассовые, резиновые, шерстяные).</a:t>
            </a:r>
          </a:p>
          <a:p>
            <a:r>
              <a:rPr lang="ru-RU" b="1" i="1" dirty="0"/>
              <a:t>Вечер</a:t>
            </a:r>
            <a:r>
              <a:rPr lang="ru-RU" i="1" dirty="0"/>
              <a:t>.</a:t>
            </a:r>
            <a:r>
              <a:rPr lang="ru-RU" dirty="0"/>
              <a:t> Коллаж «Плывем, едем, скачем</a:t>
            </a:r>
            <a:r>
              <a:rPr lang="ru-RU" dirty="0" smtClean="0"/>
              <a:t>».</a:t>
            </a:r>
          </a:p>
          <a:p>
            <a:r>
              <a:rPr lang="ru-RU" sz="2000" dirty="0"/>
              <a:t>3-й день.</a:t>
            </a:r>
          </a:p>
          <a:p>
            <a:r>
              <a:rPr lang="ru-RU" b="1" i="1" dirty="0"/>
              <a:t>Утро.</a:t>
            </a:r>
            <a:r>
              <a:rPr lang="ru-RU" dirty="0"/>
              <a:t> На прогулке – коллективные </a:t>
            </a:r>
            <a:r>
              <a:rPr lang="ru-RU" dirty="0" smtClean="0"/>
              <a:t>игры-эстафеты </a:t>
            </a:r>
            <a:r>
              <a:rPr lang="ru-RU" dirty="0"/>
              <a:t>«Один за всех и все за одного».</a:t>
            </a:r>
          </a:p>
          <a:p>
            <a:r>
              <a:rPr lang="ru-RU" b="1" i="1" dirty="0"/>
              <a:t>Вечер</a:t>
            </a:r>
            <a:r>
              <a:rPr lang="ru-RU" i="1" dirty="0"/>
              <a:t>.</a:t>
            </a:r>
            <a:r>
              <a:rPr lang="ru-RU" dirty="0"/>
              <a:t> Рисование «Папа, мама, я – спортивная семья».</a:t>
            </a:r>
          </a:p>
          <a:p>
            <a:r>
              <a:rPr lang="ru-RU" sz="2000" dirty="0" smtClean="0"/>
              <a:t>4-й </a:t>
            </a:r>
            <a:r>
              <a:rPr lang="ru-RU" sz="2000" dirty="0"/>
              <a:t>день.</a:t>
            </a:r>
          </a:p>
          <a:p>
            <a:r>
              <a:rPr lang="ru-RU" b="1" i="1" dirty="0"/>
              <a:t>Утро</a:t>
            </a:r>
            <a:r>
              <a:rPr lang="ru-RU" i="1" dirty="0" smtClean="0"/>
              <a:t>. </a:t>
            </a:r>
            <a:r>
              <a:rPr lang="ru-RU" dirty="0" smtClean="0"/>
              <a:t>Спортивный </a:t>
            </a:r>
            <a:r>
              <a:rPr lang="ru-RU" dirty="0"/>
              <a:t>праздник «День спорта в детском саду».</a:t>
            </a:r>
          </a:p>
          <a:p>
            <a:r>
              <a:rPr lang="ru-RU" b="1" i="1" dirty="0"/>
              <a:t>Вечер</a:t>
            </a:r>
            <a:r>
              <a:rPr lang="ru-RU" i="1" dirty="0" smtClean="0"/>
              <a:t>. </a:t>
            </a:r>
            <a:r>
              <a:rPr lang="ru-RU" dirty="0" smtClean="0"/>
              <a:t>Оформление </a:t>
            </a:r>
            <a:r>
              <a:rPr lang="ru-RU" dirty="0"/>
              <a:t>итогового </a:t>
            </a:r>
            <a:r>
              <a:rPr lang="ru-RU" dirty="0" smtClean="0"/>
              <a:t>стенда.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73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2" y="104932"/>
            <a:ext cx="2428406" cy="449704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>Фотоотчет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901" y="554636"/>
            <a:ext cx="3222885" cy="316292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фото 1 – оформление подготовительного этапа (стенд «Наши достижения», газета «Дорогой спорта» (история талисманов Сочи 2014</a:t>
            </a:r>
          </a:p>
          <a:p>
            <a:r>
              <a:rPr lang="ru-RU" sz="1400" dirty="0" smtClean="0"/>
              <a:t>фото 2,3 – эстафета и награждение</a:t>
            </a:r>
          </a:p>
          <a:p>
            <a:r>
              <a:rPr lang="ru-RU" sz="1400" dirty="0" smtClean="0"/>
              <a:t>фото 4 – команда «Супермены» (форма соответствует разным видам спорта)</a:t>
            </a:r>
          </a:p>
          <a:p>
            <a:r>
              <a:rPr lang="ru-RU" sz="1400" dirty="0" smtClean="0"/>
              <a:t>Фото 5 – рефлексия (что узнали, чему научились, к чему будем стремиться. </a:t>
            </a: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548" y="329784"/>
            <a:ext cx="2398426" cy="2248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80" y="3972393"/>
            <a:ext cx="3540805" cy="2683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091" y="329784"/>
            <a:ext cx="2763194" cy="2248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347" y="329784"/>
            <a:ext cx="2290371" cy="2248524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128" y="2750297"/>
            <a:ext cx="7375157" cy="4107703"/>
          </a:xfrm>
        </p:spPr>
      </p:pic>
    </p:spTree>
    <p:extLst>
      <p:ext uri="{BB962C8B-B14F-4D97-AF65-F5344CB8AC3E}">
        <p14:creationId xmlns:p14="http://schemas.microsoft.com/office/powerpoint/2010/main" val="395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2" y="104932"/>
            <a:ext cx="1618937" cy="449704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Фотоотчет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902" y="554636"/>
            <a:ext cx="2345960" cy="259329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«Игры народов мира»</a:t>
            </a:r>
          </a:p>
          <a:p>
            <a:r>
              <a:rPr lang="ru-RU" sz="1400" dirty="0" smtClean="0"/>
              <a:t>фото 1 – разминка</a:t>
            </a:r>
          </a:p>
          <a:p>
            <a:r>
              <a:rPr lang="ru-RU" sz="1400" dirty="0" smtClean="0"/>
              <a:t>Фото 2 – команда</a:t>
            </a:r>
          </a:p>
          <a:p>
            <a:r>
              <a:rPr lang="ru-RU" sz="1400" dirty="0" smtClean="0"/>
              <a:t>Фото 3 – эстафета</a:t>
            </a:r>
          </a:p>
          <a:p>
            <a:r>
              <a:rPr lang="ru-RU" sz="1400" dirty="0" smtClean="0"/>
              <a:t>Фото 4 – мы разные</a:t>
            </a:r>
          </a:p>
          <a:p>
            <a:r>
              <a:rPr lang="ru-RU" sz="1400" dirty="0" smtClean="0"/>
              <a:t>Фото 5 – Рыбаки и рыбки</a:t>
            </a:r>
          </a:p>
          <a:p>
            <a:r>
              <a:rPr lang="ru-RU" sz="1400" dirty="0" smtClean="0"/>
              <a:t>Фото 6 – не унывай</a:t>
            </a:r>
          </a:p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184" y="224853"/>
            <a:ext cx="3402767" cy="26682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62" y="239843"/>
            <a:ext cx="3200400" cy="2668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4" y="3267857"/>
            <a:ext cx="4032354" cy="31479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039" y="3267857"/>
            <a:ext cx="3462728" cy="31479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560" y="3267857"/>
            <a:ext cx="3702571" cy="3147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883" y="239843"/>
            <a:ext cx="2668248" cy="26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2" y="104932"/>
            <a:ext cx="1618937" cy="449704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Фотоотчет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902" y="779489"/>
            <a:ext cx="2364764" cy="2615784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Фолклерный</a:t>
            </a:r>
            <a:r>
              <a:rPr lang="ru-RU" sz="1400" dirty="0" smtClean="0"/>
              <a:t> физкультурный досуг «Масленица»</a:t>
            </a:r>
          </a:p>
          <a:p>
            <a:r>
              <a:rPr lang="ru-RU" sz="1400" dirty="0" smtClean="0"/>
              <a:t>фото 1 – Масленица идет</a:t>
            </a:r>
          </a:p>
          <a:p>
            <a:r>
              <a:rPr lang="ru-RU" sz="1400" dirty="0" smtClean="0"/>
              <a:t>Фото 2 – Запрягайте, кони</a:t>
            </a:r>
          </a:p>
          <a:p>
            <a:r>
              <a:rPr lang="ru-RU" sz="1400" dirty="0" smtClean="0"/>
              <a:t>Фото 3 – перетягивание каната</a:t>
            </a:r>
          </a:p>
          <a:p>
            <a:r>
              <a:rPr lang="ru-RU" sz="1400" dirty="0" smtClean="0"/>
              <a:t>Фото 4 – Забег</a:t>
            </a:r>
          </a:p>
          <a:p>
            <a:endParaRPr lang="ru-RU" sz="1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298" y="104932"/>
            <a:ext cx="4865558" cy="329034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488" y="104932"/>
            <a:ext cx="4424663" cy="3290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547" y="3482077"/>
            <a:ext cx="6700604" cy="3208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2" y="3482076"/>
            <a:ext cx="4975265" cy="32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61258"/>
            <a:ext cx="11114314" cy="682171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/>
              <a:t>Использованная литература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4636" y="1259174"/>
            <a:ext cx="10960032" cy="5054540"/>
          </a:xfrm>
        </p:spPr>
        <p:txBody>
          <a:bodyPr anchor="ctr">
            <a:normAutofit/>
          </a:bodyPr>
          <a:lstStyle/>
          <a:p>
            <a:pPr algn="l"/>
            <a:r>
              <a:rPr lang="ru-RU" sz="2400" dirty="0"/>
              <a:t>1</a:t>
            </a:r>
            <a:r>
              <a:rPr lang="ru-RU" sz="2400" dirty="0" smtClean="0"/>
              <a:t>. Андриянова </a:t>
            </a:r>
            <a:r>
              <a:rPr lang="ru-RU" sz="2400" dirty="0"/>
              <a:t>Л.В. Обучение как компонент образовательного процесса //Актуальные проблемы непрерывного педагогического образования. </a:t>
            </a:r>
            <a:r>
              <a:rPr lang="ru-RU" sz="2400" dirty="0" smtClean="0"/>
              <a:t>Выпуск. </a:t>
            </a:r>
            <a:r>
              <a:rPr lang="ru-RU" sz="2400" dirty="0"/>
              <a:t>2. Экспериментальные материалы к курсам педагогики в системе многоуровневого образования. – СПб.: Образование, 1995, - 226 с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dirty="0" smtClean="0"/>
              <a:t>2. </a:t>
            </a:r>
            <a:r>
              <a:rPr lang="ru-RU" sz="2400" dirty="0" err="1" smtClean="0"/>
              <a:t>Бочарова</a:t>
            </a:r>
            <a:r>
              <a:rPr lang="ru-RU" sz="2400" dirty="0" smtClean="0"/>
              <a:t> </a:t>
            </a:r>
            <a:r>
              <a:rPr lang="ru-RU" sz="2400" dirty="0"/>
              <a:t>Н.И., Тихонова О.Г. Организация досуга в семье: Учеб. Пособие для студ. </a:t>
            </a:r>
            <a:r>
              <a:rPr lang="ru-RU" sz="2400" dirty="0" err="1" smtClean="0"/>
              <a:t>Высш</a:t>
            </a:r>
            <a:r>
              <a:rPr lang="ru-RU" sz="2400" dirty="0" smtClean="0"/>
              <a:t>. </a:t>
            </a:r>
            <a:r>
              <a:rPr lang="ru-RU" sz="2400" dirty="0"/>
              <a:t>Учеб. Заведений. – М</a:t>
            </a:r>
            <a:r>
              <a:rPr lang="ru-RU" sz="2400" dirty="0" smtClean="0"/>
              <a:t>.: Изд</a:t>
            </a:r>
            <a:r>
              <a:rPr lang="ru-RU" sz="2400" dirty="0"/>
              <a:t>. Центр «Академия, 2001</a:t>
            </a:r>
            <a:r>
              <a:rPr lang="ru-RU" sz="2400" dirty="0" smtClean="0"/>
              <a:t>, - 208с</a:t>
            </a:r>
            <a:r>
              <a:rPr lang="ru-RU" sz="2400" dirty="0"/>
              <a:t>.</a:t>
            </a:r>
            <a:endParaRPr lang="ru-RU" sz="2400" dirty="0" smtClean="0"/>
          </a:p>
          <a:p>
            <a:pPr algn="l"/>
            <a:r>
              <a:rPr lang="ru-RU" sz="2400" dirty="0" smtClean="0"/>
              <a:t>3. Теория </a:t>
            </a:r>
            <a:r>
              <a:rPr lang="ru-RU" sz="2400" dirty="0"/>
              <a:t>и методика физической культуры дошкольников: Учеб. Пособие для студентов академий, университетов, институтов физической культуры и факультетов физической культуры педагогических ВУЗов /Под ред. С.О. Филипповой, Г.Н. Понамарева. - СПб., «ДЕТСТВО-ПРЕСС», М., ТЦ «Сфера</a:t>
            </a:r>
            <a:r>
              <a:rPr lang="ru-RU" sz="2400" dirty="0" smtClean="0"/>
              <a:t>», 2008</a:t>
            </a:r>
            <a:r>
              <a:rPr lang="ru-RU" sz="2400" dirty="0"/>
              <a:t>, - 656 с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7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7267" y="522515"/>
            <a:ext cx="39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+mj-lt"/>
                <a:cs typeface="Times New Roman" panose="02020603050405020304" pitchFamily="18" charset="0"/>
              </a:rPr>
              <a:t>П  л  а  н: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1" y="1699720"/>
            <a:ext cx="10097610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11" indent="-457211">
              <a:buAutoNum type="arabicPeriod"/>
            </a:pPr>
            <a:r>
              <a:rPr lang="ru-RU" sz="2800" dirty="0"/>
              <a:t>Понятие методика проектирования физкультурного </a:t>
            </a:r>
            <a:r>
              <a:rPr lang="ru-RU" sz="2800" dirty="0" smtClean="0"/>
              <a:t>досуга</a:t>
            </a:r>
            <a:endParaRPr lang="ru-RU" sz="2800" dirty="0"/>
          </a:p>
          <a:p>
            <a:pPr marL="457211" indent="-457211">
              <a:buAutoNum type="arabicPeriod"/>
            </a:pPr>
            <a:r>
              <a:rPr lang="ru-RU" sz="2800" dirty="0"/>
              <a:t>Алгоритм методики проектирования физкультурного досуга в образовательном процессе </a:t>
            </a:r>
            <a:r>
              <a:rPr lang="ru-RU" sz="2800" dirty="0" smtClean="0"/>
              <a:t>ДОУ (блок-схема) </a:t>
            </a:r>
            <a:endParaRPr lang="ru-RU" sz="2800" dirty="0"/>
          </a:p>
          <a:p>
            <a:r>
              <a:rPr lang="ru-RU" sz="2800" dirty="0"/>
              <a:t>2.1. Компоненты, их краткая </a:t>
            </a:r>
            <a:r>
              <a:rPr lang="ru-RU" sz="2800" dirty="0" smtClean="0"/>
              <a:t>характеристика, иерархия и взаимосвязи</a:t>
            </a:r>
            <a:endParaRPr lang="ru-RU" sz="2800" dirty="0"/>
          </a:p>
          <a:p>
            <a:r>
              <a:rPr lang="ru-RU" sz="2800" dirty="0" smtClean="0"/>
              <a:t>3</a:t>
            </a:r>
            <a:r>
              <a:rPr lang="ru-RU" sz="2800" dirty="0"/>
              <a:t>. Структура и этапы физкультурного </a:t>
            </a:r>
            <a:r>
              <a:rPr lang="ru-RU" sz="2800" dirty="0" smtClean="0"/>
              <a:t>досуга</a:t>
            </a:r>
            <a:endParaRPr lang="ru-RU" sz="2800" dirty="0"/>
          </a:p>
          <a:p>
            <a:r>
              <a:rPr lang="ru-RU" sz="2800" dirty="0"/>
              <a:t>4. Методические приемы проведения физкультурного </a:t>
            </a:r>
            <a:r>
              <a:rPr lang="ru-RU" sz="2800" dirty="0" smtClean="0"/>
              <a:t>досуга с </a:t>
            </a:r>
            <a:r>
              <a:rPr lang="ru-RU" sz="2800" dirty="0"/>
              <a:t>детьми старшей возрастной </a:t>
            </a:r>
            <a:r>
              <a:rPr lang="ru-RU" sz="2800" dirty="0" smtClean="0"/>
              <a:t>группы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17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7" y="104931"/>
            <a:ext cx="10861625" cy="1079292"/>
          </a:xfrm>
        </p:spPr>
        <p:txBody>
          <a:bodyPr anchor="t">
            <a:normAutofit/>
          </a:bodyPr>
          <a:lstStyle/>
          <a:p>
            <a:pPr algn="ctr"/>
            <a:r>
              <a:rPr lang="ru-RU" sz="3600" dirty="0"/>
              <a:t>1. Понятие методика проектирования физкультурного досуга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9489" y="1289155"/>
            <a:ext cx="10735180" cy="4781861"/>
          </a:xfrm>
        </p:spPr>
        <p:txBody>
          <a:bodyPr anchor="ctr">
            <a:normAutofit/>
          </a:bodyPr>
          <a:lstStyle/>
          <a:p>
            <a:pPr algn="l"/>
            <a:r>
              <a:rPr lang="ru-RU" dirty="0" smtClean="0"/>
              <a:t>Метод </a:t>
            </a:r>
            <a:r>
              <a:rPr lang="en-US" dirty="0" smtClean="0"/>
              <a:t>[</a:t>
            </a:r>
            <a:r>
              <a:rPr lang="ru-RU" dirty="0" smtClean="0"/>
              <a:t>греч.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љqodoj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/>
              <a:t>methodos</a:t>
            </a:r>
            <a:r>
              <a:rPr lang="ru-RU" sz="2400" dirty="0"/>
              <a:t>]</a:t>
            </a:r>
            <a:r>
              <a:rPr lang="en-US" sz="2400" dirty="0"/>
              <a:t> - </a:t>
            </a:r>
            <a:r>
              <a:rPr lang="ru-RU" dirty="0"/>
              <a:t>1) способ познания, исследования явлений природы и общественной жизни; 2) прием, способ или образ действия.</a:t>
            </a:r>
            <a:r>
              <a:rPr lang="ru-RU" dirty="0" smtClean="0"/>
              <a:t> </a:t>
            </a:r>
            <a:endParaRPr lang="en-US" dirty="0" smtClean="0"/>
          </a:p>
          <a:p>
            <a:pPr algn="l"/>
            <a:r>
              <a:rPr lang="ru-RU" dirty="0"/>
              <a:t>М</a:t>
            </a:r>
            <a:r>
              <a:rPr lang="ru-RU" dirty="0" smtClean="0"/>
              <a:t>етодика </a:t>
            </a:r>
            <a:r>
              <a:rPr lang="ru-RU" dirty="0"/>
              <a:t>[гр. </a:t>
            </a:r>
            <a:r>
              <a:rPr lang="ru-RU" dirty="0" err="1"/>
              <a:t>methodike</a:t>
            </a:r>
            <a:r>
              <a:rPr lang="ru-RU" dirty="0"/>
              <a:t>] -  </a:t>
            </a:r>
            <a:r>
              <a:rPr lang="ru-RU" dirty="0" smtClean="0"/>
              <a:t>1) совокупность </a:t>
            </a:r>
            <a:r>
              <a:rPr lang="ru-RU" dirty="0"/>
              <a:t>методов, приемов целесообразного проведения </a:t>
            </a:r>
            <a:r>
              <a:rPr lang="ru-RU" dirty="0" smtClean="0"/>
              <a:t>какой-либо работы; 2) </a:t>
            </a:r>
            <a:r>
              <a:rPr lang="ru-RU" dirty="0"/>
              <a:t>отрасль педагогической науки, исследующая закономерности обучения определенному учебному </a:t>
            </a:r>
            <a:r>
              <a:rPr lang="ru-RU" dirty="0" smtClean="0"/>
              <a:t>предмету.</a:t>
            </a:r>
          </a:p>
          <a:p>
            <a:pPr algn="l"/>
            <a:r>
              <a:rPr lang="ru-RU" dirty="0" smtClean="0"/>
              <a:t>«Методика</a:t>
            </a:r>
            <a:r>
              <a:rPr lang="ru-RU" dirty="0"/>
              <a:t>, методики, жен. Система правил, изложение методов обучения чему-нибудь или выполнения какой-нибудь работы. Методика арифметики. Методика научного исследования. Методика пожарного </a:t>
            </a:r>
            <a:r>
              <a:rPr lang="ru-RU" dirty="0" smtClean="0"/>
              <a:t>дела» (Толковый словарь Ушакова).</a:t>
            </a:r>
          </a:p>
          <a:p>
            <a:pPr algn="l"/>
            <a:r>
              <a:rPr lang="ru-RU" dirty="0" smtClean="0"/>
              <a:t>Методика - фиксированная </a:t>
            </a:r>
            <a:r>
              <a:rPr lang="ru-RU" dirty="0"/>
              <a:t>совокупность приемов практической деятельности, приводящей к заранее определенному </a:t>
            </a:r>
            <a:r>
              <a:rPr lang="ru-RU" dirty="0" smtClean="0"/>
              <a:t>результату (Философская энциклопедия).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4224" y="661566"/>
            <a:ext cx="9833547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/>
              <a:t>Опираясь на системный и </a:t>
            </a:r>
            <a:r>
              <a:rPr lang="ru-RU" sz="2400" dirty="0" err="1"/>
              <a:t>деятельностный</a:t>
            </a:r>
            <a:r>
              <a:rPr lang="ru-RU" sz="2400" dirty="0"/>
              <a:t> подходы в педагогике, </a:t>
            </a:r>
            <a:r>
              <a:rPr lang="ru-RU" sz="2400" b="1" i="1" dirty="0"/>
              <a:t>методика</a:t>
            </a:r>
            <a:r>
              <a:rPr lang="ru-RU" sz="2400" dirty="0"/>
              <a:t> физкультурного досуга проектируется как </a:t>
            </a:r>
            <a:r>
              <a:rPr lang="ru-RU" sz="2400" b="1" i="1" dirty="0"/>
              <a:t>система</a:t>
            </a:r>
            <a:r>
              <a:rPr lang="ru-RU" sz="2400" dirty="0"/>
              <a:t>, а образовательный </a:t>
            </a:r>
            <a:r>
              <a:rPr lang="ru-RU" sz="2400" b="1" i="1" dirty="0"/>
              <a:t>процесс</a:t>
            </a:r>
            <a:r>
              <a:rPr lang="ru-RU" sz="2400" dirty="0"/>
              <a:t>, как педагогически целесообразное </a:t>
            </a:r>
            <a:r>
              <a:rPr lang="ru-RU" sz="2400" b="1" i="1" dirty="0"/>
              <a:t>взаимодействие</a:t>
            </a:r>
            <a:r>
              <a:rPr lang="ru-RU" sz="2400" dirty="0"/>
              <a:t> педагогов и воспитанников ДОУ, направленное на достижение конкретных результатов в области физического развития детей средствами досуговой деятельности.</a:t>
            </a:r>
          </a:p>
          <a:p>
            <a:endParaRPr lang="ru-RU" sz="2400" dirty="0"/>
          </a:p>
          <a:p>
            <a:r>
              <a:rPr lang="ru-RU" sz="2400" dirty="0"/>
              <a:t>Методика организации и проведения физкультурных досугов в образовательном процессе ДОУ – это достаточно сложный процесс, который включает в себя общепедагогический, дидактический, методический и технологический компоненты, а также этапы подготовки, собственно проведение, прогнозирование, диагностику и анализ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999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Скругленная соединительная линия 77"/>
          <p:cNvCxnSpPr/>
          <p:nvPr/>
        </p:nvCxnSpPr>
        <p:spPr>
          <a:xfrm rot="10800000">
            <a:off x="5050972" y="2365829"/>
            <a:ext cx="4296229" cy="162560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11" idx="0"/>
          </p:cNvCxnSpPr>
          <p:nvPr/>
        </p:nvCxnSpPr>
        <p:spPr>
          <a:xfrm>
            <a:off x="6270170" y="1159033"/>
            <a:ext cx="558800" cy="609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10" idx="0"/>
          </p:cNvCxnSpPr>
          <p:nvPr/>
        </p:nvCxnSpPr>
        <p:spPr>
          <a:xfrm flipH="1">
            <a:off x="5508170" y="1159033"/>
            <a:ext cx="297542" cy="6092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0800000">
            <a:off x="6763657" y="899884"/>
            <a:ext cx="4644572" cy="2365829"/>
          </a:xfrm>
          <a:prstGeom prst="curvedConnector3">
            <a:avLst>
              <a:gd name="adj1" fmla="val -8125"/>
            </a:avLst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203200"/>
            <a:ext cx="11596913" cy="57202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2. Алгоритм методики проектирования физкультурного досуга в образовательном процессе ДОУ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5544457" y="775221"/>
            <a:ext cx="943429" cy="2923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цель</a:t>
            </a:r>
            <a:endParaRPr lang="ru-RU" sz="1600" dirty="0"/>
          </a:p>
        </p:txBody>
      </p:sp>
      <p:sp>
        <p:nvSpPr>
          <p:cNvPr id="4" name="Солнце 3"/>
          <p:cNvSpPr/>
          <p:nvPr/>
        </p:nvSpPr>
        <p:spPr>
          <a:xfrm>
            <a:off x="4746165" y="5419403"/>
            <a:ext cx="3135093" cy="1281200"/>
          </a:xfrm>
          <a:prstGeom prst="sun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результат</a:t>
            </a:r>
            <a:endParaRPr lang="ru-RU" sz="1500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9492343" y="3265712"/>
            <a:ext cx="2293257" cy="1625601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воспитанники</a:t>
            </a:r>
            <a:endParaRPr lang="ru-RU" sz="1600" dirty="0"/>
          </a:p>
        </p:txBody>
      </p:sp>
      <p:sp>
        <p:nvSpPr>
          <p:cNvPr id="7" name="Сердце 6"/>
          <p:cNvSpPr/>
          <p:nvPr/>
        </p:nvSpPr>
        <p:spPr>
          <a:xfrm>
            <a:off x="449944" y="3265713"/>
            <a:ext cx="2583535" cy="1625601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87044" y="1169220"/>
            <a:ext cx="1712686" cy="246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принципы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9370" y="1768292"/>
            <a:ext cx="1117600" cy="293795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Задача2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70170" y="1768293"/>
            <a:ext cx="1117600" cy="305412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 3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90970" y="1768292"/>
            <a:ext cx="1146630" cy="305413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задача4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0513" y="1768292"/>
            <a:ext cx="1175657" cy="293795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задача1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9600" y="2166478"/>
            <a:ext cx="1799770" cy="3590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родители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04114" y="2166477"/>
            <a:ext cx="5196115" cy="3590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Внешние учебно-воспитательные организации</a:t>
            </a:r>
            <a:endParaRPr lang="ru-RU" sz="1600" dirty="0"/>
          </a:p>
        </p:txBody>
      </p:sp>
      <p:sp>
        <p:nvSpPr>
          <p:cNvPr id="17" name="Трапеция 16"/>
          <p:cNvSpPr/>
          <p:nvPr/>
        </p:nvSpPr>
        <p:spPr>
          <a:xfrm rot="10800000">
            <a:off x="4746166" y="2728688"/>
            <a:ext cx="3033487" cy="2017484"/>
          </a:xfrm>
          <a:prstGeom prst="trapezoid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50971" y="2824490"/>
            <a:ext cx="2336799" cy="2960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орг. формы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87044" y="3265712"/>
            <a:ext cx="2041070" cy="23223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содержание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70286" y="3628571"/>
            <a:ext cx="1698171" cy="23222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методы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44457" y="3991429"/>
            <a:ext cx="1355273" cy="21771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средства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04114" y="4325257"/>
            <a:ext cx="1059543" cy="2612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приемы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6388" y="1372117"/>
            <a:ext cx="215956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b="1" i="1" dirty="0" smtClean="0"/>
              <a:t>конкретизация задач</a:t>
            </a:r>
            <a:endParaRPr lang="ru-RU" sz="1400" b="1" i="1" dirty="0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flipV="1">
            <a:off x="711200" y="885371"/>
            <a:ext cx="4339771" cy="2235200"/>
          </a:xfrm>
          <a:prstGeom prst="curvedConnector3">
            <a:avLst>
              <a:gd name="adj1" fmla="val -284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Тройная стрелка влево/вправо/вверх 33"/>
          <p:cNvSpPr/>
          <p:nvPr/>
        </p:nvSpPr>
        <p:spPr>
          <a:xfrm>
            <a:off x="3033479" y="4746172"/>
            <a:ext cx="6589492" cy="269808"/>
          </a:xfrm>
          <a:prstGeom prst="leftRight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50548" y="4034972"/>
            <a:ext cx="163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согласование</a:t>
            </a:r>
            <a:endParaRPr lang="ru-RU" sz="1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90969" y="4136576"/>
            <a:ext cx="110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мотивов</a:t>
            </a:r>
            <a:endParaRPr lang="ru-RU" sz="1400" b="1" i="1" dirty="0"/>
          </a:p>
        </p:txBody>
      </p:sp>
      <p:cxnSp>
        <p:nvCxnSpPr>
          <p:cNvPr id="39" name="Скругленная соединительная линия 38"/>
          <p:cNvCxnSpPr/>
          <p:nvPr/>
        </p:nvCxnSpPr>
        <p:spPr>
          <a:xfrm>
            <a:off x="1655678" y="5324349"/>
            <a:ext cx="3033479" cy="696686"/>
          </a:xfrm>
          <a:prstGeom prst="curvedConnector3">
            <a:avLst>
              <a:gd name="adj1" fmla="val 239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/>
          <p:nvPr/>
        </p:nvCxnSpPr>
        <p:spPr>
          <a:xfrm flipV="1">
            <a:off x="7982857" y="5317799"/>
            <a:ext cx="2844800" cy="696686"/>
          </a:xfrm>
          <a:prstGeom prst="curvedConnector3">
            <a:avLst>
              <a:gd name="adj1" fmla="val 101020"/>
            </a:avLst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72457" y="1768292"/>
            <a:ext cx="133882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b="1" i="1" dirty="0" smtClean="0"/>
              <a:t>выдвижение</a:t>
            </a:r>
            <a:endParaRPr lang="ru-RU" sz="14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045893" y="1741643"/>
            <a:ext cx="1362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400" b="1" i="1" dirty="0" smtClean="0"/>
              <a:t>принятие</a:t>
            </a:r>
            <a:endParaRPr lang="ru-RU" sz="14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311285" y="5384800"/>
            <a:ext cx="86113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400" b="1" i="1" dirty="0" smtClean="0"/>
              <a:t>оценка</a:t>
            </a:r>
            <a:endParaRPr lang="ru-RU" sz="14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32801" y="5437091"/>
            <a:ext cx="13749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400" b="1" i="1" dirty="0" smtClean="0"/>
              <a:t>самооценка</a:t>
            </a:r>
            <a:endParaRPr lang="ru-RU" sz="1400" b="1" i="1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4165600" y="934879"/>
            <a:ext cx="1271810" cy="745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589486" y="899883"/>
            <a:ext cx="1480457" cy="780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/>
        </p:nvCxnSpPr>
        <p:spPr>
          <a:xfrm flipV="1">
            <a:off x="1712686" y="2365829"/>
            <a:ext cx="1320793" cy="899883"/>
          </a:xfrm>
          <a:prstGeom prst="curvedConnector3">
            <a:avLst>
              <a:gd name="adj1" fmla="val -274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Скругленная соединительная линия 67"/>
          <p:cNvCxnSpPr/>
          <p:nvPr/>
        </p:nvCxnSpPr>
        <p:spPr>
          <a:xfrm>
            <a:off x="8302171" y="2669194"/>
            <a:ext cx="1560284" cy="683607"/>
          </a:xfrm>
          <a:prstGeom prst="curvedConnector3">
            <a:avLst>
              <a:gd name="adj1" fmla="val -9535"/>
            </a:avLst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/>
          <p:nvPr/>
        </p:nvCxnSpPr>
        <p:spPr>
          <a:xfrm flipV="1">
            <a:off x="3033479" y="2526304"/>
            <a:ext cx="2474689" cy="1465125"/>
          </a:xfrm>
          <a:prstGeom prst="curvedConnector3">
            <a:avLst>
              <a:gd name="adj1" fmla="val 3944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трелка вниз 99"/>
          <p:cNvSpPr/>
          <p:nvPr/>
        </p:nvSpPr>
        <p:spPr>
          <a:xfrm>
            <a:off x="7590969" y="5283201"/>
            <a:ext cx="188684" cy="73128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низ 100"/>
          <p:cNvSpPr/>
          <p:nvPr/>
        </p:nvSpPr>
        <p:spPr>
          <a:xfrm>
            <a:off x="4746165" y="5283201"/>
            <a:ext cx="203205" cy="73128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низ 101"/>
          <p:cNvSpPr/>
          <p:nvPr/>
        </p:nvSpPr>
        <p:spPr>
          <a:xfrm>
            <a:off x="6589486" y="5283201"/>
            <a:ext cx="310244" cy="40937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низ 102"/>
          <p:cNvSpPr/>
          <p:nvPr/>
        </p:nvSpPr>
        <p:spPr>
          <a:xfrm>
            <a:off x="5805712" y="5283201"/>
            <a:ext cx="261258" cy="40937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87045" y="4981187"/>
            <a:ext cx="23733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i="1" dirty="0"/>
              <a:t>в</a:t>
            </a:r>
            <a:r>
              <a:rPr lang="ru-RU" sz="1400" b="1" i="1" dirty="0" smtClean="0"/>
              <a:t> з а и м о д е й с т в и е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4134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03201"/>
            <a:ext cx="11114314" cy="84182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400" dirty="0" smtClean="0"/>
              <a:t>2.1. Компоненты, их краткая характеристика, иерархия и взаимосвязи</a:t>
            </a:r>
            <a:endParaRPr 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886" y="1146629"/>
            <a:ext cx="11122781" cy="5602514"/>
          </a:xfrm>
        </p:spPr>
        <p:txBody>
          <a:bodyPr anchor="ctr">
            <a:normAutofit/>
          </a:bodyPr>
          <a:lstStyle/>
          <a:p>
            <a:pPr algn="l"/>
            <a:r>
              <a:rPr lang="ru-RU" b="1" dirty="0" smtClean="0"/>
              <a:t>Цель </a:t>
            </a:r>
            <a:r>
              <a:rPr lang="ru-RU" dirty="0" smtClean="0"/>
              <a:t>(системообразующий). Задается </a:t>
            </a:r>
            <a:r>
              <a:rPr lang="ru-RU" dirty="0"/>
              <a:t>извне и соответствует общественно значимым требованиям и прогнозируемому результату педагогического взаимодействия, формулируется в конкретном «приращении» личностных </a:t>
            </a:r>
            <a:r>
              <a:rPr lang="ru-RU" dirty="0" smtClean="0"/>
              <a:t>качеств, формировании новообразований. (</a:t>
            </a:r>
            <a:r>
              <a:rPr lang="ru-RU" sz="1600" dirty="0" smtClean="0"/>
              <a:t>Например, совершенствование физических умений и навыков, формирование ценностного отношения к здоровому образу жизни, формирование интереса к физкультуре и спорту и др.);</a:t>
            </a:r>
          </a:p>
          <a:p>
            <a:pPr algn="l"/>
            <a:r>
              <a:rPr lang="ru-RU" sz="2200" b="1" dirty="0" smtClean="0"/>
              <a:t>Принципы</a:t>
            </a:r>
            <a:r>
              <a:rPr lang="ru-RU" sz="2200" dirty="0"/>
              <a:t>, лежащие в основе физкультурной досуговой деятельности на современном </a:t>
            </a:r>
            <a:r>
              <a:rPr lang="ru-RU" sz="2200" dirty="0" smtClean="0"/>
              <a:t>этапе; </a:t>
            </a:r>
            <a:r>
              <a:rPr lang="ru-RU" sz="2200" dirty="0"/>
              <a:t>принципы, лежащие в основе индивидуальной методической концепции образовательного </a:t>
            </a:r>
            <a:r>
              <a:rPr lang="ru-RU" sz="2200" dirty="0" smtClean="0"/>
              <a:t>учреждения или конкретного педагога;</a:t>
            </a:r>
          </a:p>
          <a:p>
            <a:pPr algn="l"/>
            <a:r>
              <a:rPr lang="ru-RU" sz="2200" b="1" dirty="0" smtClean="0"/>
              <a:t>Задачи. </a:t>
            </a:r>
            <a:r>
              <a:rPr lang="ru-RU" sz="2200" dirty="0" smtClean="0"/>
              <a:t>Конкретные способы достижения поставленной цели (конкретизация цели через поставленные задачи);</a:t>
            </a:r>
          </a:p>
          <a:p>
            <a:pPr algn="l"/>
            <a:r>
              <a:rPr lang="ru-RU" b="1" dirty="0"/>
              <a:t>Содержание</a:t>
            </a:r>
            <a:r>
              <a:rPr lang="ru-RU" dirty="0"/>
              <a:t> физкультурной досуговой деятельности </a:t>
            </a:r>
            <a:r>
              <a:rPr lang="ru-RU" dirty="0" smtClean="0"/>
              <a:t>определяется </a:t>
            </a:r>
            <a:r>
              <a:rPr lang="ru-RU" dirty="0"/>
              <a:t>рамками программы, </a:t>
            </a:r>
            <a:r>
              <a:rPr lang="ru-RU" dirty="0" smtClean="0"/>
              <a:t>целью и задачами, а также возрастными и индивидуальными особенностями детей;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15" y="580570"/>
            <a:ext cx="110889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Calibri" panose="020F0502020204030204" pitchFamily="34" charset="0"/>
              </a:rPr>
              <a:t>Формы организации  </a:t>
            </a:r>
            <a:r>
              <a:rPr lang="ru-RU" sz="2000" dirty="0" smtClean="0">
                <a:ea typeface="Calibri" panose="020F0502020204030204" pitchFamily="34" charset="0"/>
              </a:rPr>
              <a:t>- праздники (физкультурные, тематические, «шутейные», подвижные игры, аттракционы, забавы, соревнования, эстафеты и т.д. </a:t>
            </a:r>
          </a:p>
          <a:p>
            <a:r>
              <a:rPr lang="ru-RU" sz="2000" b="1" dirty="0" smtClean="0">
                <a:ea typeface="Calibri" panose="020F0502020204030204" pitchFamily="34" charset="0"/>
              </a:rPr>
              <a:t>Методы проведения </a:t>
            </a:r>
            <a:r>
              <a:rPr lang="ru-RU" sz="2000" dirty="0" smtClean="0">
                <a:ea typeface="Calibri" panose="020F0502020204030204" pitchFamily="34" charset="0"/>
              </a:rPr>
              <a:t>– </a:t>
            </a:r>
            <a:r>
              <a:rPr lang="ru-RU" sz="2000" dirty="0" smtClean="0"/>
              <a:t>игровой, соревновательный, </a:t>
            </a:r>
            <a:r>
              <a:rPr lang="ru-RU" sz="2000" dirty="0"/>
              <a:t>метод сюжетного рассказа </a:t>
            </a:r>
            <a:r>
              <a:rPr lang="ru-RU" sz="2000" dirty="0" smtClean="0"/>
              <a:t>и сюжетно-ролевой, комбинированный и </a:t>
            </a:r>
            <a:r>
              <a:rPr lang="ru-RU" sz="2000" dirty="0"/>
              <a:t>метод творческих заданий</a:t>
            </a:r>
            <a:r>
              <a:rPr lang="ru-RU" sz="2000" dirty="0" smtClean="0"/>
              <a:t>.</a:t>
            </a:r>
            <a:endParaRPr lang="ru-RU" sz="2000" dirty="0" smtClean="0">
              <a:ea typeface="Calibri" panose="020F0502020204030204" pitchFamily="34" charset="0"/>
            </a:endParaRPr>
          </a:p>
          <a:p>
            <a:r>
              <a:rPr lang="ru-RU" sz="2000" b="1" dirty="0" smtClean="0">
                <a:ea typeface="Calibri" panose="020F0502020204030204" pitchFamily="34" charset="0"/>
              </a:rPr>
              <a:t>Средства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ru-RU" sz="2000" dirty="0"/>
              <a:t>- с применением физкультурного, спортивного и туристического инвентаря;</a:t>
            </a:r>
          </a:p>
          <a:p>
            <a:r>
              <a:rPr lang="ru-RU" sz="2000" dirty="0"/>
              <a:t>- с использованием природного материала (осенние листья, цветы, постройки из снега, шишки, камушки, снежки и т.д</a:t>
            </a:r>
            <a:r>
              <a:rPr lang="ru-RU" sz="2000" dirty="0" smtClean="0"/>
              <a:t>.).</a:t>
            </a:r>
            <a:endParaRPr lang="ru-RU" sz="2000" dirty="0"/>
          </a:p>
          <a:p>
            <a:r>
              <a:rPr lang="ru-RU" sz="2000" dirty="0"/>
              <a:t>-с использованием самодельного или приспособленного оборудования и инвентаря (автопокрышки, лестницы, веревки, резинки, предметы быта, тазы, ведра, лейки и др.);</a:t>
            </a:r>
          </a:p>
          <a:p>
            <a:r>
              <a:rPr lang="ru-RU" sz="2000" dirty="0"/>
              <a:t>-с сюжетными игрушками и игровыми пособиями для детей (куклы, машины, игрушки-каталки, строительный материал</a:t>
            </a:r>
            <a:r>
              <a:rPr lang="ru-RU" sz="2000" dirty="0" smtClean="0"/>
              <a:t>).</a:t>
            </a:r>
            <a:endParaRPr lang="ru-RU" sz="2000" dirty="0" smtClean="0">
              <a:ea typeface="Calibri" panose="020F0502020204030204" pitchFamily="34" charset="0"/>
            </a:endParaRPr>
          </a:p>
          <a:p>
            <a:r>
              <a:rPr lang="ru-RU" sz="2000" b="1" dirty="0" smtClean="0">
                <a:ea typeface="Calibri" panose="020F0502020204030204" pitchFamily="34" charset="0"/>
              </a:rPr>
              <a:t>Методические приемы - </a:t>
            </a:r>
            <a:r>
              <a:rPr lang="ru-RU" sz="2000" dirty="0"/>
              <a:t>конкретное проявление определенного </a:t>
            </a:r>
            <a:r>
              <a:rPr lang="ru-RU" sz="2000" dirty="0" smtClean="0"/>
              <a:t>метода. </a:t>
            </a:r>
            <a:r>
              <a:rPr lang="ru-RU" sz="2000" dirty="0"/>
              <a:t>Они определяют своеобразие используемых методов и подчеркивают индивидуальный стиль работы </a:t>
            </a:r>
            <a:r>
              <a:rPr lang="ru-RU" sz="2000" dirty="0" smtClean="0"/>
              <a:t>воспитателя.</a:t>
            </a:r>
            <a:endParaRPr lang="ru-RU" sz="2000" b="1" dirty="0" smtClean="0">
              <a:ea typeface="Calibri" panose="020F0502020204030204" pitchFamily="34" charset="0"/>
            </a:endParaRPr>
          </a:p>
          <a:p>
            <a:r>
              <a:rPr lang="ru-RU" sz="2000" b="1" dirty="0" smtClean="0"/>
              <a:t>Результат</a:t>
            </a:r>
            <a:r>
              <a:rPr lang="ru-RU" sz="2000" dirty="0" smtClean="0"/>
              <a:t>  - </a:t>
            </a:r>
            <a:r>
              <a:rPr lang="ru-RU" sz="2000" dirty="0"/>
              <a:t>выступает показателем </a:t>
            </a:r>
            <a:r>
              <a:rPr lang="ru-RU" sz="2000" dirty="0" smtClean="0"/>
              <a:t>физического развития</a:t>
            </a:r>
            <a:r>
              <a:rPr lang="ru-RU" sz="2000" dirty="0"/>
              <a:t>, знаний, умений, приобретенных в результате физкультурной досуговой деятельности. С результатом сопряжены оценка и самооценка личности ребенка, </a:t>
            </a:r>
            <a:r>
              <a:rPr lang="ru-RU" sz="2000" dirty="0" smtClean="0"/>
              <a:t>его </a:t>
            </a:r>
            <a:r>
              <a:rPr lang="ru-RU" sz="2000" dirty="0"/>
              <a:t>статус в группе, </a:t>
            </a:r>
            <a:r>
              <a:rPr lang="ru-RU" sz="2000" dirty="0" smtClean="0"/>
              <a:t>семье.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60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30" y="261258"/>
            <a:ext cx="11172370" cy="1233713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/>
              <a:t>3. </a:t>
            </a:r>
            <a:r>
              <a:rPr lang="ru-RU" sz="3600" dirty="0"/>
              <a:t>Структура и этапы физкультурного </a:t>
            </a:r>
            <a:r>
              <a:rPr lang="ru-RU" sz="3600" dirty="0" smtClean="0"/>
              <a:t>досуга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1" y="1625599"/>
            <a:ext cx="10701868" cy="4717143"/>
          </a:xfrm>
        </p:spPr>
        <p:txBody>
          <a:bodyPr/>
          <a:lstStyle/>
          <a:p>
            <a:pPr algn="l"/>
            <a:r>
              <a:rPr lang="ru-RU" dirty="0" smtClean="0"/>
              <a:t>1 этап (подготовительный): </a:t>
            </a:r>
            <a:r>
              <a:rPr lang="ru-RU" dirty="0"/>
              <a:t>составление сценария, распределение ролей и обязанностей между участниками, подбор музыкального сопровождения, оформление </a:t>
            </a:r>
            <a:r>
              <a:rPr lang="ru-RU" dirty="0" smtClean="0"/>
              <a:t>места проведения, </a:t>
            </a:r>
            <a:r>
              <a:rPr lang="ru-RU" dirty="0"/>
              <a:t>подготовка спортивной формы, эмблем, </a:t>
            </a:r>
            <a:r>
              <a:rPr lang="ru-RU" dirty="0" smtClean="0"/>
              <a:t>приглашений, призов, подарков </a:t>
            </a:r>
            <a:r>
              <a:rPr lang="ru-RU" dirty="0"/>
              <a:t>и т.д. </a:t>
            </a:r>
            <a:r>
              <a:rPr lang="ru-RU" dirty="0" smtClean="0"/>
              <a:t>Определение вида в </a:t>
            </a:r>
            <a:r>
              <a:rPr lang="ru-RU" dirty="0"/>
              <a:t>зависимости от сезона, возраста детей, наличия инвентаря, поставленных задач и интересов детей. </a:t>
            </a:r>
            <a:endParaRPr lang="ru-RU" dirty="0" smtClean="0"/>
          </a:p>
          <a:p>
            <a:pPr algn="l"/>
            <a:r>
              <a:rPr lang="ru-RU" dirty="0" smtClean="0"/>
              <a:t>2 этап (основная часть): </a:t>
            </a:r>
            <a:r>
              <a:rPr lang="ru-RU" dirty="0"/>
              <a:t>направлена на достижение главной цели и решение поставленных </a:t>
            </a:r>
            <a:r>
              <a:rPr lang="ru-RU" dirty="0" smtClean="0"/>
              <a:t>задач. Они определяют организационную форму, содержание, методы, приемы, что прописывается в сценарии.</a:t>
            </a:r>
          </a:p>
          <a:p>
            <a:pPr algn="l"/>
            <a:r>
              <a:rPr lang="ru-RU" dirty="0" smtClean="0"/>
              <a:t>3 этап (подведение итогов): </a:t>
            </a:r>
            <a:r>
              <a:rPr lang="ru-RU" dirty="0"/>
              <a:t>Награждение должно проходить торжественно, весело. Заключительный этап проведения физкультурного досуга должен стимулировать детей на дальнейшее активное участие детей в физкультурно-оздоровительной работе, создавать положительную самооценку.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149903"/>
            <a:ext cx="11101466" cy="12891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600" dirty="0"/>
              <a:t>4. Методические приемы проведения физкультурного </a:t>
            </a:r>
            <a:r>
              <a:rPr lang="ru-RU" sz="3600" dirty="0" smtClean="0"/>
              <a:t>досуга с </a:t>
            </a:r>
            <a:r>
              <a:rPr lang="ru-RU" sz="3600" dirty="0"/>
              <a:t>детьми старшей возрастной </a:t>
            </a:r>
            <a:r>
              <a:rPr lang="ru-RU" sz="3600" dirty="0" smtClean="0"/>
              <a:t>группы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852" y="1558977"/>
            <a:ext cx="11737299" cy="5045023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Проект «Азбука спорта».</a:t>
            </a:r>
          </a:p>
          <a:p>
            <a:pPr algn="l"/>
            <a:r>
              <a:rPr lang="ru-RU" sz="1800" dirty="0" smtClean="0"/>
              <a:t>Цель: </a:t>
            </a:r>
            <a:r>
              <a:rPr lang="ru-RU" sz="1800" dirty="0"/>
              <a:t>формирование интереса и ценностного отношения к здоровому образу жизни, к занятиям физической культурой, спорту, совершенствование физических умений и навыков детей в соответствии с их возрастными особенностями и индивидуальными возможностями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dirty="0" smtClean="0"/>
              <a:t>Задачи: </a:t>
            </a:r>
            <a:r>
              <a:rPr lang="ru-RU" sz="1800" dirty="0"/>
              <a:t>- создать положительную и личностно-значимую мотивацию у детей в необходимых знаниях и соответствующем поведении;</a:t>
            </a:r>
          </a:p>
          <a:p>
            <a:pPr algn="l"/>
            <a:r>
              <a:rPr lang="ru-RU" sz="1800" dirty="0"/>
              <a:t>- познакомить детей (в доступной для них форме) с понятием здоровый образ жизни;</a:t>
            </a:r>
          </a:p>
          <a:p>
            <a:pPr algn="l"/>
            <a:r>
              <a:rPr lang="ru-RU" sz="1800" dirty="0"/>
              <a:t>- развивать физические качества (скоростные, силовые, выносливости, координации и др.);</a:t>
            </a:r>
          </a:p>
          <a:p>
            <a:pPr algn="l"/>
            <a:r>
              <a:rPr lang="ru-RU" sz="1800" dirty="0"/>
              <a:t>- расширить двигательный, игровой и соревновательный опыт детей;</a:t>
            </a:r>
          </a:p>
          <a:p>
            <a:pPr algn="l"/>
            <a:r>
              <a:rPr lang="ru-RU" sz="1800" dirty="0" smtClean="0"/>
              <a:t>- формировать </a:t>
            </a:r>
            <a:r>
              <a:rPr lang="ru-RU" sz="1800" dirty="0"/>
              <a:t>у детей потребность в двигательной активности и физическом совершенствовании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dirty="0" smtClean="0"/>
              <a:t>Предварительная работа: чтение </a:t>
            </a:r>
            <a:r>
              <a:rPr lang="ru-RU" sz="1800" dirty="0"/>
              <a:t>рассказов о спорте и спортсменах</a:t>
            </a:r>
            <a:r>
              <a:rPr lang="ru-RU" sz="1800" dirty="0" smtClean="0"/>
              <a:t>;  </a:t>
            </a:r>
            <a:r>
              <a:rPr lang="ru-RU" sz="1800" dirty="0"/>
              <a:t>рассматривание иллюстраций с изображением разных видов спорта</a:t>
            </a:r>
            <a:r>
              <a:rPr lang="ru-RU" sz="1800" dirty="0" smtClean="0"/>
              <a:t>;  </a:t>
            </a:r>
            <a:r>
              <a:rPr lang="ru-RU" sz="1800" dirty="0"/>
              <a:t>экскурсия во дворец спорта, бассейн</a:t>
            </a:r>
            <a:r>
              <a:rPr lang="ru-RU" sz="1800" dirty="0" smtClean="0"/>
              <a:t>;  </a:t>
            </a:r>
            <a:r>
              <a:rPr lang="ru-RU" sz="1800" dirty="0"/>
              <a:t>знакомство с историей олимпийских игр, спортивной символикой, талисманами игр «Сочи 2014</a:t>
            </a:r>
            <a:r>
              <a:rPr lang="ru-RU" sz="1800" dirty="0" smtClean="0"/>
              <a:t>»; организация </a:t>
            </a:r>
            <a:r>
              <a:rPr lang="ru-RU" sz="1800" dirty="0"/>
              <a:t>взаимодействия с родителями для активизации познавательного интереса детей к вопросам здорового образа жизни, физической </a:t>
            </a:r>
            <a:r>
              <a:rPr lang="ru-RU" sz="1800" dirty="0" smtClean="0"/>
              <a:t>культуре </a:t>
            </a:r>
            <a:r>
              <a:rPr lang="ru-RU" sz="1800" dirty="0"/>
              <a:t>и </a:t>
            </a:r>
            <a:r>
              <a:rPr lang="ru-RU" sz="1800" dirty="0" smtClean="0"/>
              <a:t>спорту.</a:t>
            </a:r>
            <a:endParaRPr lang="ru-RU" sz="1800" dirty="0"/>
          </a:p>
          <a:p>
            <a:pPr algn="l"/>
            <a:endParaRPr lang="ru-RU" sz="1600" dirty="0" smtClean="0"/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12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1064</TotalTime>
  <Words>1272</Words>
  <Application>Microsoft Office PowerPoint</Application>
  <PresentationFormat>Широкоэкранный</PresentationFormat>
  <Paragraphs>104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След самолета</vt:lpstr>
      <vt:lpstr>Методика проектирования физкультурного досуга в свете реализации ФГОС ДОУ</vt:lpstr>
      <vt:lpstr>Презентация PowerPoint</vt:lpstr>
      <vt:lpstr>1. Понятие методика проектирования физкультурного досуга</vt:lpstr>
      <vt:lpstr>Презентация PowerPoint</vt:lpstr>
      <vt:lpstr>2. Алгоритм методики проектирования физкультурного досуга в образовательном процессе ДОУ</vt:lpstr>
      <vt:lpstr>2.1. Компоненты, их краткая характеристика, иерархия и взаимосвязи</vt:lpstr>
      <vt:lpstr>Презентация PowerPoint</vt:lpstr>
      <vt:lpstr>3. Структура и этапы физкультурного досуга</vt:lpstr>
      <vt:lpstr>4. Методические приемы проведения физкультурного досуга с детьми старшей возрастной группы</vt:lpstr>
      <vt:lpstr>Презентация PowerPoint</vt:lpstr>
      <vt:lpstr>Фотоотчет</vt:lpstr>
      <vt:lpstr>Фотоотчет</vt:lpstr>
      <vt:lpstr>Фотоотчет</vt:lpstr>
      <vt:lpstr>Использованная 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проектирования физкультурного досуга в ДОУ</dc:title>
  <dc:creator>Liubov Andriianova</dc:creator>
  <cp:lastModifiedBy>Liubov Andriianova</cp:lastModifiedBy>
  <cp:revision>82</cp:revision>
  <dcterms:created xsi:type="dcterms:W3CDTF">2013-08-08T12:41:25Z</dcterms:created>
  <dcterms:modified xsi:type="dcterms:W3CDTF">2019-12-03T19:18:21Z</dcterms:modified>
</cp:coreProperties>
</file>