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7" r:id="rId3"/>
    <p:sldId id="284" r:id="rId4"/>
    <p:sldId id="278" r:id="rId5"/>
    <p:sldId id="279" r:id="rId6"/>
    <p:sldId id="280" r:id="rId7"/>
    <p:sldId id="271" r:id="rId8"/>
    <p:sldId id="285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231A-4F47-4DCB-86CC-22B3931B12B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E285-4D0A-4513-8FC6-2C0A945A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1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E285-4D0A-4513-8FC6-2C0A945A21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8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E285-4D0A-4513-8FC6-2C0A945A21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7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E285-4D0A-4513-8FC6-2C0A945A21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3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E285-4D0A-4513-8FC6-2C0A945A21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3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E285-4D0A-4513-8FC6-2C0A945A21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DE986D-2FB9-429E-9F2E-636B29F5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09448-D4EF-4E8C-8C90-CC9791C1E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8BC1E5-15B2-42D1-9F7D-6ECF410C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AAC7A0-E7FA-4ED5-84A5-5F711128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63869E-AE35-424E-9C0C-F7788D15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6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7F73E-B2A7-4421-911D-F9F05E56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4517BFD-4A9F-4A03-9F47-B53E367B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001060-6729-4857-87CF-642B468D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C4E463-B232-46F6-9DFF-BF988540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A1D92B-85BF-4FCD-85B7-4B2467F5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E95255B-44A7-467A-AAD0-FAE51906E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511103-FE77-4E02-BD40-86BF23619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0B4A47-B9AA-49BF-966E-81E2D6CC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A3E33D-1F51-41B2-9211-326A761A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B48815-C9E0-41FF-B15B-025E8409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83373A-0448-4BF1-B5B7-CE838D16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60C84C-BD52-4821-864C-CDC02D2A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75A68B-A2D8-4E16-B8EF-843689B8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1BE5FF-4223-4BC4-8BD4-38A4DD6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6FCC78-0889-4227-901A-AAB6CD63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770AF-EAE4-4932-8C3D-07491B4F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80D88C-5B5C-4DC8-A1D3-B50ED32D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7885BE-C4F5-4D46-92ED-458A3089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30AC73-09F0-4581-B6D8-542506D7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CB9947-8CC4-45E4-90AE-3D716409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1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48176-FF99-4CD0-BE03-FC7D7FE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683883-F9E3-40F2-991F-AD25EF8F8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A25B22-A2B8-4590-AFBC-D50CCBC13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8F1B21-4684-4825-8FF6-C2E8017E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F0C0C0-CB7E-43B5-ACC2-B24F4B47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AAD763-93AB-4AE1-A273-5F06B41F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7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2D1611-250C-4DA6-BF6C-589885FD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2C5DEA-6013-4399-BFD0-6C82E4CB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7932A04-3726-4E94-B30D-20F77D267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CE16B2-956F-4545-895D-11162A93D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0AAF404-B2C8-4361-9ED1-9A1E30432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93BD18A-A2A2-495B-80DD-CA4D4C8A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F637A2A-84E6-4F12-81BE-B255A8CE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0528A07-8E0F-4C14-9FE1-45761C0B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8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AAAF58-123F-4E8D-ADEE-025C90B1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63A39D8-7070-40CB-8A0A-3E84D6DE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A058282-0577-46AF-BC3D-A13BB905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EE0134F-3C42-4C10-A17A-1F2EEAA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6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376149-53DF-4594-928F-EA356B12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75C6AEF-3610-49C5-8D63-57D54626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01C96F-52B8-4DF0-8C1B-F76739DF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8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670388-F0D4-45BF-B5DC-20E4C88D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58A054-A308-4BF9-8950-70D9965D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C43E64-8B97-48B4-8F58-B81E04A3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7FB95F-9154-4EC2-ACE7-C399D47A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C34218-9D6B-4878-8F72-4AC57087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5ED653-250D-47EF-8535-A5979BE5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444CD4-AEBF-4242-B74B-91ABE5CC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7888B49-AB08-434A-93E8-1FAA09407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80814F-52D8-416D-B615-4B2FF6D8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9D0DA3-E96E-42A3-8AB6-F3D36361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88B932-3769-47AF-96B1-83DBAD6F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BD57EC-B71F-48E4-9397-C7A9B500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870DC-F74F-4FB8-B962-D223684E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A932D2E-8A9A-4F9E-8554-EE76AE0A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2D4EC6-824F-49CF-81BD-8BC7A383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A164-8360-4813-943A-57CDBFEAC0BA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6A6CB1-91C4-4B5B-A67D-4410F818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F4DC7-94DF-43D8-A771-26C9FE7EF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5066-0549-4283-9956-40077CCB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979D03-9B02-467B-BBB4-02768DEE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4C9CF-FED5-4146-BFE6-2B6F1AA6D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13" y="2039104"/>
            <a:ext cx="9330519" cy="2779791"/>
          </a:xfrm>
        </p:spPr>
        <p:txBody>
          <a:bodyPr>
            <a:noAutofit/>
          </a:bodyPr>
          <a:lstStyle/>
          <a:p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исследовательской деятельности </a:t>
            </a:r>
            <a:r>
              <a:rPr lang="ru-RU" sz="4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старшего дошкольного возраста</a:t>
            </a:r>
            <a:endParaRPr lang="ru-RU" sz="4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833D4B-F90C-4C6C-9117-4E0A72B09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1660" y="5179340"/>
            <a:ext cx="3983821" cy="1562653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Синкевич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Давидовна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Еганова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Геннадьевна</a:t>
            </a:r>
          </a:p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2D72E58-6342-4D4B-B427-9C74AF9E15D1}"/>
              </a:ext>
            </a:extLst>
          </p:cNvPr>
          <p:cNvSpPr/>
          <p:nvPr/>
        </p:nvSpPr>
        <p:spPr>
          <a:xfrm>
            <a:off x="1524000" y="46589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Мывкыд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совмодан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челядьос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43 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н»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школаодз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велодан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сьöмкуд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</a:t>
            </a:r>
          </a:p>
          <a:p>
            <a:pPr algn="ctr"/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«Детский сад №43»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г.Сыктывкара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B2A55-B4A0-404C-9E44-0BE9EAAA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90" y="-14778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D5BD2-8107-4542-8EB3-38D11942EA25}"/>
              </a:ext>
            </a:extLst>
          </p:cNvPr>
          <p:cNvSpPr txBox="1"/>
          <p:nvPr/>
        </p:nvSpPr>
        <p:spPr>
          <a:xfrm>
            <a:off x="844550" y="-387927"/>
            <a:ext cx="11112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065CF0-E1B2-4994-9505-3CD07D5203E2}"/>
              </a:ext>
            </a:extLst>
          </p:cNvPr>
          <p:cNvSpPr txBox="1"/>
          <p:nvPr/>
        </p:nvSpPr>
        <p:spPr>
          <a:xfrm>
            <a:off x="16115811" y="894883"/>
            <a:ext cx="69499" cy="18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00D47F-CC78-492C-9DC6-A8B9EBD19223}"/>
              </a:ext>
            </a:extLst>
          </p:cNvPr>
          <p:cNvSpPr txBox="1"/>
          <p:nvPr/>
        </p:nvSpPr>
        <p:spPr>
          <a:xfrm>
            <a:off x="18117082" y="-1062724"/>
            <a:ext cx="52626" cy="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21762-07F0-4FEA-9F0F-FFA4678970B3}"/>
              </a:ext>
            </a:extLst>
          </p:cNvPr>
          <p:cNvSpPr txBox="1"/>
          <p:nvPr/>
        </p:nvSpPr>
        <p:spPr>
          <a:xfrm>
            <a:off x="18071363" y="68036"/>
            <a:ext cx="45719" cy="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B098FF-7D95-47C7-ADE3-948DB87744E3}"/>
              </a:ext>
            </a:extLst>
          </p:cNvPr>
          <p:cNvSpPr txBox="1"/>
          <p:nvPr/>
        </p:nvSpPr>
        <p:spPr>
          <a:xfrm>
            <a:off x="19510479" y="3369943"/>
            <a:ext cx="45719" cy="1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E1EF1E-8370-4D3C-B3F1-ABE108285558}"/>
              </a:ext>
            </a:extLst>
          </p:cNvPr>
          <p:cNvSpPr txBox="1"/>
          <p:nvPr/>
        </p:nvSpPr>
        <p:spPr>
          <a:xfrm>
            <a:off x="0" y="526472"/>
            <a:ext cx="119567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исследовательской деятельности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5EFADB-CF9C-4B6D-8526-D82A32B183B6}"/>
              </a:ext>
            </a:extLst>
          </p:cNvPr>
          <p:cNvSpPr txBox="1"/>
          <p:nvPr/>
        </p:nvSpPr>
        <p:spPr>
          <a:xfrm>
            <a:off x="479834" y="1958109"/>
            <a:ext cx="11287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исследовательской деятельности в детском саду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сформировать у дошкольников основные ключевые компетенции, способность к исследовательскому типу мышления.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D0BF09-07DD-4C85-BF5F-01EE1EB454ED}"/>
              </a:ext>
            </a:extLst>
          </p:cNvPr>
          <p:cNvSpPr txBox="1"/>
          <p:nvPr/>
        </p:nvSpPr>
        <p:spPr>
          <a:xfrm>
            <a:off x="479834" y="2687781"/>
            <a:ext cx="1128729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углублять знания и представления детей об окружающем мире через знакомство с  элементарными знаниями  из различных областей наук.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способность определять взаимосвязи между предметами и явлениями.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у детей инициативу, сообразительность, пытливость, критичность, самостоятельность.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собственный познавательный опыт в обобщенном виде с помощью наглядных средств (эталонов, символов, условных заместителей, моделей).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мыслительные способности: анализ,  классификация,  сравнение, обобщение.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коммуникацию, наблюдательность, элементарный самоконтроль и саморегуляцию своих действий.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пользоваться приборами-помощниками при проведении опытов и экспериментов.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опыт выполнения правил техники безопасности в  ходе опытно-экспериментальной деятельности.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3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B2A55-B4A0-404C-9E44-0BE9EAAA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90" y="-14778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D5BD2-8107-4542-8EB3-38D11942EA25}"/>
              </a:ext>
            </a:extLst>
          </p:cNvPr>
          <p:cNvSpPr txBox="1"/>
          <p:nvPr/>
        </p:nvSpPr>
        <p:spPr>
          <a:xfrm>
            <a:off x="844550" y="-387927"/>
            <a:ext cx="11112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065CF0-E1B2-4994-9505-3CD07D5203E2}"/>
              </a:ext>
            </a:extLst>
          </p:cNvPr>
          <p:cNvSpPr txBox="1"/>
          <p:nvPr/>
        </p:nvSpPr>
        <p:spPr>
          <a:xfrm>
            <a:off x="16115811" y="894883"/>
            <a:ext cx="69499" cy="18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00D47F-CC78-492C-9DC6-A8B9EBD19223}"/>
              </a:ext>
            </a:extLst>
          </p:cNvPr>
          <p:cNvSpPr txBox="1"/>
          <p:nvPr/>
        </p:nvSpPr>
        <p:spPr>
          <a:xfrm>
            <a:off x="18117082" y="-1062724"/>
            <a:ext cx="52626" cy="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21762-07F0-4FEA-9F0F-FFA4678970B3}"/>
              </a:ext>
            </a:extLst>
          </p:cNvPr>
          <p:cNvSpPr txBox="1"/>
          <p:nvPr/>
        </p:nvSpPr>
        <p:spPr>
          <a:xfrm>
            <a:off x="18071363" y="68036"/>
            <a:ext cx="45719" cy="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B098FF-7D95-47C7-ADE3-948DB87744E3}"/>
              </a:ext>
            </a:extLst>
          </p:cNvPr>
          <p:cNvSpPr txBox="1"/>
          <p:nvPr/>
        </p:nvSpPr>
        <p:spPr>
          <a:xfrm>
            <a:off x="19510479" y="3369943"/>
            <a:ext cx="45719" cy="1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E1EF1E-8370-4D3C-B3F1-ABE108285558}"/>
              </a:ext>
            </a:extLst>
          </p:cNvPr>
          <p:cNvSpPr txBox="1"/>
          <p:nvPr/>
        </p:nvSpPr>
        <p:spPr>
          <a:xfrm>
            <a:off x="0" y="526472"/>
            <a:ext cx="119567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ПРИМЕНЕНИЯ ТЕХНОЛОГИИ ИССЛЕДОВАТЕЛЬСКОЙ ДЕЯТЕЛЬНОСТИ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57" y="1631851"/>
            <a:ext cx="1055076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реальные представления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различных сторонах изучаемого объекта, о его взаимоотношениях с другими объектами и со средой обитания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Обогащается память ребенка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активизируются его мыслительные процессы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постоянно возникает необходимость совершать операции анализа и синтеза, сравнения и классификации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речь ребенка,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ему необходимо делать отчет об увиденном, формулировать обнаруженные закономерности и выводы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накопление фонда умственных приемов и операций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рассматриваются как умственные умения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самостоятельность, способность преобразовывать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какие – либо предметы и явления для достижения определенного результата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эмоциональная сфера ребенка, творческие способности, формируются трудовые навыки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укрепляется здоровье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повышения общего уровня двигательной активности.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9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4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B2A55-B4A0-404C-9E44-0BE9EAAA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90" y="-14778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D5BD2-8107-4542-8EB3-38D11942EA25}"/>
              </a:ext>
            </a:extLst>
          </p:cNvPr>
          <p:cNvSpPr txBox="1"/>
          <p:nvPr/>
        </p:nvSpPr>
        <p:spPr>
          <a:xfrm>
            <a:off x="844550" y="-387927"/>
            <a:ext cx="11112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065CF0-E1B2-4994-9505-3CD07D5203E2}"/>
              </a:ext>
            </a:extLst>
          </p:cNvPr>
          <p:cNvSpPr txBox="1"/>
          <p:nvPr/>
        </p:nvSpPr>
        <p:spPr>
          <a:xfrm>
            <a:off x="16115811" y="894883"/>
            <a:ext cx="69499" cy="18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00D47F-CC78-492C-9DC6-A8B9EBD19223}"/>
              </a:ext>
            </a:extLst>
          </p:cNvPr>
          <p:cNvSpPr txBox="1"/>
          <p:nvPr/>
        </p:nvSpPr>
        <p:spPr>
          <a:xfrm>
            <a:off x="18117082" y="-1062724"/>
            <a:ext cx="52626" cy="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21762-07F0-4FEA-9F0F-FFA4678970B3}"/>
              </a:ext>
            </a:extLst>
          </p:cNvPr>
          <p:cNvSpPr txBox="1"/>
          <p:nvPr/>
        </p:nvSpPr>
        <p:spPr>
          <a:xfrm>
            <a:off x="18071363" y="68036"/>
            <a:ext cx="45719" cy="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B098FF-7D95-47C7-ADE3-948DB87744E3}"/>
              </a:ext>
            </a:extLst>
          </p:cNvPr>
          <p:cNvSpPr txBox="1"/>
          <p:nvPr/>
        </p:nvSpPr>
        <p:spPr>
          <a:xfrm>
            <a:off x="19510479" y="3369943"/>
            <a:ext cx="45719" cy="1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="" xmlns:a16="http://schemas.microsoft.com/office/drawing/2014/main" id="{7EBB08A4-090F-491B-AE45-DC616C810236}"/>
              </a:ext>
            </a:extLst>
          </p:cNvPr>
          <p:cNvSpPr txBox="1">
            <a:spLocks/>
          </p:cNvSpPr>
          <p:nvPr/>
        </p:nvSpPr>
        <p:spPr>
          <a:xfrm>
            <a:off x="344033" y="240267"/>
            <a:ext cx="11247232" cy="5719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</a:rPr>
              <a:t>		</a:t>
            </a:r>
          </a:p>
          <a:p>
            <a:pPr algn="ctr">
              <a:buFontTx/>
              <a:buNone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организации экспериментально – исследовательской деятельности:</a:t>
            </a:r>
          </a:p>
          <a:p>
            <a:pPr algn="ctr">
              <a:buFontTx/>
              <a:buNone/>
            </a:pPr>
            <a:endParaRPr lang="ru-RU" alt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эвристические беседы;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и решение вопросов проблемного характера;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(создание моделей об изменениях в неживой природе);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результатов: наблюдений, опытов, экспериментов,  трудовой деятельности;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«погружение» в краски, звуки, запахи и образы природы;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подражание голосам и звукам природы;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художественного слова;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игровые обучающие и творчески развивающие ситуации;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трудовые поручения, действия.</a:t>
            </a:r>
          </a:p>
          <a:p>
            <a:pPr>
              <a:buFontTx/>
              <a:buNone/>
            </a:pPr>
            <a:endParaRPr lang="ru-RU" altLang="ru-RU" dirty="0"/>
          </a:p>
        </p:txBody>
      </p:sp>
      <p:pic>
        <p:nvPicPr>
          <p:cNvPr id="15" name="Рисунок 2">
            <a:extLst>
              <a:ext uri="{FF2B5EF4-FFF2-40B4-BE49-F238E27FC236}">
                <a16:creationId xmlns="" xmlns:a16="http://schemas.microsoft.com/office/drawing/2014/main" id="{240067FE-8900-4EF2-B846-EC52E4A1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04" y="1412875"/>
            <a:ext cx="1439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B2A55-B4A0-404C-9E44-0BE9EAAA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D5BD2-8107-4542-8EB3-38D11942EA25}"/>
              </a:ext>
            </a:extLst>
          </p:cNvPr>
          <p:cNvSpPr txBox="1"/>
          <p:nvPr/>
        </p:nvSpPr>
        <p:spPr>
          <a:xfrm>
            <a:off x="844550" y="-387927"/>
            <a:ext cx="11112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065CF0-E1B2-4994-9505-3CD07D5203E2}"/>
              </a:ext>
            </a:extLst>
          </p:cNvPr>
          <p:cNvSpPr txBox="1"/>
          <p:nvPr/>
        </p:nvSpPr>
        <p:spPr>
          <a:xfrm>
            <a:off x="16115811" y="894883"/>
            <a:ext cx="69499" cy="18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00D47F-CC78-492C-9DC6-A8B9EBD19223}"/>
              </a:ext>
            </a:extLst>
          </p:cNvPr>
          <p:cNvSpPr txBox="1"/>
          <p:nvPr/>
        </p:nvSpPr>
        <p:spPr>
          <a:xfrm>
            <a:off x="18117082" y="-1062724"/>
            <a:ext cx="52626" cy="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21762-07F0-4FEA-9F0F-FFA4678970B3}"/>
              </a:ext>
            </a:extLst>
          </p:cNvPr>
          <p:cNvSpPr txBox="1"/>
          <p:nvPr/>
        </p:nvSpPr>
        <p:spPr>
          <a:xfrm>
            <a:off x="18071363" y="68036"/>
            <a:ext cx="45719" cy="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B098FF-7D95-47C7-ADE3-948DB87744E3}"/>
              </a:ext>
            </a:extLst>
          </p:cNvPr>
          <p:cNvSpPr txBox="1"/>
          <p:nvPr/>
        </p:nvSpPr>
        <p:spPr>
          <a:xfrm>
            <a:off x="19510479" y="3369943"/>
            <a:ext cx="45719" cy="1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FE2C3E-D29F-45F9-9684-748295BB484A}"/>
              </a:ext>
            </a:extLst>
          </p:cNvPr>
          <p:cNvSpPr txBox="1"/>
          <p:nvPr/>
        </p:nvSpPr>
        <p:spPr>
          <a:xfrm>
            <a:off x="235215" y="720069"/>
            <a:ext cx="111784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ведётся по нескольким направлениям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95032BA-6475-4552-B41F-FED32A224AF4}"/>
              </a:ext>
            </a:extLst>
          </p:cNvPr>
          <p:cNvSpPr/>
          <p:nvPr/>
        </p:nvSpPr>
        <p:spPr>
          <a:xfrm>
            <a:off x="235214" y="1797287"/>
            <a:ext cx="77213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(растения и животные как живые организмы, строение, функции и назначение их частей и др.)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(воздух, вода, почва и др.)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явления (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свет, звук, магнетизм, превращение твердых тел в жидкие, жидких – в газообразные и наоборот и др.)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(функционирование организма и др.)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Рукотворный мир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(материалы и их свойства)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веществ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(взаимодействие различных веществ, их влияние на свойства других предметов)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4FF74EC-EE38-4BA3-8D87-E2D535619248}"/>
              </a:ext>
            </a:extLst>
          </p:cNvPr>
          <p:cNvSpPr txBox="1"/>
          <p:nvPr/>
        </p:nvSpPr>
        <p:spPr>
          <a:xfrm>
            <a:off x="9786240" y="3527966"/>
            <a:ext cx="2170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 природа 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598AC46-A552-4C7C-9B92-940D0600D22C}"/>
              </a:ext>
            </a:extLst>
          </p:cNvPr>
          <p:cNvSpPr txBox="1"/>
          <p:nvPr/>
        </p:nvSpPr>
        <p:spPr>
          <a:xfrm>
            <a:off x="8602259" y="5670953"/>
            <a:ext cx="263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веществ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honoteka.org/uploads/posts/2021-05/1621905627_8-phonoteka_org-p-fon-issledovatelskaya-deyatelnost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737" y="4044762"/>
            <a:ext cx="2291691" cy="17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sent5.com/presentation/59746190_344972362/image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99" y="1458176"/>
            <a:ext cx="3780085" cy="21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B2A55-B4A0-404C-9E44-0BE9EAAA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3"/>
            <a:ext cx="123887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0D5BD2-8107-4542-8EB3-38D11942EA25}"/>
              </a:ext>
            </a:extLst>
          </p:cNvPr>
          <p:cNvSpPr txBox="1"/>
          <p:nvPr/>
        </p:nvSpPr>
        <p:spPr>
          <a:xfrm>
            <a:off x="1137787" y="-296481"/>
            <a:ext cx="11112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065CF0-E1B2-4994-9505-3CD07D5203E2}"/>
              </a:ext>
            </a:extLst>
          </p:cNvPr>
          <p:cNvSpPr txBox="1"/>
          <p:nvPr/>
        </p:nvSpPr>
        <p:spPr>
          <a:xfrm>
            <a:off x="16115811" y="894883"/>
            <a:ext cx="69499" cy="18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00D47F-CC78-492C-9DC6-A8B9EBD19223}"/>
              </a:ext>
            </a:extLst>
          </p:cNvPr>
          <p:cNvSpPr txBox="1"/>
          <p:nvPr/>
        </p:nvSpPr>
        <p:spPr>
          <a:xfrm>
            <a:off x="18117082" y="-1062724"/>
            <a:ext cx="52626" cy="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21762-07F0-4FEA-9F0F-FFA4678970B3}"/>
              </a:ext>
            </a:extLst>
          </p:cNvPr>
          <p:cNvSpPr txBox="1"/>
          <p:nvPr/>
        </p:nvSpPr>
        <p:spPr>
          <a:xfrm>
            <a:off x="18071363" y="68036"/>
            <a:ext cx="45719" cy="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B098FF-7D95-47C7-ADE3-948DB87744E3}"/>
              </a:ext>
            </a:extLst>
          </p:cNvPr>
          <p:cNvSpPr txBox="1"/>
          <p:nvPr/>
        </p:nvSpPr>
        <p:spPr>
          <a:xfrm>
            <a:off x="19510479" y="3369943"/>
            <a:ext cx="45719" cy="1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ACF53A-74A4-45C9-85A1-26491D32834D}"/>
              </a:ext>
            </a:extLst>
          </p:cNvPr>
          <p:cNvSpPr txBox="1"/>
          <p:nvPr/>
        </p:nvSpPr>
        <p:spPr>
          <a:xfrm>
            <a:off x="0" y="698073"/>
            <a:ext cx="12325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исследовательской деятельности в старшем дошкольном возрасте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111D3057-7ABC-4583-AD83-AE60ECB954AB}"/>
              </a:ext>
            </a:extLst>
          </p:cNvPr>
          <p:cNvSpPr/>
          <p:nvPr/>
        </p:nvSpPr>
        <p:spPr>
          <a:xfrm>
            <a:off x="3830807" y="1083189"/>
            <a:ext cx="3900329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0703D8B8-B15B-4B17-8B94-3163FCFDAF8A}"/>
              </a:ext>
            </a:extLst>
          </p:cNvPr>
          <p:cNvSpPr/>
          <p:nvPr/>
        </p:nvSpPr>
        <p:spPr>
          <a:xfrm>
            <a:off x="3811954" y="1690133"/>
            <a:ext cx="3870648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2D349BC4-198A-4E39-8F53-8AA8FFF107BB}"/>
              </a:ext>
            </a:extLst>
          </p:cNvPr>
          <p:cNvSpPr/>
          <p:nvPr/>
        </p:nvSpPr>
        <p:spPr>
          <a:xfrm>
            <a:off x="3811953" y="2307640"/>
            <a:ext cx="3870649" cy="6269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возможных путей решения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256E94E-10F6-45E9-8676-9CE87DCE80A5}"/>
              </a:ext>
            </a:extLst>
          </p:cNvPr>
          <p:cNvSpPr/>
          <p:nvPr/>
        </p:nvSpPr>
        <p:spPr>
          <a:xfrm>
            <a:off x="3809657" y="3109564"/>
            <a:ext cx="3870649" cy="6269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всех гипотез опытным путем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D703A5B0-7F86-43C2-8748-086BBCAE4804}"/>
              </a:ext>
            </a:extLst>
          </p:cNvPr>
          <p:cNvSpPr/>
          <p:nvPr/>
        </p:nvSpPr>
        <p:spPr>
          <a:xfrm>
            <a:off x="3765292" y="3862836"/>
            <a:ext cx="3870649" cy="495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7D7B5D50-5A6F-40B0-968B-4C95BD3D398C}"/>
              </a:ext>
            </a:extLst>
          </p:cNvPr>
          <p:cNvSpPr/>
          <p:nvPr/>
        </p:nvSpPr>
        <p:spPr>
          <a:xfrm>
            <a:off x="5677756" y="1574738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9F1A7170-0635-42E3-A50F-64C01420F019}"/>
              </a:ext>
            </a:extLst>
          </p:cNvPr>
          <p:cNvSpPr/>
          <p:nvPr/>
        </p:nvSpPr>
        <p:spPr>
          <a:xfrm>
            <a:off x="5677755" y="2165313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Стрелка: вниз 22">
            <a:extLst>
              <a:ext uri="{FF2B5EF4-FFF2-40B4-BE49-F238E27FC236}">
                <a16:creationId xmlns="" xmlns:a16="http://schemas.microsoft.com/office/drawing/2014/main" id="{8A944882-A583-4F8B-AA13-567EAED50DCB}"/>
              </a:ext>
            </a:extLst>
          </p:cNvPr>
          <p:cNvSpPr/>
          <p:nvPr/>
        </p:nvSpPr>
        <p:spPr>
          <a:xfrm>
            <a:off x="5677755" y="2953357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="" xmlns:a16="http://schemas.microsoft.com/office/drawing/2014/main" id="{4DBD7E19-0102-4C12-8C50-C831935E77FC}"/>
              </a:ext>
            </a:extLst>
          </p:cNvPr>
          <p:cNvSpPr/>
          <p:nvPr/>
        </p:nvSpPr>
        <p:spPr>
          <a:xfrm>
            <a:off x="5654895" y="3755248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2">
            <a:extLst>
              <a:ext uri="{FF2B5EF4-FFF2-40B4-BE49-F238E27FC236}">
                <a16:creationId xmlns="" xmlns:a16="http://schemas.microsoft.com/office/drawing/2014/main" id="{4906CA8E-034B-4C89-9C0A-AD19799D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t="4013" r="24229" b="4295"/>
          <a:stretch/>
        </p:blipFill>
        <p:spPr bwMode="auto">
          <a:xfrm>
            <a:off x="5014952" y="4611174"/>
            <a:ext cx="132695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95DFE5F9-5BAE-4F62-95D0-D1865F53B45C}"/>
              </a:ext>
            </a:extLst>
          </p:cNvPr>
          <p:cNvSpPr/>
          <p:nvPr/>
        </p:nvSpPr>
        <p:spPr>
          <a:xfrm rot="5400000" flipH="1">
            <a:off x="3566656" y="3949204"/>
            <a:ext cx="45719" cy="32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20CBDEB6-5000-4310-8B04-E48CAF3E70C7}"/>
              </a:ext>
            </a:extLst>
          </p:cNvPr>
          <p:cNvSpPr/>
          <p:nvPr/>
        </p:nvSpPr>
        <p:spPr>
          <a:xfrm>
            <a:off x="157435" y="3885694"/>
            <a:ext cx="3270752" cy="495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подтвердилась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D894A4FB-74F7-4658-8AD4-0449C62168C9}"/>
              </a:ext>
            </a:extLst>
          </p:cNvPr>
          <p:cNvSpPr/>
          <p:nvPr/>
        </p:nvSpPr>
        <p:spPr>
          <a:xfrm>
            <a:off x="166571" y="4525133"/>
            <a:ext cx="3252477" cy="5017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="" xmlns:a16="http://schemas.microsoft.com/office/drawing/2014/main" id="{8BF72FAE-1473-4BFD-958A-9A17FE3DBF92}"/>
              </a:ext>
            </a:extLst>
          </p:cNvPr>
          <p:cNvSpPr/>
          <p:nvPr/>
        </p:nvSpPr>
        <p:spPr>
          <a:xfrm>
            <a:off x="1747091" y="4392693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>
            <a:extLst>
              <a:ext uri="{FF2B5EF4-FFF2-40B4-BE49-F238E27FC236}">
                <a16:creationId xmlns="" xmlns:a16="http://schemas.microsoft.com/office/drawing/2014/main" id="{8DABDBA2-F2C4-421D-89C2-C4569181C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5"/>
          <a:stretch/>
        </p:blipFill>
        <p:spPr bwMode="auto">
          <a:xfrm>
            <a:off x="1214322" y="1238335"/>
            <a:ext cx="1272416" cy="21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86D22E07-1637-4044-B991-89679D3BB53C}"/>
              </a:ext>
            </a:extLst>
          </p:cNvPr>
          <p:cNvSpPr/>
          <p:nvPr/>
        </p:nvSpPr>
        <p:spPr>
          <a:xfrm>
            <a:off x="7987494" y="3876085"/>
            <a:ext cx="3870648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не подтвердилась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2A5E2AD4-8159-4110-BBF7-DF2B25CCBF48}"/>
              </a:ext>
            </a:extLst>
          </p:cNvPr>
          <p:cNvSpPr/>
          <p:nvPr/>
        </p:nvSpPr>
        <p:spPr>
          <a:xfrm>
            <a:off x="7973046" y="5049064"/>
            <a:ext cx="3870648" cy="461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опытным путем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D1D166EA-ECFB-4EC5-835E-2D52E7EAF061}"/>
              </a:ext>
            </a:extLst>
          </p:cNvPr>
          <p:cNvSpPr/>
          <p:nvPr/>
        </p:nvSpPr>
        <p:spPr>
          <a:xfrm>
            <a:off x="7973046" y="4453112"/>
            <a:ext cx="3870648" cy="4609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новых гипотез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04E3427-2ACC-4018-AE16-2B0F69D1CB2F}"/>
              </a:ext>
            </a:extLst>
          </p:cNvPr>
          <p:cNvSpPr/>
          <p:nvPr/>
        </p:nvSpPr>
        <p:spPr>
          <a:xfrm>
            <a:off x="7973046" y="5632753"/>
            <a:ext cx="3870648" cy="4604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</a:t>
            </a:r>
          </a:p>
          <a:p>
            <a:pPr algn="ctr"/>
            <a:endParaRPr lang="ru-RU" dirty="0"/>
          </a:p>
        </p:txBody>
      </p:sp>
      <p:sp>
        <p:nvSpPr>
          <p:cNvPr id="35" name="Стрелка: вниз 34">
            <a:extLst>
              <a:ext uri="{FF2B5EF4-FFF2-40B4-BE49-F238E27FC236}">
                <a16:creationId xmlns="" xmlns:a16="http://schemas.microsoft.com/office/drawing/2014/main" id="{681E5B9C-B366-4456-8FBC-34B0B6FD5AB5}"/>
              </a:ext>
            </a:extLst>
          </p:cNvPr>
          <p:cNvSpPr/>
          <p:nvPr/>
        </p:nvSpPr>
        <p:spPr>
          <a:xfrm>
            <a:off x="9862651" y="4317411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Стрелка: вниз 35">
            <a:extLst>
              <a:ext uri="{FF2B5EF4-FFF2-40B4-BE49-F238E27FC236}">
                <a16:creationId xmlns="" xmlns:a16="http://schemas.microsoft.com/office/drawing/2014/main" id="{7FE7511D-0D83-4330-8784-E077C33DA1AA}"/>
              </a:ext>
            </a:extLst>
          </p:cNvPr>
          <p:cNvSpPr/>
          <p:nvPr/>
        </p:nvSpPr>
        <p:spPr>
          <a:xfrm>
            <a:off x="9908370" y="4903560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Стрелка: вниз 36">
            <a:extLst>
              <a:ext uri="{FF2B5EF4-FFF2-40B4-BE49-F238E27FC236}">
                <a16:creationId xmlns="" xmlns:a16="http://schemas.microsoft.com/office/drawing/2014/main" id="{B07A8CAE-3222-4B0E-A358-FD7EA1BA9C81}"/>
              </a:ext>
            </a:extLst>
          </p:cNvPr>
          <p:cNvSpPr/>
          <p:nvPr/>
        </p:nvSpPr>
        <p:spPr>
          <a:xfrm>
            <a:off x="9908369" y="5489333"/>
            <a:ext cx="45719" cy="12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="" xmlns:a16="http://schemas.microsoft.com/office/drawing/2014/main" id="{EC08368E-D1C2-47D9-A5DF-8FDBD7CA29F3}"/>
              </a:ext>
            </a:extLst>
          </p:cNvPr>
          <p:cNvSpPr/>
          <p:nvPr/>
        </p:nvSpPr>
        <p:spPr>
          <a:xfrm rot="16200000">
            <a:off x="7788858" y="3926345"/>
            <a:ext cx="45719" cy="32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>
            <a:extLst>
              <a:ext uri="{FF2B5EF4-FFF2-40B4-BE49-F238E27FC236}">
                <a16:creationId xmlns="" xmlns:a16="http://schemas.microsoft.com/office/drawing/2014/main" id="{2C912961-52E0-49D5-96C8-FAE142950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/>
          <a:stretch/>
        </p:blipFill>
        <p:spPr bwMode="auto">
          <a:xfrm>
            <a:off x="9871759" y="1263411"/>
            <a:ext cx="1251617" cy="21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0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BAB334-FF20-42D5-BCBA-918460D0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" y="-111398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5CF34-FD41-44A4-B43E-E3D42748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2" y="768349"/>
            <a:ext cx="11150494" cy="6612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познавательно-исследовательской деятельности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F73AD5A-94AB-4848-B042-12528292A852}"/>
              </a:ext>
            </a:extLst>
          </p:cNvPr>
          <p:cNvSpPr/>
          <p:nvPr/>
        </p:nvSpPr>
        <p:spPr>
          <a:xfrm>
            <a:off x="101600" y="1173018"/>
            <a:ext cx="2874715" cy="125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(экспериментирование)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ED7EB5C2-C8A3-4BB4-B4F5-C80E6F172FE9}"/>
              </a:ext>
            </a:extLst>
          </p:cNvPr>
          <p:cNvSpPr/>
          <p:nvPr/>
        </p:nvSpPr>
        <p:spPr>
          <a:xfrm>
            <a:off x="3570955" y="1137036"/>
            <a:ext cx="6326908" cy="125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Состояние и превращение вещества.</a:t>
            </a:r>
          </a:p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Движение   воздуха, воды.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Свойства почвы и минералов. </a:t>
            </a:r>
          </a:p>
          <a:p>
            <a:pPr lvl="0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жизни растений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C309C566-BC1A-4789-9A2D-D73BB84323AD}"/>
              </a:ext>
            </a:extLst>
          </p:cNvPr>
          <p:cNvSpPr/>
          <p:nvPr/>
        </p:nvSpPr>
        <p:spPr>
          <a:xfrm>
            <a:off x="166255" y="2547008"/>
            <a:ext cx="2874715" cy="125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(классификационная работа)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E7D1EA3C-5BB5-4F67-B91E-7F6F9202EADF}"/>
              </a:ext>
            </a:extLst>
          </p:cNvPr>
          <p:cNvSpPr/>
          <p:nvPr/>
        </p:nvSpPr>
        <p:spPr>
          <a:xfrm>
            <a:off x="3570955" y="2410020"/>
            <a:ext cx="6390554" cy="1502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растений. </a:t>
            </a:r>
          </a:p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Виды животных. </a:t>
            </a:r>
          </a:p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Виды строительных сооружений. </a:t>
            </a:r>
          </a:p>
          <a:p>
            <a:pPr lvl="0"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Виды транспорта.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5FE3B918-525E-4757-8145-9E3E4A0DCABB}"/>
              </a:ext>
            </a:extLst>
          </p:cNvPr>
          <p:cNvSpPr/>
          <p:nvPr/>
        </p:nvSpPr>
        <p:spPr>
          <a:xfrm>
            <a:off x="129310" y="3948751"/>
            <a:ext cx="2874715" cy="125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карте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40B0C8B1-BA5F-437D-A1E0-FC8784FE3EDA}"/>
              </a:ext>
            </a:extLst>
          </p:cNvPr>
          <p:cNvSpPr/>
          <p:nvPr/>
        </p:nvSpPr>
        <p:spPr>
          <a:xfrm>
            <a:off x="129309" y="5375433"/>
            <a:ext cx="2874715" cy="125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«реке времени»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A70A041D-CD92-4624-8BA9-EF53E95E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228" y="3919778"/>
            <a:ext cx="6419274" cy="14266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Стороны света.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Рельефы местности.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Природные    ландшафты и их обитатели.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Части света, их природные и культурные «метки» - символы.</a:t>
            </a:r>
          </a:p>
          <a:p>
            <a:pPr lvl="0" algn="just"/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244BF34B-777B-4FD7-9AB0-93B2A08B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64" y="1913393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Текст 27">
            <a:extLst>
              <a:ext uri="{FF2B5EF4-FFF2-40B4-BE49-F238E27FC236}">
                <a16:creationId xmlns="" xmlns:a16="http://schemas.microsoft.com/office/drawing/2014/main" id="{35229FA0-2BFD-4886-861B-7D14CB50E0B9}"/>
              </a:ext>
            </a:extLst>
          </p:cNvPr>
          <p:cNvSpPr txBox="1">
            <a:spLocks/>
          </p:cNvSpPr>
          <p:nvPr/>
        </p:nvSpPr>
        <p:spPr>
          <a:xfrm>
            <a:off x="3577228" y="5353468"/>
            <a:ext cx="6419274" cy="1321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-Прошлое и настоящее    человечества (историческое время) в «метках» материальной цивилизации (например, Египет — пирамиды).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    жилища и благоустройства.</a:t>
            </a:r>
          </a:p>
        </p:txBody>
      </p:sp>
      <p:pic>
        <p:nvPicPr>
          <p:cNvPr id="14" name="Рисунок 2">
            <a:extLst>
              <a:ext uri="{FF2B5EF4-FFF2-40B4-BE49-F238E27FC236}">
                <a16:creationId xmlns="" xmlns:a16="http://schemas.microsoft.com/office/drawing/2014/main" id="{19F51427-FD21-4889-A411-6336EE62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42" y="3700943"/>
            <a:ext cx="1528996" cy="18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BAB334-FF20-42D5-BCBA-918460D0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" y="-111398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5CF34-FD41-44A4-B43E-E3D42748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0"/>
            <a:ext cx="11071228" cy="34119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ЭКСПЕРИМЕНТИРОВАНИЯ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условия для совместной и самостоятельной исследовательской деятельности детей, в групповом помещении и на площадке для прогулок мы организовали центры экспериментирования, которые соответствуют требованиям безопасности, содержательной насыщенности,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BBDA98F-DBBA-4F56-A507-56FC68AFC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2989869"/>
            <a:ext cx="2118380" cy="37567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A1901C4-E97F-4BD5-8079-7A7D03B50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 r="14725"/>
          <a:stretch/>
        </p:blipFill>
        <p:spPr>
          <a:xfrm>
            <a:off x="3633944" y="3523337"/>
            <a:ext cx="3540423" cy="28921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FE52144-EF76-42B6-9485-5324A2894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5" y="2927248"/>
            <a:ext cx="2187193" cy="33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BAB334-FF20-42D5-BCBA-918460D0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5CF34-FD41-44A4-B43E-E3D42748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85" y="653671"/>
            <a:ext cx="10515600" cy="77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672E54-3097-4A2C-A517-05284E28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71" y="1532587"/>
            <a:ext cx="11191740" cy="455706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Веракса Н.Е., </a:t>
            </a: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Галимов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 О.Р. Познавательно- исследовательская деятельность дошкольников. Для занятий с детьми 4-7 лет. – М.: МОЗАЙКА-СИНТЕЗ, 2016.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Дыбина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 О.В., Рахманова Н.П., Щетинина В.В. Неизведанное рядом: Опыты и эксперименты для дошкольников 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imes New Roman" panose="02020603050405020304" pitchFamily="18" charset="0"/>
              </a:rPr>
              <a:t>/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 Под ред. </a:t>
            </a: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О.В.Дыбиной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. -2-еизд., </a:t>
            </a: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испр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. – М.: ТЦ Сфера, 2013.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Марудова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 Е.В. Ознакомление дошкольников с окружающим миром. Экспериментирование. – СПб.: ООО «ИЗДАТЕЛЬСТВО «ДЕТСТВО-ПРЕСС», 2011.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Мартынова Е.А., Сучкова И.М., «Организация опытно-экспериментальной деятельности детей 2-7 лет». / Изд. 3-е, </a:t>
            </a:r>
            <a:r>
              <a:rPr lang="ru-RU" sz="2000" dirty="0" err="1">
                <a:solidFill>
                  <a:srgbClr val="002060"/>
                </a:solidFill>
              </a:rPr>
              <a:t>испр</a:t>
            </a:r>
            <a:r>
              <a:rPr lang="ru-RU" sz="2000" dirty="0">
                <a:solidFill>
                  <a:srgbClr val="002060"/>
                </a:solidFill>
              </a:rPr>
              <a:t>. – Волгоград: Учитель. 2012 г.</a:t>
            </a:r>
            <a:endParaRPr lang="ru-RU" sz="2000" kern="150" dirty="0">
              <a:solidFill>
                <a:srgbClr val="002060"/>
              </a:solidFill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kern="150" dirty="0" err="1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Тугушева</a:t>
            </a:r>
            <a:r>
              <a:rPr lang="ru-RU" sz="2000" kern="150" dirty="0">
                <a:solidFill>
                  <a:srgbClr val="002060"/>
                </a:solidFill>
                <a:ea typeface="Andale Sans UI"/>
                <a:cs typeface="Tahoma" panose="020B0604030504040204" pitchFamily="34" charset="0"/>
              </a:rPr>
              <a:t> Г.П., Чистякова А.Е. экспериментальная деятельность детей среднего и старшего дошкольного возраста: Методическое пособие – СПб.: ДЕТСТВО-ПРЕСС, 2013.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6. </a:t>
            </a:r>
            <a:r>
              <a:rPr lang="ru-RU" sz="2000" dirty="0">
                <a:solidFill>
                  <a:srgbClr val="002060"/>
                </a:solidFill>
              </a:rPr>
              <a:t>https://nsportal.ru/detskiy-sad/raznoe/2015/12/22/eksperimentirovanie-kak-sredstvo-poznaniya-okruzhayushchego-mira-v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7.https://nsportal.ru/</a:t>
            </a:r>
            <a:r>
              <a:rPr lang="ru-RU" sz="2000" dirty="0" err="1">
                <a:solidFill>
                  <a:srgbClr val="002060"/>
                </a:solidFill>
              </a:rPr>
              <a:t>detskiy-sad</a:t>
            </a:r>
            <a:r>
              <a:rPr lang="ru-RU" sz="2000" dirty="0">
                <a:solidFill>
                  <a:srgbClr val="002060"/>
                </a:solidFill>
              </a:rPr>
              <a:t>/</a:t>
            </a:r>
            <a:r>
              <a:rPr lang="ru-RU" sz="2000" dirty="0" err="1">
                <a:solidFill>
                  <a:srgbClr val="002060"/>
                </a:solidFill>
              </a:rPr>
              <a:t>raznoe</a:t>
            </a:r>
            <a:r>
              <a:rPr lang="ru-RU" sz="2000" dirty="0">
                <a:solidFill>
                  <a:srgbClr val="002060"/>
                </a:solidFill>
              </a:rPr>
              <a:t>/2015/12/22/eksperimentirovanie-kak-sredstvo-poznaniya-okruzhayushchego-mira-v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09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695</Words>
  <Application>Microsoft Office PowerPoint</Application>
  <PresentationFormat>Широкоэкранный</PresentationFormat>
  <Paragraphs>102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Andale Sans UI</vt:lpstr>
      <vt:lpstr>Arial</vt:lpstr>
      <vt:lpstr>Calibri</vt:lpstr>
      <vt:lpstr>Calibri Light</vt:lpstr>
      <vt:lpstr>Tahoma</vt:lpstr>
      <vt:lpstr>Times New Roman</vt:lpstr>
      <vt:lpstr>Тема Office</vt:lpstr>
      <vt:lpstr>      Применение технологии исследовательской деятельности  в работе с детьми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познавательно-исследовательской деятельности </vt:lpstr>
      <vt:lpstr>ЦЕНТРЫ ЭКСПЕРИМЕНТИРОВАНИЯ  Чтобы обеспечить условия для совместной и самостоятельной исследовательской деятельности детей, в групповом помещении и на площадке для прогулок мы организовали центры экспериментирования, которые соответствуют требованиям безопасности, содержательной насыщенности,  полифункциональности и доступности. 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EGA</dc:creator>
  <cp:lastModifiedBy>user</cp:lastModifiedBy>
  <cp:revision>105</cp:revision>
  <dcterms:created xsi:type="dcterms:W3CDTF">2020-12-12T16:23:37Z</dcterms:created>
  <dcterms:modified xsi:type="dcterms:W3CDTF">2022-12-21T09:29:35Z</dcterms:modified>
</cp:coreProperties>
</file>